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9"/>
  </p:notesMasterIdLst>
  <p:sldIdLst>
    <p:sldId id="256" r:id="rId2"/>
    <p:sldId id="257" r:id="rId3"/>
    <p:sldId id="258" r:id="rId4"/>
    <p:sldId id="259" r:id="rId5"/>
    <p:sldId id="260" r:id="rId6"/>
    <p:sldId id="266" r:id="rId7"/>
    <p:sldId id="267" r:id="rId8"/>
    <p:sldId id="274" r:id="rId9"/>
    <p:sldId id="290" r:id="rId10"/>
    <p:sldId id="285" r:id="rId11"/>
    <p:sldId id="287" r:id="rId12"/>
    <p:sldId id="291" r:id="rId13"/>
    <p:sldId id="292" r:id="rId14"/>
    <p:sldId id="293" r:id="rId15"/>
    <p:sldId id="286" r:id="rId16"/>
    <p:sldId id="288" r:id="rId17"/>
    <p:sldId id="289" r:id="rId18"/>
  </p:sldIdLst>
  <p:sldSz cx="12192000" cy="6858000"/>
  <p:notesSz cx="12192000" cy="6858000"/>
  <p:embeddedFontLst>
    <p:embeddedFont>
      <p:font typeface="Arial" panose="020B0604020202020204" pitchFamily="34" charset="0"/>
      <p:regular r:id="rId20"/>
      <p:italic r:id="rId21"/>
    </p:embeddedFont>
    <p:embeddedFont>
      <p:font typeface="Calibri" panose="020F0502020204030204" pitchFamily="34" charset="0"/>
      <p:regular r:id="rId22"/>
      <p:bold r:id="rId23"/>
      <p:italic r:id="rId24"/>
      <p:boldItalic r:id="rId25"/>
    </p:embeddedFont>
    <p:embeddedFont>
      <p:font typeface="Cambria Math" panose="02040503050406030204" pitchFamily="18" charset="0"/>
      <p:regular r:id="rId26"/>
    </p:embeddedFont>
    <p:embeddedFont>
      <p:font typeface="Corbel" panose="020B0503020204020204" pitchFamily="34" charset="0"/>
      <p:regular r:id="rId27"/>
      <p:bold r:id="rId28"/>
      <p:italic r:id="rId29"/>
      <p:boldItalic r:id="rId30"/>
    </p:embeddedFont>
    <p:embeddedFont>
      <p:font typeface="Times New Roman" panose="02020603050405020304" pitchFamily="18" charset="0"/>
      <p:regular r:id="rId31"/>
    </p:embeddedFont>
    <p:embeddedFont>
      <p:font typeface="等线" panose="02010600030101010101" pitchFamily="2" charset="-122"/>
      <p:regular r:id="rId32"/>
      <p:bold r:id="rId3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079" autoAdjust="0"/>
  </p:normalViewPr>
  <p:slideViewPr>
    <p:cSldViewPr>
      <p:cViewPr varScale="1">
        <p:scale>
          <a:sx n="56" d="100"/>
          <a:sy n="56" d="100"/>
        </p:scale>
        <p:origin x="1272"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viewProps" Target="viewProps.xml"/></Relationships>
</file>

<file path=ppt/media/image1.jpg>
</file>

<file path=ppt/media/image10.png>
</file>

<file path=ppt/media/image11.jp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jpg>
</file>

<file path=ppt/media/image22.jpg>
</file>

<file path=ppt/media/image23.png>
</file>

<file path=ppt/media/image24.png>
</file>

<file path=ppt/media/image25.jpg>
</file>

<file path=ppt/media/image26.png>
</file>

<file path=ppt/media/image27.png>
</file>

<file path=ppt/media/image28.jpg>
</file>

<file path=ppt/media/image3.jp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E081A369-4FE0-4F47-997B-7A40B8935734}" type="datetimeFigureOut">
              <a:rPr lang="zh-CN" altLang="en-US" smtClean="0"/>
              <a:t>2019/12/3</a:t>
            </a:fld>
            <a:endParaRPr lang="zh-CN" altLang="en-US"/>
          </a:p>
        </p:txBody>
      </p:sp>
      <p:sp>
        <p:nvSpPr>
          <p:cNvPr id="4" name="幻灯片图像占位符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D0796E3F-9927-4299-B98A-58EEEACA1E50}" type="slidenum">
              <a:rPr lang="zh-CN" altLang="en-US" smtClean="0"/>
              <a:t>‹#›</a:t>
            </a:fld>
            <a:endParaRPr lang="zh-CN" altLang="en-US"/>
          </a:p>
        </p:txBody>
      </p:sp>
    </p:spTree>
    <p:extLst>
      <p:ext uri="{BB962C8B-B14F-4D97-AF65-F5344CB8AC3E}">
        <p14:creationId xmlns:p14="http://schemas.microsoft.com/office/powerpoint/2010/main" val="325433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Hello, everyone. My project is about statistical model checking. In this project, we model a class of statistical model checking problem as a zeroth black box optimization problem. We use optimistic optimization algorithms to solve this problem.</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1</a:t>
            </a:fld>
            <a:endParaRPr lang="zh-CN" altLang="en-US"/>
          </a:p>
        </p:txBody>
      </p:sp>
    </p:spTree>
    <p:extLst>
      <p:ext uri="{BB962C8B-B14F-4D97-AF65-F5344CB8AC3E}">
        <p14:creationId xmlns:p14="http://schemas.microsoft.com/office/powerpoint/2010/main" val="1648620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 order to evaluate our tool and algorithm and compare it to other model checkers, we created some benchmarks from scratch. This one is a platoon of m cars on a single lane. For each car, there are three possible values for the velocity. Each car choose it velocity stochastically. Corresponding to different distance to the predecessor, we have three different probability distributions of the velocity, which refer to three modes. Brake mode, Cruise mode and speed-up mode. For example, if the car is a little bit far from the predecessor, it will choose a higher velocity with a higher probability. If there is car which is too close to its predecessor, we say the system is unsafe.</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10</a:t>
            </a:fld>
            <a:endParaRPr lang="zh-CN" altLang="en-US"/>
          </a:p>
        </p:txBody>
      </p:sp>
    </p:spTree>
    <p:extLst>
      <p:ext uri="{BB962C8B-B14F-4D97-AF65-F5344CB8AC3E}">
        <p14:creationId xmlns:p14="http://schemas.microsoft.com/office/powerpoint/2010/main" val="10321432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And there is another more complicated model, based on the last model. In this model, the cars can choose to change its lane. The unsafe set is defined similarly. The state space of this model is larger than the last one.</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11</a:t>
            </a:fld>
            <a:endParaRPr lang="zh-CN" altLang="en-US"/>
          </a:p>
        </p:txBody>
      </p:sp>
    </p:spTree>
    <p:extLst>
      <p:ext uri="{BB962C8B-B14F-4D97-AF65-F5344CB8AC3E}">
        <p14:creationId xmlns:p14="http://schemas.microsoft.com/office/powerpoint/2010/main" val="1996575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For each benchmark, First we </a:t>
            </a:r>
          </a:p>
          <a:p>
            <a:r>
              <a:rPr lang="en-US" altLang="zh-CN" dirty="0"/>
              <a:t>PRISM is a very commonly used language for modeling stochastic models. Many statistical model checkers support the Prism language. So, we implement each benchmark in Prism language, and then we check the equivalence between the Prism implementation and the Python implementation by calculating and comparing the probability at some sampled initial points.</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12</a:t>
            </a:fld>
            <a:endParaRPr lang="zh-CN" altLang="en-US"/>
          </a:p>
        </p:txBody>
      </p:sp>
    </p:spTree>
    <p:extLst>
      <p:ext uri="{BB962C8B-B14F-4D97-AF65-F5344CB8AC3E}">
        <p14:creationId xmlns:p14="http://schemas.microsoft.com/office/powerpoint/2010/main" val="22389759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err="1"/>
                  <a:t>HooVer</a:t>
                </a:r>
                <a:r>
                  <a:rPr lang="en-US" altLang="zh-CN" sz="1200" dirty="0"/>
                  <a:t> is designed for continuous state spaces, however most model checking tools are designed for discrete state spaces only. They don’t support continuous state space models. However, our benchmarks are defined on continuous spaces. In order to make a fair comparison, we have to discretize the continuous model and make sure that the discrete version is as hard as the continuous version. We noticed that in </a:t>
                </a:r>
                <a:r>
                  <a:rPr lang="en-US" altLang="zh-CN" sz="1200" dirty="0" err="1"/>
                  <a:t>HooVer</a:t>
                </a:r>
                <a:r>
                  <a:rPr lang="en-US" altLang="zh-CN" sz="1200" dirty="0"/>
                  <a:t>, it keeps partitioning Θ hierarchically and stops at a depth h, which can be considered as searching over all the 2h partitions at depth h. The idea is, in order to make a fair comparison, we make sure that the discrete version of the benchmark has </a:t>
                </a:r>
                <a14:m>
                  <m:oMath xmlns:m="http://schemas.openxmlformats.org/officeDocument/2006/math">
                    <m:sSup>
                      <m:sSupPr>
                        <m:ctrlPr>
                          <a:rPr lang="en-US" altLang="zh-CN" sz="1200" b="0" i="1" smtClean="0">
                            <a:latin typeface="Cambria Math" panose="02040503050406030204" pitchFamily="18" charset="0"/>
                          </a:rPr>
                        </m:ctrlPr>
                      </m:sSupPr>
                      <m:e>
                        <m:r>
                          <a:rPr lang="en-US" altLang="zh-CN" sz="1200" b="0" i="1" smtClean="0">
                            <a:latin typeface="Cambria Math" panose="02040503050406030204" pitchFamily="18" charset="0"/>
                          </a:rPr>
                          <m:t>2</m:t>
                        </m:r>
                      </m:e>
                      <m:sup>
                        <m:r>
                          <a:rPr lang="en-US" altLang="zh-CN" sz="1200" b="0" i="1" smtClean="0">
                            <a:latin typeface="Cambria Math" panose="02040503050406030204" pitchFamily="18" charset="0"/>
                          </a:rPr>
                          <m:t>h</m:t>
                        </m:r>
                      </m:sup>
                    </m:sSup>
                  </m:oMath>
                </a14:m>
                <a:r>
                  <a:rPr lang="en-US" altLang="zh-CN" sz="1200" dirty="0"/>
                  <a:t> initial states.</a:t>
                </a:r>
                <a:endParaRPr lang="zh-CN" altLang="en-US" dirty="0"/>
              </a:p>
            </p:txBody>
          </p:sp>
        </mc:Choice>
        <mc:Fallback>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err="1"/>
                  <a:t>HooVer</a:t>
                </a:r>
                <a:r>
                  <a:rPr lang="en-US" altLang="zh-CN" sz="1200" dirty="0"/>
                  <a:t> is designed for continuous state spaces, however most model checking tools are designed for discrete state spaces only. They don’t support continuous state space models. However, our benchmarks are defined on continuous spaces. In order to make a fair comparison, we have to discretize the continuous model and make sure that the discrete version is as hard as the continuous version. We noticed that in </a:t>
                </a:r>
                <a:r>
                  <a:rPr lang="en-US" altLang="zh-CN" sz="1200" dirty="0" err="1"/>
                  <a:t>HooVer</a:t>
                </a:r>
                <a:r>
                  <a:rPr lang="en-US" altLang="zh-CN" sz="1200" dirty="0"/>
                  <a:t>, it keeps partitioning Θ hierarchically and stops at a depth h, which can be considered as searching over all the 2h partitions at depth h. The idea is, in order to make a fair comparison, we make sure that the discrete version of the benchmark has </a:t>
                </a:r>
                <a:r>
                  <a:rPr lang="en-US" altLang="zh-CN" sz="1200" b="0" i="0">
                    <a:latin typeface="Cambria Math" panose="02040503050406030204" pitchFamily="18" charset="0"/>
                  </a:rPr>
                  <a:t>2^ℎ</a:t>
                </a:r>
                <a:r>
                  <a:rPr lang="en-US" altLang="zh-CN" sz="1200" dirty="0"/>
                  <a:t> initial states.</a:t>
                </a:r>
                <a:endParaRPr lang="zh-CN" altLang="en-US" dirty="0"/>
              </a:p>
            </p:txBody>
          </p:sp>
        </mc:Fallback>
      </mc:AlternateContent>
      <p:sp>
        <p:nvSpPr>
          <p:cNvPr id="4" name="灯片编号占位符 3"/>
          <p:cNvSpPr>
            <a:spLocks noGrp="1"/>
          </p:cNvSpPr>
          <p:nvPr>
            <p:ph type="sldNum" sz="quarter" idx="5"/>
          </p:nvPr>
        </p:nvSpPr>
        <p:spPr/>
        <p:txBody>
          <a:bodyPr/>
          <a:lstStyle/>
          <a:p>
            <a:fld id="{D0796E3F-9927-4299-B98A-58EEEACA1E50}" type="slidenum">
              <a:rPr lang="zh-CN" altLang="en-US" smtClean="0"/>
              <a:t>13</a:t>
            </a:fld>
            <a:endParaRPr lang="zh-CN" altLang="en-US"/>
          </a:p>
        </p:txBody>
      </p:sp>
    </p:spTree>
    <p:extLst>
      <p:ext uri="{BB962C8B-B14F-4D97-AF65-F5344CB8AC3E}">
        <p14:creationId xmlns:p14="http://schemas.microsoft.com/office/powerpoint/2010/main" val="3517054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In order to make a fair comparison, we discretize the state space into </a:t>
                </a:r>
                <a14:m>
                  <m:oMath xmlns:m="http://schemas.openxmlformats.org/officeDocument/2006/math">
                    <m:sSup>
                      <m:sSupPr>
                        <m:ctrlPr>
                          <a:rPr lang="en-US" altLang="zh-CN" sz="1200" b="0" i="1" smtClean="0">
                            <a:latin typeface="Cambria Math" panose="02040503050406030204" pitchFamily="18" charset="0"/>
                          </a:rPr>
                        </m:ctrlPr>
                      </m:sSupPr>
                      <m:e>
                        <m:r>
                          <a:rPr lang="en-US" altLang="zh-CN" sz="1200" b="0" i="1" smtClean="0">
                            <a:latin typeface="Cambria Math" panose="02040503050406030204" pitchFamily="18" charset="0"/>
                          </a:rPr>
                          <m:t>2</m:t>
                        </m:r>
                      </m:e>
                      <m:sup>
                        <m:r>
                          <a:rPr lang="en-US" altLang="zh-CN" sz="1200" b="0" i="1" smtClean="0">
                            <a:latin typeface="Cambria Math" panose="02040503050406030204" pitchFamily="18" charset="0"/>
                          </a:rPr>
                          <m:t>h</m:t>
                        </m:r>
                      </m:sup>
                    </m:sSup>
                  </m:oMath>
                </a14:m>
                <a:r>
                  <a:rPr lang="en-US" altLang="zh-CN" sz="1200" dirty="0"/>
                  <a:t> initial states. After that we also do a scaling</a:t>
                </a:r>
                <a:r>
                  <a:rPr lang="en-US" altLang="zh-CN" sz="1200" baseline="0" dirty="0"/>
                  <a:t> operation to make sure that the initial states in theta are all integers. We can also prove that the discrete version and the continuous version are equivalent. They have the same maximum probability of reaching unsafe set.</a:t>
                </a:r>
                <a:endParaRPr lang="en-US" altLang="zh-CN" sz="1200" dirty="0"/>
              </a:p>
            </p:txBody>
          </p:sp>
        </mc:Choice>
        <mc:Fallback>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In order to make a fair comparison, we discretize the state space into </a:t>
                </a:r>
                <a:r>
                  <a:rPr lang="en-US" altLang="zh-CN" sz="1200" b="0" i="0">
                    <a:latin typeface="Cambria Math" panose="02040503050406030204" pitchFamily="18" charset="0"/>
                  </a:rPr>
                  <a:t>2^ℎ</a:t>
                </a:r>
                <a:r>
                  <a:rPr lang="en-US" altLang="zh-CN" sz="1200" dirty="0"/>
                  <a:t> initial states. After that we also do a scaling</a:t>
                </a:r>
                <a:r>
                  <a:rPr lang="en-US" altLang="zh-CN" sz="1200" baseline="0" dirty="0"/>
                  <a:t> operation to make sure that the initial states in theta are all integers. We can also prove that the discrete version and the continuous version are equivalent. They have the same maximum probability of reaching unsafe set.</a:t>
                </a:r>
                <a:endParaRPr lang="en-US" altLang="zh-CN" sz="1200" dirty="0"/>
              </a:p>
            </p:txBody>
          </p:sp>
        </mc:Fallback>
      </mc:AlternateContent>
      <p:sp>
        <p:nvSpPr>
          <p:cNvPr id="4" name="灯片编号占位符 3"/>
          <p:cNvSpPr>
            <a:spLocks noGrp="1"/>
          </p:cNvSpPr>
          <p:nvPr>
            <p:ph type="sldNum" sz="quarter" idx="5"/>
          </p:nvPr>
        </p:nvSpPr>
        <p:spPr/>
        <p:txBody>
          <a:bodyPr/>
          <a:lstStyle/>
          <a:p>
            <a:fld id="{D0796E3F-9927-4299-B98A-58EEEACA1E50}" type="slidenum">
              <a:rPr lang="zh-CN" altLang="en-US" smtClean="0"/>
              <a:t>14</a:t>
            </a:fld>
            <a:endParaRPr lang="zh-CN" altLang="en-US"/>
          </a:p>
        </p:txBody>
      </p:sp>
    </p:spTree>
    <p:extLst>
      <p:ext uri="{BB962C8B-B14F-4D97-AF65-F5344CB8AC3E}">
        <p14:creationId xmlns:p14="http://schemas.microsoft.com/office/powerpoint/2010/main" val="7383984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There are some results. This figure clear shows that multi-fidelity is more sample efficient than the full fidelity version. This figure is the comparison with other model checkers. The results show our tool is more efficient compared to probabilistic model checkers like Storm. And the result is comparable, compared with statistical model checkers like </a:t>
            </a:r>
            <a:r>
              <a:rPr lang="en-US" altLang="zh-CN" dirty="0" err="1"/>
              <a:t>PlasmaLab</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15</a:t>
            </a:fld>
            <a:endParaRPr lang="zh-CN" altLang="en-US"/>
          </a:p>
        </p:txBody>
      </p:sp>
    </p:spTree>
    <p:extLst>
      <p:ext uri="{BB962C8B-B14F-4D97-AF65-F5344CB8AC3E}">
        <p14:creationId xmlns:p14="http://schemas.microsoft.com/office/powerpoint/2010/main" val="7155445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is the result for another benchmark. The result is similar.</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16</a:t>
            </a:fld>
            <a:endParaRPr lang="zh-CN" altLang="en-US"/>
          </a:p>
        </p:txBody>
      </p:sp>
    </p:spTree>
    <p:extLst>
      <p:ext uri="{BB962C8B-B14F-4D97-AF65-F5344CB8AC3E}">
        <p14:creationId xmlns:p14="http://schemas.microsoft.com/office/powerpoint/2010/main" val="2740606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There are some </a:t>
            </a:r>
            <a:r>
              <a:rPr lang="en-US" altLang="zh-CN" dirty="0" err="1"/>
              <a:t>quantative</a:t>
            </a:r>
            <a:r>
              <a:rPr lang="en-US" altLang="zh-CN" dirty="0"/>
              <a:t> results. We can see that for this benchmark, Storm failed to check it due to the memory limitation. Compared with </a:t>
            </a:r>
            <a:r>
              <a:rPr lang="en-US" altLang="zh-CN" dirty="0" err="1"/>
              <a:t>PlasmaLab</a:t>
            </a:r>
            <a:r>
              <a:rPr lang="en-US" altLang="zh-CN" dirty="0"/>
              <a:t>, our method requires more running time. However, we note that </a:t>
            </a:r>
            <a:r>
              <a:rPr lang="en-US" altLang="zh-CN" dirty="0" err="1"/>
              <a:t>PlasmaLab</a:t>
            </a:r>
            <a:r>
              <a:rPr lang="en-US" altLang="zh-CN" dirty="0"/>
              <a:t> is a considerably more mature tool, which is highly optimized. So it’s not fair to compare the running time directly. Another metric is the number of queries, which means how many simulation are needed for checking this model. We can see that compared to </a:t>
            </a:r>
            <a:r>
              <a:rPr lang="en-US" altLang="zh-CN" dirty="0" err="1"/>
              <a:t>PlasmaLab</a:t>
            </a:r>
            <a:r>
              <a:rPr lang="en-US" altLang="zh-CN" dirty="0"/>
              <a:t>, our method requires much fewer queries to reach comparable regrets, which verify the sample efficiency of our method.</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17</a:t>
            </a:fld>
            <a:endParaRPr lang="zh-CN" altLang="en-US"/>
          </a:p>
        </p:txBody>
      </p:sp>
    </p:spTree>
    <p:extLst>
      <p:ext uri="{BB962C8B-B14F-4D97-AF65-F5344CB8AC3E}">
        <p14:creationId xmlns:p14="http://schemas.microsoft.com/office/powerpoint/2010/main" val="2542900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First, let’s look at an example. We have a platoon of m cars on a single lane. This a synchronized model. For each car, the transition logics is like this.  For each car, at every time step, there are two possible values for the velocity.  The car choose its velocity stochastically. The probability distribution is determined according to the distance to the predecessor. For example, if the distance is large, the car will choose the higher velocity with a higher probability. The leading car has a constant velocity. If there is a car that is too close to the predecessor, we say the system is unsafe. What we care about is the probability of reaching the unsafe set from a initial state, and from which initial state this probability is maximized.</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2</a:t>
            </a:fld>
            <a:endParaRPr lang="zh-CN" altLang="en-US"/>
          </a:p>
        </p:txBody>
      </p:sp>
    </p:spTree>
    <p:extLst>
      <p:ext uri="{BB962C8B-B14F-4D97-AF65-F5344CB8AC3E}">
        <p14:creationId xmlns:p14="http://schemas.microsoft.com/office/powerpoint/2010/main" val="31929424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is the mathematical formulation of our problem. </a:t>
            </a:r>
            <a:r>
              <a:rPr lang="en-US" altLang="zh-CN" dirty="0" err="1"/>
              <a:t>Nondeterministically</a:t>
            </a:r>
            <a:r>
              <a:rPr lang="en-US" altLang="zh-CN" dirty="0"/>
              <a:t> initialized Markov Chains, </a:t>
            </a:r>
            <a:r>
              <a:rPr lang="en-US" altLang="zh-CN" dirty="0" err="1"/>
              <a:t>NiMC</a:t>
            </a:r>
            <a:r>
              <a:rPr lang="en-US" altLang="zh-CN" dirty="0"/>
              <a:t>. An </a:t>
            </a:r>
            <a:r>
              <a:rPr lang="en-US" altLang="zh-CN" dirty="0" err="1"/>
              <a:t>NiMC</a:t>
            </a:r>
            <a:r>
              <a:rPr lang="en-US" altLang="zh-CN" dirty="0"/>
              <a:t> M is </a:t>
            </a:r>
            <a:r>
              <a:rPr lang="en-US" altLang="zh-CN" dirty="0" err="1"/>
              <a:t>definied</a:t>
            </a:r>
            <a:r>
              <a:rPr lang="en-US" altLang="zh-CN" dirty="0"/>
              <a:t> by a triple. The state space X the initial state space theta and the probability transition matrix P. An execution of the system starts from a state in Theta and follows the transition matrix P up to a time horizon k. k is just the length of the execution.</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3</a:t>
            </a:fld>
            <a:endParaRPr lang="zh-CN" altLang="en-US"/>
          </a:p>
        </p:txBody>
      </p:sp>
    </p:spTree>
    <p:extLst>
      <p:ext uri="{BB962C8B-B14F-4D97-AF65-F5344CB8AC3E}">
        <p14:creationId xmlns:p14="http://schemas.microsoft.com/office/powerpoint/2010/main" val="38165480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Then we define another subset of the state space, the unsafe set u. And we use </a:t>
            </a:r>
            <a:r>
              <a:rPr lang="en-US" altLang="zh-CN" dirty="0" err="1"/>
              <a:t>pku</a:t>
            </a:r>
            <a:r>
              <a:rPr lang="en-US" altLang="zh-CN" dirty="0"/>
              <a:t>(x_0) to denote the probability of reaching the unsafe set u with a time horizon k starting from a state x_0.</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4</a:t>
            </a:fld>
            <a:endParaRPr lang="zh-CN" altLang="en-US"/>
          </a:p>
        </p:txBody>
      </p:sp>
    </p:spTree>
    <p:extLst>
      <p:ext uri="{BB962C8B-B14F-4D97-AF65-F5344CB8AC3E}">
        <p14:creationId xmlns:p14="http://schemas.microsoft.com/office/powerpoint/2010/main" val="1387015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most interesting verification problem for this system, is this we want to know the worst initial state x_0 from which the probability is maximized. Obviously, this is an optimization problem. The objective is this function. However, we do not have the analytical form of this function. It is a black box for us. We only have the input-output relationship at a single point. In other words, given a x_0 we can evaluate the value of this objective function. Furthermore, this evaluation is nor accurate. This </a:t>
            </a:r>
            <a:r>
              <a:rPr lang="en-US" altLang="zh-CN" dirty="0" err="1"/>
              <a:t>p_ku</a:t>
            </a:r>
            <a:r>
              <a:rPr lang="en-US" altLang="zh-CN" dirty="0"/>
              <a:t>(x_0) is a deterministic function. But when evaluating the value we only have a bunch of samples from a Ber distribution which mean is </a:t>
            </a:r>
            <a:r>
              <a:rPr lang="en-US" altLang="zh-CN" dirty="0" err="1"/>
              <a:t>p_ku</a:t>
            </a:r>
            <a:r>
              <a:rPr lang="en-US" altLang="zh-CN" dirty="0"/>
              <a:t>(x_0). So if we want to know the exact value of this function, we need infinite many samples. Of course it is not possible in practice. This problem is exactly a multiarmed bandit problem, a very famous model in </a:t>
            </a:r>
            <a:r>
              <a:rPr lang="en-US" altLang="zh-CN" dirty="0" err="1"/>
              <a:t>blackbox</a:t>
            </a:r>
            <a:r>
              <a:rPr lang="en-US" altLang="zh-CN" dirty="0"/>
              <a:t> optimization. For this model, many good algorithms have been developed, which are known as </a:t>
            </a:r>
            <a:r>
              <a:rPr lang="en-US" altLang="zh-CN" dirty="0" err="1"/>
              <a:t>blackbox</a:t>
            </a:r>
            <a:r>
              <a:rPr lang="en-US" altLang="zh-CN" dirty="0"/>
              <a:t> optimization methods.</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5</a:t>
            </a:fld>
            <a:endParaRPr lang="zh-CN" altLang="en-US"/>
          </a:p>
        </p:txBody>
      </p:sp>
    </p:spTree>
    <p:extLst>
      <p:ext uri="{BB962C8B-B14F-4D97-AF65-F5344CB8AC3E}">
        <p14:creationId xmlns:p14="http://schemas.microsoft.com/office/powerpoint/2010/main" val="31270167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Many successful algorithms for this problem are based on hierarchal partitioning. The idea is simple, we continue to partition the domain of input. And we construct a tree, which nodes correspond to partitions of the domain. This node refer to the whole domain, and then we add some children nodes to this node. This one refer to the left half of the domain and this one refer to the right half. We continue to do this and partition the domain into smaller and smaller cells. For each cell, we choose a point in this cell and evaluate the function at this point. Then we use this value as an representative of this cell, we use this value as an assessment of this whole cell. These values will be used when deciding which cell to partition next. As we keep partitioning, the cell gets smaller and smaller, and this approximation gets more and more accurate. If we make some assumptions about the smoothness of the function, we can get an error bound of this approximation. That is the general idea behind this class of methods.</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6</a:t>
            </a:fld>
            <a:endParaRPr lang="zh-CN" altLang="en-US"/>
          </a:p>
        </p:txBody>
      </p:sp>
    </p:spTree>
    <p:extLst>
      <p:ext uri="{BB962C8B-B14F-4D97-AF65-F5344CB8AC3E}">
        <p14:creationId xmlns:p14="http://schemas.microsoft.com/office/powerpoint/2010/main" val="9655790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What we actually used is the MFHOO algorithm, multi fidelity hierarchal optimistic optimization. Multi fidelity mans we can evaluate the function up to different fidelities. In our case, fidelity is just how many simulation steps we use to evaluate the probability.</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7</a:t>
            </a:fld>
            <a:endParaRPr lang="zh-CN" altLang="en-US"/>
          </a:p>
        </p:txBody>
      </p:sp>
    </p:spTree>
    <p:extLst>
      <p:ext uri="{BB962C8B-B14F-4D97-AF65-F5344CB8AC3E}">
        <p14:creationId xmlns:p14="http://schemas.microsoft.com/office/powerpoint/2010/main" val="1535334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Using lower fidelity will cause some error or bias on the evaluation. So we give a bound on the error. </a:t>
            </a:r>
            <a:r>
              <a:rPr lang="en-US" altLang="zh-CN" dirty="0" err="1"/>
              <a:t>P_kmax</a:t>
            </a:r>
            <a:r>
              <a:rPr lang="en-US" altLang="zh-CN" dirty="0"/>
              <a:t> means the evaluation using longest time horizon. If we use a shorter time horizon k to approximate this value, the error is bounded by this expression. We also have some other good theoretical results. But that is totally </a:t>
            </a:r>
            <a:r>
              <a:rPr lang="en-US" altLang="zh-CN" dirty="0" err="1"/>
              <a:t>Negin’s</a:t>
            </a:r>
            <a:r>
              <a:rPr lang="en-US" altLang="zh-CN" dirty="0"/>
              <a:t> contribution instead of mine. So I will not go through the details of the theoretical results. If you are interested, you can find that in our paper.</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8</a:t>
            </a:fld>
            <a:endParaRPr lang="zh-CN" altLang="en-US"/>
          </a:p>
        </p:txBody>
      </p:sp>
    </p:spTree>
    <p:extLst>
      <p:ext uri="{BB962C8B-B14F-4D97-AF65-F5344CB8AC3E}">
        <p14:creationId xmlns:p14="http://schemas.microsoft.com/office/powerpoint/2010/main" val="32391171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We have implemented a prototype tool called </a:t>
            </a:r>
            <a:r>
              <a:rPr lang="en-US" altLang="zh-CN" dirty="0" err="1"/>
              <a:t>HooVer</a:t>
            </a:r>
            <a:r>
              <a:rPr lang="en-US" altLang="zh-CN" dirty="0"/>
              <a:t> which uses MFHOO to solve SMC problems for </a:t>
            </a:r>
            <a:r>
              <a:rPr lang="en-US" altLang="zh-CN" dirty="0" err="1"/>
              <a:t>NiMC</a:t>
            </a:r>
            <a:r>
              <a:rPr lang="en-US" altLang="zh-CN" dirty="0"/>
              <a:t>. We compare the performance of </a:t>
            </a:r>
            <a:r>
              <a:rPr lang="en-US" altLang="zh-CN" dirty="0" err="1"/>
              <a:t>HooVer</a:t>
            </a:r>
            <a:r>
              <a:rPr lang="en-US" altLang="zh-CN" dirty="0"/>
              <a:t> with other SMC model checkers on several benchmarks we have created. You can find this tool on </a:t>
            </a:r>
            <a:r>
              <a:rPr lang="en-US" altLang="zh-CN" dirty="0" err="1"/>
              <a:t>Github</a:t>
            </a:r>
            <a:r>
              <a:rPr lang="en-US" altLang="zh-CN" dirty="0"/>
              <a:t>. This tool works in two stages. First, it uses MFHOO to do a black box optimization and find the best partition and a putative best point (best means most unsafe) x in this partition from which the estimated probability is maximized. Then it uses additional simulations to do a Monte Carlo estimation of the probability for this point x.</a:t>
            </a:r>
            <a:endParaRPr lang="zh-CN" altLang="en-US" dirty="0"/>
          </a:p>
        </p:txBody>
      </p:sp>
      <p:sp>
        <p:nvSpPr>
          <p:cNvPr id="4" name="灯片编号占位符 3"/>
          <p:cNvSpPr>
            <a:spLocks noGrp="1"/>
          </p:cNvSpPr>
          <p:nvPr>
            <p:ph type="sldNum" sz="quarter" idx="5"/>
          </p:nvPr>
        </p:nvSpPr>
        <p:spPr/>
        <p:txBody>
          <a:bodyPr/>
          <a:lstStyle/>
          <a:p>
            <a:fld id="{D0796E3F-9927-4299-B98A-58EEEACA1E50}" type="slidenum">
              <a:rPr lang="zh-CN" altLang="en-US" smtClean="0"/>
              <a:t>9</a:t>
            </a:fld>
            <a:endParaRPr lang="zh-CN" altLang="en-US"/>
          </a:p>
        </p:txBody>
      </p:sp>
    </p:spTree>
    <p:extLst>
      <p:ext uri="{BB962C8B-B14F-4D97-AF65-F5344CB8AC3E}">
        <p14:creationId xmlns:p14="http://schemas.microsoft.com/office/powerpoint/2010/main" val="26400463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12/3/2019</a:t>
            </a:fld>
            <a:endParaRPr lang="en-US"/>
          </a:p>
        </p:txBody>
      </p:sp>
      <p:sp>
        <p:nvSpPr>
          <p:cNvPr id="6" name="Holder 6"/>
          <p:cNvSpPr>
            <a:spLocks noGrp="1"/>
          </p:cNvSpPr>
          <p:nvPr>
            <p:ph type="sldNum" sz="quarter" idx="7"/>
          </p:nvPr>
        </p:nvSpPr>
        <p:spPr/>
        <p:txBody>
          <a:bodyPr lIns="0" tIns="0" rIns="0" bIns="0"/>
          <a:lstStyle>
            <a:lvl1pPr>
              <a:defRPr sz="1200" b="0" i="1">
                <a:solidFill>
                  <a:srgbClr val="F8F8F8"/>
                </a:solidFill>
                <a:latin typeface="Arial"/>
                <a:cs typeface="Arial"/>
              </a:defRPr>
            </a:lvl1pPr>
          </a:lstStyle>
          <a:p>
            <a:pPr marL="38100">
              <a:lnSpc>
                <a:spcPct val="100000"/>
              </a:lnSpc>
              <a:spcBef>
                <a:spcPts val="80"/>
              </a:spcBef>
            </a:pPr>
            <a:fld id="{81D60167-4931-47E6-BA6A-407CBD079E47}" type="slidenum">
              <a:rPr dirty="0"/>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EB7405"/>
                </a:solidFill>
                <a:latin typeface="Corbel"/>
                <a:cs typeface="Corbel"/>
              </a:defRPr>
            </a:lvl1pPr>
          </a:lstStyle>
          <a:p>
            <a:endParaRPr/>
          </a:p>
        </p:txBody>
      </p:sp>
      <p:sp>
        <p:nvSpPr>
          <p:cNvPr id="3" name="Holder 3"/>
          <p:cNvSpPr>
            <a:spLocks noGrp="1"/>
          </p:cNvSpPr>
          <p:nvPr>
            <p:ph type="body" idx="1"/>
          </p:nvPr>
        </p:nvSpPr>
        <p:spPr/>
        <p:txBody>
          <a:bodyPr lIns="0" tIns="0" rIns="0" bIns="0"/>
          <a:lstStyle>
            <a:lvl1pPr>
              <a:defRPr sz="2400" b="0" i="0">
                <a:solidFill>
                  <a:schemeClr val="tx1"/>
                </a:solidFill>
                <a:latin typeface="Corbel"/>
                <a:cs typeface="Corbe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12/3/2019</a:t>
            </a:fld>
            <a:endParaRPr lang="en-US"/>
          </a:p>
        </p:txBody>
      </p:sp>
      <p:sp>
        <p:nvSpPr>
          <p:cNvPr id="6" name="Holder 6"/>
          <p:cNvSpPr>
            <a:spLocks noGrp="1"/>
          </p:cNvSpPr>
          <p:nvPr>
            <p:ph type="sldNum" sz="quarter" idx="7"/>
          </p:nvPr>
        </p:nvSpPr>
        <p:spPr/>
        <p:txBody>
          <a:bodyPr lIns="0" tIns="0" rIns="0" bIns="0"/>
          <a:lstStyle>
            <a:lvl1pPr>
              <a:defRPr sz="1200" b="0" i="1">
                <a:solidFill>
                  <a:srgbClr val="F8F8F8"/>
                </a:solidFill>
                <a:latin typeface="Arial"/>
                <a:cs typeface="Arial"/>
              </a:defRPr>
            </a:lvl1pPr>
          </a:lstStyle>
          <a:p>
            <a:pPr marL="38100">
              <a:lnSpc>
                <a:spcPct val="100000"/>
              </a:lnSpc>
              <a:spcBef>
                <a:spcPts val="80"/>
              </a:spcBef>
            </a:pP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EB7405"/>
                </a:solidFill>
                <a:latin typeface="Corbel"/>
                <a:cs typeface="Corbel"/>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12/3/2019</a:t>
            </a:fld>
            <a:endParaRPr lang="en-US"/>
          </a:p>
        </p:txBody>
      </p:sp>
      <p:sp>
        <p:nvSpPr>
          <p:cNvPr id="7" name="Holder 7"/>
          <p:cNvSpPr>
            <a:spLocks noGrp="1"/>
          </p:cNvSpPr>
          <p:nvPr>
            <p:ph type="sldNum" sz="quarter" idx="7"/>
          </p:nvPr>
        </p:nvSpPr>
        <p:spPr/>
        <p:txBody>
          <a:bodyPr lIns="0" tIns="0" rIns="0" bIns="0"/>
          <a:lstStyle>
            <a:lvl1pPr>
              <a:defRPr sz="1200" b="0" i="1">
                <a:solidFill>
                  <a:srgbClr val="F8F8F8"/>
                </a:solidFill>
                <a:latin typeface="Arial"/>
                <a:cs typeface="Arial"/>
              </a:defRPr>
            </a:lvl1pPr>
          </a:lstStyle>
          <a:p>
            <a:pPr marL="38100">
              <a:lnSpc>
                <a:spcPct val="100000"/>
              </a:lnSpc>
              <a:spcBef>
                <a:spcPts val="80"/>
              </a:spcBef>
            </a:pP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EB7405"/>
                </a:solidFill>
                <a:latin typeface="Corbel"/>
                <a:cs typeface="Corbe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12/3/2019</a:t>
            </a:fld>
            <a:endParaRPr lang="en-US"/>
          </a:p>
        </p:txBody>
      </p:sp>
      <p:sp>
        <p:nvSpPr>
          <p:cNvPr id="5" name="Holder 5"/>
          <p:cNvSpPr>
            <a:spLocks noGrp="1"/>
          </p:cNvSpPr>
          <p:nvPr>
            <p:ph type="sldNum" sz="quarter" idx="7"/>
          </p:nvPr>
        </p:nvSpPr>
        <p:spPr/>
        <p:txBody>
          <a:bodyPr lIns="0" tIns="0" rIns="0" bIns="0"/>
          <a:lstStyle>
            <a:lvl1pPr>
              <a:defRPr sz="1200" b="0" i="1">
                <a:solidFill>
                  <a:srgbClr val="F8F8F8"/>
                </a:solidFill>
                <a:latin typeface="Arial"/>
                <a:cs typeface="Arial"/>
              </a:defRPr>
            </a:lvl1pPr>
          </a:lstStyle>
          <a:p>
            <a:pPr marL="38100">
              <a:lnSpc>
                <a:spcPct val="100000"/>
              </a:lnSpc>
              <a:spcBef>
                <a:spcPts val="80"/>
              </a:spcBef>
            </a:pP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12/3/2019</a:t>
            </a:fld>
            <a:endParaRPr lang="en-US"/>
          </a:p>
        </p:txBody>
      </p:sp>
      <p:sp>
        <p:nvSpPr>
          <p:cNvPr id="4" name="Holder 4"/>
          <p:cNvSpPr>
            <a:spLocks noGrp="1"/>
          </p:cNvSpPr>
          <p:nvPr>
            <p:ph type="sldNum" sz="quarter" idx="7"/>
          </p:nvPr>
        </p:nvSpPr>
        <p:spPr/>
        <p:txBody>
          <a:bodyPr lIns="0" tIns="0" rIns="0" bIns="0"/>
          <a:lstStyle>
            <a:lvl1pPr>
              <a:defRPr sz="1200" b="0" i="1">
                <a:solidFill>
                  <a:srgbClr val="F8F8F8"/>
                </a:solidFill>
                <a:latin typeface="Arial"/>
                <a:cs typeface="Arial"/>
              </a:defRPr>
            </a:lvl1pPr>
          </a:lstStyle>
          <a:p>
            <a:pPr marL="38100">
              <a:lnSpc>
                <a:spcPct val="100000"/>
              </a:lnSpc>
              <a:spcBef>
                <a:spcPts val="80"/>
              </a:spcBef>
            </a:pP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8F8F8"/>
          </a:solidFill>
        </p:spPr>
        <p:txBody>
          <a:bodyPr wrap="square" lIns="0" tIns="0" rIns="0" bIns="0" rtlCol="0"/>
          <a:lstStyle/>
          <a:p>
            <a:endParaRPr/>
          </a:p>
        </p:txBody>
      </p:sp>
      <p:sp>
        <p:nvSpPr>
          <p:cNvPr id="17" name="bk object 17"/>
          <p:cNvSpPr/>
          <p:nvPr/>
        </p:nvSpPr>
        <p:spPr>
          <a:xfrm>
            <a:off x="11783568" y="5381244"/>
            <a:ext cx="408940" cy="818515"/>
          </a:xfrm>
          <a:custGeom>
            <a:avLst/>
            <a:gdLst/>
            <a:ahLst/>
            <a:cxnLst/>
            <a:rect l="l" t="t" r="r" b="b"/>
            <a:pathLst>
              <a:path w="408940" h="818514">
                <a:moveTo>
                  <a:pt x="408431" y="0"/>
                </a:moveTo>
                <a:lnTo>
                  <a:pt x="357377" y="3174"/>
                </a:lnTo>
                <a:lnTo>
                  <a:pt x="308101" y="12445"/>
                </a:lnTo>
                <a:lnTo>
                  <a:pt x="261111" y="27685"/>
                </a:lnTo>
                <a:lnTo>
                  <a:pt x="216407" y="48005"/>
                </a:lnTo>
                <a:lnTo>
                  <a:pt x="175005" y="73659"/>
                </a:lnTo>
                <a:lnTo>
                  <a:pt x="137159" y="103377"/>
                </a:lnTo>
                <a:lnTo>
                  <a:pt x="103124" y="137540"/>
                </a:lnTo>
                <a:lnTo>
                  <a:pt x="73278" y="175386"/>
                </a:lnTo>
                <a:lnTo>
                  <a:pt x="47878" y="217055"/>
                </a:lnTo>
                <a:lnTo>
                  <a:pt x="27431" y="261467"/>
                </a:lnTo>
                <a:lnTo>
                  <a:pt x="12446" y="308597"/>
                </a:lnTo>
                <a:lnTo>
                  <a:pt x="3175" y="357987"/>
                </a:lnTo>
                <a:lnTo>
                  <a:pt x="0" y="409193"/>
                </a:lnTo>
                <a:lnTo>
                  <a:pt x="888" y="435025"/>
                </a:lnTo>
                <a:lnTo>
                  <a:pt x="7238" y="485546"/>
                </a:lnTo>
                <a:lnTo>
                  <a:pt x="19303" y="533806"/>
                </a:lnTo>
                <a:lnTo>
                  <a:pt x="36956" y="579805"/>
                </a:lnTo>
                <a:lnTo>
                  <a:pt x="60198" y="622630"/>
                </a:lnTo>
                <a:lnTo>
                  <a:pt x="87629" y="662279"/>
                </a:lnTo>
                <a:lnTo>
                  <a:pt x="119633" y="698525"/>
                </a:lnTo>
                <a:lnTo>
                  <a:pt x="155701" y="730478"/>
                </a:lnTo>
                <a:lnTo>
                  <a:pt x="195199" y="758342"/>
                </a:lnTo>
                <a:lnTo>
                  <a:pt x="238378" y="781227"/>
                </a:lnTo>
                <a:lnTo>
                  <a:pt x="283972" y="799134"/>
                </a:lnTo>
                <a:lnTo>
                  <a:pt x="332358" y="811364"/>
                </a:lnTo>
                <a:lnTo>
                  <a:pt x="382777" y="817702"/>
                </a:lnTo>
                <a:lnTo>
                  <a:pt x="408431" y="818387"/>
                </a:lnTo>
                <a:lnTo>
                  <a:pt x="408431" y="0"/>
                </a:lnTo>
                <a:close/>
              </a:path>
            </a:pathLst>
          </a:custGeom>
          <a:solidFill>
            <a:srgbClr val="252525"/>
          </a:solidFill>
        </p:spPr>
        <p:txBody>
          <a:bodyPr wrap="square" lIns="0" tIns="0" rIns="0" bIns="0" rtlCol="0"/>
          <a:lstStyle/>
          <a:p>
            <a:endParaRPr/>
          </a:p>
        </p:txBody>
      </p:sp>
      <p:sp>
        <p:nvSpPr>
          <p:cNvPr id="18" name="bk object 18"/>
          <p:cNvSpPr/>
          <p:nvPr/>
        </p:nvSpPr>
        <p:spPr>
          <a:xfrm>
            <a:off x="761" y="6200394"/>
            <a:ext cx="4495800" cy="26034"/>
          </a:xfrm>
          <a:custGeom>
            <a:avLst/>
            <a:gdLst/>
            <a:ahLst/>
            <a:cxnLst/>
            <a:rect l="l" t="t" r="r" b="b"/>
            <a:pathLst>
              <a:path w="4495800" h="26035">
                <a:moveTo>
                  <a:pt x="4495800" y="0"/>
                </a:moveTo>
                <a:lnTo>
                  <a:pt x="0" y="0"/>
                </a:lnTo>
                <a:lnTo>
                  <a:pt x="0" y="25907"/>
                </a:lnTo>
                <a:lnTo>
                  <a:pt x="4495800" y="25907"/>
                </a:lnTo>
                <a:lnTo>
                  <a:pt x="4495800" y="0"/>
                </a:lnTo>
                <a:close/>
              </a:path>
            </a:pathLst>
          </a:custGeom>
          <a:solidFill>
            <a:srgbClr val="252525"/>
          </a:solidFill>
        </p:spPr>
        <p:txBody>
          <a:bodyPr wrap="square" lIns="0" tIns="0" rIns="0" bIns="0" rtlCol="0"/>
          <a:lstStyle/>
          <a:p>
            <a:endParaRPr/>
          </a:p>
        </p:txBody>
      </p:sp>
      <p:sp>
        <p:nvSpPr>
          <p:cNvPr id="19" name="bk object 19"/>
          <p:cNvSpPr/>
          <p:nvPr/>
        </p:nvSpPr>
        <p:spPr>
          <a:xfrm>
            <a:off x="60960" y="50292"/>
            <a:ext cx="12070080" cy="731520"/>
          </a:xfrm>
          <a:custGeom>
            <a:avLst/>
            <a:gdLst/>
            <a:ahLst/>
            <a:cxnLst/>
            <a:rect l="l" t="t" r="r" b="b"/>
            <a:pathLst>
              <a:path w="12070080" h="731520">
                <a:moveTo>
                  <a:pt x="12070080" y="0"/>
                </a:moveTo>
                <a:lnTo>
                  <a:pt x="0" y="0"/>
                </a:lnTo>
                <a:lnTo>
                  <a:pt x="0" y="731519"/>
                </a:lnTo>
                <a:lnTo>
                  <a:pt x="12070080" y="731519"/>
                </a:lnTo>
                <a:lnTo>
                  <a:pt x="12070080" y="0"/>
                </a:lnTo>
                <a:close/>
              </a:path>
            </a:pathLst>
          </a:custGeom>
          <a:solidFill>
            <a:srgbClr val="001F5F"/>
          </a:solidFill>
        </p:spPr>
        <p:txBody>
          <a:bodyPr wrap="square" lIns="0" tIns="0" rIns="0" bIns="0" rtlCol="0"/>
          <a:lstStyle/>
          <a:p>
            <a:endParaRPr/>
          </a:p>
        </p:txBody>
      </p:sp>
      <p:sp>
        <p:nvSpPr>
          <p:cNvPr id="20" name="bk object 20"/>
          <p:cNvSpPr/>
          <p:nvPr/>
        </p:nvSpPr>
        <p:spPr>
          <a:xfrm>
            <a:off x="60960" y="50292"/>
            <a:ext cx="12070080" cy="731520"/>
          </a:xfrm>
          <a:custGeom>
            <a:avLst/>
            <a:gdLst/>
            <a:ahLst/>
            <a:cxnLst/>
            <a:rect l="l" t="t" r="r" b="b"/>
            <a:pathLst>
              <a:path w="12070080" h="731520">
                <a:moveTo>
                  <a:pt x="0" y="731519"/>
                </a:moveTo>
                <a:lnTo>
                  <a:pt x="12070080" y="731519"/>
                </a:lnTo>
                <a:lnTo>
                  <a:pt x="12070080" y="0"/>
                </a:lnTo>
                <a:lnTo>
                  <a:pt x="0" y="0"/>
                </a:lnTo>
                <a:lnTo>
                  <a:pt x="0" y="731519"/>
                </a:lnTo>
                <a:close/>
              </a:path>
            </a:pathLst>
          </a:custGeom>
          <a:ln w="9144">
            <a:solidFill>
              <a:srgbClr val="001F5F"/>
            </a:solidFill>
          </a:ln>
        </p:spPr>
        <p:txBody>
          <a:bodyPr wrap="square" lIns="0" tIns="0" rIns="0" bIns="0" rtlCol="0"/>
          <a:lstStyle/>
          <a:p>
            <a:endParaRPr/>
          </a:p>
        </p:txBody>
      </p:sp>
      <p:sp>
        <p:nvSpPr>
          <p:cNvPr id="2" name="Holder 2"/>
          <p:cNvSpPr>
            <a:spLocks noGrp="1"/>
          </p:cNvSpPr>
          <p:nvPr>
            <p:ph type="title"/>
          </p:nvPr>
        </p:nvSpPr>
        <p:spPr>
          <a:xfrm>
            <a:off x="6274689" y="579577"/>
            <a:ext cx="5024755" cy="2220595"/>
          </a:xfrm>
          <a:prstGeom prst="rect">
            <a:avLst/>
          </a:prstGeom>
        </p:spPr>
        <p:txBody>
          <a:bodyPr wrap="square" lIns="0" tIns="0" rIns="0" bIns="0">
            <a:spAutoFit/>
          </a:bodyPr>
          <a:lstStyle>
            <a:lvl1pPr>
              <a:defRPr sz="3600" b="0" i="0">
                <a:solidFill>
                  <a:srgbClr val="EB7405"/>
                </a:solidFill>
                <a:latin typeface="Corbel"/>
                <a:cs typeface="Corbel"/>
              </a:defRPr>
            </a:lvl1pPr>
          </a:lstStyle>
          <a:p>
            <a:endParaRPr/>
          </a:p>
        </p:txBody>
      </p:sp>
      <p:sp>
        <p:nvSpPr>
          <p:cNvPr id="3" name="Holder 3"/>
          <p:cNvSpPr>
            <a:spLocks noGrp="1"/>
          </p:cNvSpPr>
          <p:nvPr>
            <p:ph type="body" idx="1"/>
          </p:nvPr>
        </p:nvSpPr>
        <p:spPr>
          <a:xfrm>
            <a:off x="152501" y="2060575"/>
            <a:ext cx="9003665" cy="1487170"/>
          </a:xfrm>
          <a:prstGeom prst="rect">
            <a:avLst/>
          </a:prstGeom>
        </p:spPr>
        <p:txBody>
          <a:bodyPr wrap="square" lIns="0" tIns="0" rIns="0" bIns="0">
            <a:spAutoFit/>
          </a:bodyPr>
          <a:lstStyle>
            <a:lvl1pPr>
              <a:defRPr sz="2400" b="0" i="0">
                <a:solidFill>
                  <a:schemeClr val="tx1"/>
                </a:solidFill>
                <a:latin typeface="Corbel"/>
                <a:cs typeface="Corbel"/>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12/3/2019</a:t>
            </a:fld>
            <a:endParaRPr lang="en-US"/>
          </a:p>
        </p:txBody>
      </p:sp>
      <p:sp>
        <p:nvSpPr>
          <p:cNvPr id="6" name="Holder 6"/>
          <p:cNvSpPr>
            <a:spLocks noGrp="1"/>
          </p:cNvSpPr>
          <p:nvPr>
            <p:ph type="sldNum" sz="quarter" idx="7"/>
          </p:nvPr>
        </p:nvSpPr>
        <p:spPr>
          <a:xfrm>
            <a:off x="11892406" y="5686169"/>
            <a:ext cx="247015" cy="208914"/>
          </a:xfrm>
          <a:prstGeom prst="rect">
            <a:avLst/>
          </a:prstGeom>
        </p:spPr>
        <p:txBody>
          <a:bodyPr wrap="square" lIns="0" tIns="0" rIns="0" bIns="0">
            <a:spAutoFit/>
          </a:bodyPr>
          <a:lstStyle>
            <a:lvl1pPr>
              <a:defRPr sz="1200" b="0" i="1">
                <a:solidFill>
                  <a:srgbClr val="F8F8F8"/>
                </a:solidFill>
                <a:latin typeface="Arial"/>
                <a:cs typeface="Arial"/>
              </a:defRPr>
            </a:lvl1pPr>
          </a:lstStyle>
          <a:p>
            <a:pPr marL="38100">
              <a:lnSpc>
                <a:spcPct val="100000"/>
              </a:lnSpc>
              <a:spcBef>
                <a:spcPts val="80"/>
              </a:spcBef>
            </a:pPr>
            <a:fld id="{81D60167-4931-47E6-BA6A-407CBD079E47}" type="slidenum">
              <a:rPr dirty="0"/>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10" Type="http://schemas.openxmlformats.org/officeDocument/2006/relationships/image" Target="../media/image21.jpg"/><Relationship Id="rId4" Type="http://schemas.openxmlformats.org/officeDocument/2006/relationships/image" Target="../media/image3.jpg"/><Relationship Id="rId9" Type="http://schemas.openxmlformats.org/officeDocument/2006/relationships/image" Target="../media/image20.png"/></Relationships>
</file>

<file path=ppt/slides/_rels/slide11.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jpg"/><Relationship Id="rId7" Type="http://schemas.openxmlformats.org/officeDocument/2006/relationships/image" Target="../media/image22.jp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12"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g"/><Relationship Id="rId10" Type="http://schemas.openxmlformats.org/officeDocument/2006/relationships/image" Target="../media/image9.png"/><Relationship Id="rId4" Type="http://schemas.openxmlformats.org/officeDocument/2006/relationships/image" Target="../media/image3.jpg"/><Relationship Id="rId9" Type="http://schemas.openxmlformats.org/officeDocument/2006/relationships/image" Target="../media/image8.jp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undw2014/HooVer"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000000"/>
          </a:solidFill>
        </p:spPr>
        <p:txBody>
          <a:bodyPr wrap="square" lIns="0" tIns="0" rIns="0" bIns="0" rtlCol="0"/>
          <a:lstStyle/>
          <a:p>
            <a:endParaRPr/>
          </a:p>
        </p:txBody>
      </p:sp>
      <p:sp>
        <p:nvSpPr>
          <p:cNvPr id="3" name="object 3"/>
          <p:cNvSpPr/>
          <p:nvPr/>
        </p:nvSpPr>
        <p:spPr>
          <a:xfrm>
            <a:off x="11783568" y="1188719"/>
            <a:ext cx="408940" cy="820419"/>
          </a:xfrm>
          <a:custGeom>
            <a:avLst/>
            <a:gdLst/>
            <a:ahLst/>
            <a:cxnLst/>
            <a:rect l="l" t="t" r="r" b="b"/>
            <a:pathLst>
              <a:path w="408940" h="820419">
                <a:moveTo>
                  <a:pt x="408431" y="0"/>
                </a:moveTo>
                <a:lnTo>
                  <a:pt x="357377" y="3175"/>
                </a:lnTo>
                <a:lnTo>
                  <a:pt x="308101" y="12445"/>
                </a:lnTo>
                <a:lnTo>
                  <a:pt x="261111" y="27685"/>
                </a:lnTo>
                <a:lnTo>
                  <a:pt x="216407" y="48132"/>
                </a:lnTo>
                <a:lnTo>
                  <a:pt x="175005" y="73787"/>
                </a:lnTo>
                <a:lnTo>
                  <a:pt x="137159" y="103504"/>
                </a:lnTo>
                <a:lnTo>
                  <a:pt x="103124" y="137794"/>
                </a:lnTo>
                <a:lnTo>
                  <a:pt x="73278" y="175640"/>
                </a:lnTo>
                <a:lnTo>
                  <a:pt x="47878" y="217424"/>
                </a:lnTo>
                <a:lnTo>
                  <a:pt x="27431" y="262000"/>
                </a:lnTo>
                <a:lnTo>
                  <a:pt x="12446" y="309117"/>
                </a:lnTo>
                <a:lnTo>
                  <a:pt x="3175" y="358647"/>
                </a:lnTo>
                <a:lnTo>
                  <a:pt x="0" y="409955"/>
                </a:lnTo>
                <a:lnTo>
                  <a:pt x="888" y="435863"/>
                </a:lnTo>
                <a:lnTo>
                  <a:pt x="7238" y="486409"/>
                </a:lnTo>
                <a:lnTo>
                  <a:pt x="19303" y="534796"/>
                </a:lnTo>
                <a:lnTo>
                  <a:pt x="36956" y="580897"/>
                </a:lnTo>
                <a:lnTo>
                  <a:pt x="60198" y="623824"/>
                </a:lnTo>
                <a:lnTo>
                  <a:pt x="87629" y="663447"/>
                </a:lnTo>
                <a:lnTo>
                  <a:pt x="119633" y="699769"/>
                </a:lnTo>
                <a:lnTo>
                  <a:pt x="155701" y="731774"/>
                </a:lnTo>
                <a:lnTo>
                  <a:pt x="195199" y="759713"/>
                </a:lnTo>
                <a:lnTo>
                  <a:pt x="238378" y="782701"/>
                </a:lnTo>
                <a:lnTo>
                  <a:pt x="283972" y="800607"/>
                </a:lnTo>
                <a:lnTo>
                  <a:pt x="332358" y="812926"/>
                </a:lnTo>
                <a:lnTo>
                  <a:pt x="382777" y="819276"/>
                </a:lnTo>
                <a:lnTo>
                  <a:pt x="408431" y="819912"/>
                </a:lnTo>
                <a:lnTo>
                  <a:pt x="408431" y="0"/>
                </a:lnTo>
                <a:close/>
              </a:path>
            </a:pathLst>
          </a:custGeom>
          <a:solidFill>
            <a:srgbClr val="F8F8F8"/>
          </a:solidFill>
        </p:spPr>
        <p:txBody>
          <a:bodyPr wrap="square" lIns="0" tIns="0" rIns="0" bIns="0" rtlCol="0"/>
          <a:lstStyle/>
          <a:p>
            <a:endParaRPr/>
          </a:p>
        </p:txBody>
      </p:sp>
      <p:sp>
        <p:nvSpPr>
          <p:cNvPr id="4" name="object 4"/>
          <p:cNvSpPr/>
          <p:nvPr/>
        </p:nvSpPr>
        <p:spPr>
          <a:xfrm>
            <a:off x="749045" y="1258061"/>
            <a:ext cx="26034" cy="5600700"/>
          </a:xfrm>
          <a:custGeom>
            <a:avLst/>
            <a:gdLst/>
            <a:ahLst/>
            <a:cxnLst/>
            <a:rect l="l" t="t" r="r" b="b"/>
            <a:pathLst>
              <a:path w="26034" h="5600700">
                <a:moveTo>
                  <a:pt x="25908" y="0"/>
                </a:moveTo>
                <a:lnTo>
                  <a:pt x="0" y="0"/>
                </a:lnTo>
                <a:lnTo>
                  <a:pt x="0" y="5600697"/>
                </a:lnTo>
                <a:lnTo>
                  <a:pt x="25908" y="5600697"/>
                </a:lnTo>
                <a:lnTo>
                  <a:pt x="25908" y="0"/>
                </a:lnTo>
                <a:close/>
              </a:path>
            </a:pathLst>
          </a:custGeom>
          <a:solidFill>
            <a:srgbClr val="F8F8F8"/>
          </a:solidFill>
        </p:spPr>
        <p:txBody>
          <a:bodyPr wrap="square" lIns="0" tIns="0" rIns="0" bIns="0" rtlCol="0"/>
          <a:lstStyle/>
          <a:p>
            <a:endParaRPr/>
          </a:p>
        </p:txBody>
      </p:sp>
      <p:sp>
        <p:nvSpPr>
          <p:cNvPr id="5" name="object 5"/>
          <p:cNvSpPr/>
          <p:nvPr/>
        </p:nvSpPr>
        <p:spPr>
          <a:xfrm>
            <a:off x="11783568" y="5381244"/>
            <a:ext cx="408940" cy="818515"/>
          </a:xfrm>
          <a:custGeom>
            <a:avLst/>
            <a:gdLst/>
            <a:ahLst/>
            <a:cxnLst/>
            <a:rect l="l" t="t" r="r" b="b"/>
            <a:pathLst>
              <a:path w="408940" h="818514">
                <a:moveTo>
                  <a:pt x="408431" y="0"/>
                </a:moveTo>
                <a:lnTo>
                  <a:pt x="357377" y="3174"/>
                </a:lnTo>
                <a:lnTo>
                  <a:pt x="308101" y="12445"/>
                </a:lnTo>
                <a:lnTo>
                  <a:pt x="261111" y="27685"/>
                </a:lnTo>
                <a:lnTo>
                  <a:pt x="216407" y="48005"/>
                </a:lnTo>
                <a:lnTo>
                  <a:pt x="175005" y="73659"/>
                </a:lnTo>
                <a:lnTo>
                  <a:pt x="137159" y="103377"/>
                </a:lnTo>
                <a:lnTo>
                  <a:pt x="103124" y="137540"/>
                </a:lnTo>
                <a:lnTo>
                  <a:pt x="73278" y="175386"/>
                </a:lnTo>
                <a:lnTo>
                  <a:pt x="47878" y="217055"/>
                </a:lnTo>
                <a:lnTo>
                  <a:pt x="27431" y="261467"/>
                </a:lnTo>
                <a:lnTo>
                  <a:pt x="12446" y="308597"/>
                </a:lnTo>
                <a:lnTo>
                  <a:pt x="3175" y="357987"/>
                </a:lnTo>
                <a:lnTo>
                  <a:pt x="0" y="409193"/>
                </a:lnTo>
                <a:lnTo>
                  <a:pt x="888" y="435025"/>
                </a:lnTo>
                <a:lnTo>
                  <a:pt x="7238" y="485546"/>
                </a:lnTo>
                <a:lnTo>
                  <a:pt x="19303" y="533806"/>
                </a:lnTo>
                <a:lnTo>
                  <a:pt x="36956" y="579805"/>
                </a:lnTo>
                <a:lnTo>
                  <a:pt x="60198" y="622630"/>
                </a:lnTo>
                <a:lnTo>
                  <a:pt x="87629" y="662279"/>
                </a:lnTo>
                <a:lnTo>
                  <a:pt x="119633" y="698525"/>
                </a:lnTo>
                <a:lnTo>
                  <a:pt x="155701" y="730478"/>
                </a:lnTo>
                <a:lnTo>
                  <a:pt x="195199" y="758342"/>
                </a:lnTo>
                <a:lnTo>
                  <a:pt x="238378" y="781227"/>
                </a:lnTo>
                <a:lnTo>
                  <a:pt x="283972" y="799134"/>
                </a:lnTo>
                <a:lnTo>
                  <a:pt x="332358" y="811364"/>
                </a:lnTo>
                <a:lnTo>
                  <a:pt x="382777" y="817702"/>
                </a:lnTo>
                <a:lnTo>
                  <a:pt x="408431" y="818387"/>
                </a:lnTo>
                <a:lnTo>
                  <a:pt x="408431" y="0"/>
                </a:lnTo>
                <a:close/>
              </a:path>
            </a:pathLst>
          </a:custGeom>
          <a:solidFill>
            <a:srgbClr val="FFFFFF"/>
          </a:solidFill>
        </p:spPr>
        <p:txBody>
          <a:bodyPr wrap="square" lIns="0" tIns="0" rIns="0" bIns="0" rtlCol="0"/>
          <a:lstStyle/>
          <a:p>
            <a:endParaRPr/>
          </a:p>
        </p:txBody>
      </p:sp>
      <p:sp>
        <p:nvSpPr>
          <p:cNvPr id="6" name="object 6"/>
          <p:cNvSpPr/>
          <p:nvPr/>
        </p:nvSpPr>
        <p:spPr>
          <a:xfrm>
            <a:off x="761" y="6200394"/>
            <a:ext cx="4495800" cy="26034"/>
          </a:xfrm>
          <a:custGeom>
            <a:avLst/>
            <a:gdLst/>
            <a:ahLst/>
            <a:cxnLst/>
            <a:rect l="l" t="t" r="r" b="b"/>
            <a:pathLst>
              <a:path w="4495800" h="26035">
                <a:moveTo>
                  <a:pt x="4495800" y="0"/>
                </a:moveTo>
                <a:lnTo>
                  <a:pt x="0" y="0"/>
                </a:lnTo>
                <a:lnTo>
                  <a:pt x="0" y="25907"/>
                </a:lnTo>
                <a:lnTo>
                  <a:pt x="4495800" y="25907"/>
                </a:lnTo>
                <a:lnTo>
                  <a:pt x="4495800" y="0"/>
                </a:lnTo>
                <a:close/>
              </a:path>
            </a:pathLst>
          </a:custGeom>
          <a:solidFill>
            <a:srgbClr val="FFFFFF"/>
          </a:solidFill>
        </p:spPr>
        <p:txBody>
          <a:bodyPr wrap="square" lIns="0" tIns="0" rIns="0" bIns="0" rtlCol="0"/>
          <a:lstStyle/>
          <a:p>
            <a:endParaRPr/>
          </a:p>
        </p:txBody>
      </p:sp>
      <p:sp>
        <p:nvSpPr>
          <p:cNvPr id="7" name="object 7"/>
          <p:cNvSpPr/>
          <p:nvPr/>
        </p:nvSpPr>
        <p:spPr>
          <a:xfrm>
            <a:off x="0" y="0"/>
            <a:ext cx="12192000" cy="6857996"/>
          </a:xfrm>
          <a:prstGeom prst="rect">
            <a:avLst/>
          </a:prstGeom>
          <a:blipFill>
            <a:blip r:embed="rId3" cstate="print"/>
            <a:stretch>
              <a:fillRect/>
            </a:stretch>
          </a:blipFill>
        </p:spPr>
        <p:txBody>
          <a:bodyPr wrap="square" lIns="0" tIns="0" rIns="0" bIns="0" rtlCol="0"/>
          <a:lstStyle/>
          <a:p>
            <a:endParaRPr/>
          </a:p>
        </p:txBody>
      </p:sp>
      <p:sp>
        <p:nvSpPr>
          <p:cNvPr id="8" name="object 8"/>
          <p:cNvSpPr/>
          <p:nvPr/>
        </p:nvSpPr>
        <p:spPr>
          <a:xfrm>
            <a:off x="11783568" y="515112"/>
            <a:ext cx="408940" cy="818515"/>
          </a:xfrm>
          <a:custGeom>
            <a:avLst/>
            <a:gdLst/>
            <a:ahLst/>
            <a:cxnLst/>
            <a:rect l="l" t="t" r="r" b="b"/>
            <a:pathLst>
              <a:path w="408940" h="818515">
                <a:moveTo>
                  <a:pt x="408431" y="0"/>
                </a:moveTo>
                <a:lnTo>
                  <a:pt x="357377" y="3175"/>
                </a:lnTo>
                <a:lnTo>
                  <a:pt x="308101" y="12446"/>
                </a:lnTo>
                <a:lnTo>
                  <a:pt x="261111" y="27686"/>
                </a:lnTo>
                <a:lnTo>
                  <a:pt x="216407" y="48005"/>
                </a:lnTo>
                <a:lnTo>
                  <a:pt x="175005" y="73660"/>
                </a:lnTo>
                <a:lnTo>
                  <a:pt x="137159" y="103377"/>
                </a:lnTo>
                <a:lnTo>
                  <a:pt x="103124" y="137540"/>
                </a:lnTo>
                <a:lnTo>
                  <a:pt x="73278" y="175387"/>
                </a:lnTo>
                <a:lnTo>
                  <a:pt x="47878" y="217042"/>
                </a:lnTo>
                <a:lnTo>
                  <a:pt x="27431" y="261492"/>
                </a:lnTo>
                <a:lnTo>
                  <a:pt x="12446" y="308610"/>
                </a:lnTo>
                <a:lnTo>
                  <a:pt x="3175" y="358013"/>
                </a:lnTo>
                <a:lnTo>
                  <a:pt x="0" y="409193"/>
                </a:lnTo>
                <a:lnTo>
                  <a:pt x="888" y="434975"/>
                </a:lnTo>
                <a:lnTo>
                  <a:pt x="7238" y="485521"/>
                </a:lnTo>
                <a:lnTo>
                  <a:pt x="19303" y="533780"/>
                </a:lnTo>
                <a:lnTo>
                  <a:pt x="36956" y="579754"/>
                </a:lnTo>
                <a:lnTo>
                  <a:pt x="60198" y="622680"/>
                </a:lnTo>
                <a:lnTo>
                  <a:pt x="87629" y="662304"/>
                </a:lnTo>
                <a:lnTo>
                  <a:pt x="119633" y="698500"/>
                </a:lnTo>
                <a:lnTo>
                  <a:pt x="155701" y="730503"/>
                </a:lnTo>
                <a:lnTo>
                  <a:pt x="195199" y="758316"/>
                </a:lnTo>
                <a:lnTo>
                  <a:pt x="238378" y="781176"/>
                </a:lnTo>
                <a:lnTo>
                  <a:pt x="283972" y="799084"/>
                </a:lnTo>
                <a:lnTo>
                  <a:pt x="332358" y="811402"/>
                </a:lnTo>
                <a:lnTo>
                  <a:pt x="382777" y="817752"/>
                </a:lnTo>
                <a:lnTo>
                  <a:pt x="408431" y="818388"/>
                </a:lnTo>
                <a:lnTo>
                  <a:pt x="408431" y="0"/>
                </a:lnTo>
                <a:close/>
              </a:path>
            </a:pathLst>
          </a:custGeom>
          <a:solidFill>
            <a:srgbClr val="F8F8F8"/>
          </a:solidFill>
        </p:spPr>
        <p:txBody>
          <a:bodyPr wrap="square" lIns="0" tIns="0" rIns="0" bIns="0" rtlCol="0"/>
          <a:lstStyle/>
          <a:p>
            <a:endParaRPr/>
          </a:p>
        </p:txBody>
      </p:sp>
      <p:sp>
        <p:nvSpPr>
          <p:cNvPr id="9" name="object 9"/>
          <p:cNvSpPr txBox="1">
            <a:spLocks noGrp="1"/>
          </p:cNvSpPr>
          <p:nvPr>
            <p:ph type="title"/>
          </p:nvPr>
        </p:nvSpPr>
        <p:spPr>
          <a:prstGeom prst="rect">
            <a:avLst/>
          </a:prstGeom>
        </p:spPr>
        <p:txBody>
          <a:bodyPr vert="horz" wrap="square" lIns="0" tIns="12700" rIns="0" bIns="0" rtlCol="0">
            <a:spAutoFit/>
          </a:bodyPr>
          <a:lstStyle/>
          <a:p>
            <a:pPr marL="234950" marR="234315" algn="ctr">
              <a:lnSpc>
                <a:spcPct val="100000"/>
              </a:lnSpc>
              <a:spcBef>
                <a:spcPts val="100"/>
              </a:spcBef>
            </a:pPr>
            <a:r>
              <a:rPr spc="-5" dirty="0"/>
              <a:t>Optimistic</a:t>
            </a:r>
            <a:r>
              <a:rPr spc="-215" dirty="0"/>
              <a:t> </a:t>
            </a:r>
            <a:r>
              <a:rPr spc="-5" dirty="0"/>
              <a:t>Optimization  </a:t>
            </a:r>
            <a:r>
              <a:rPr dirty="0"/>
              <a:t>for</a:t>
            </a:r>
          </a:p>
          <a:p>
            <a:pPr marL="12700" marR="5080" algn="ctr">
              <a:lnSpc>
                <a:spcPct val="100000"/>
              </a:lnSpc>
              <a:spcBef>
                <a:spcPts val="5"/>
              </a:spcBef>
            </a:pPr>
            <a:r>
              <a:rPr dirty="0"/>
              <a:t>Statistical Model</a:t>
            </a:r>
            <a:r>
              <a:rPr spc="-225" dirty="0"/>
              <a:t> </a:t>
            </a:r>
            <a:r>
              <a:rPr spc="-5" dirty="0"/>
              <a:t>Checking  </a:t>
            </a:r>
            <a:r>
              <a:rPr dirty="0"/>
              <a:t>with</a:t>
            </a:r>
          </a:p>
        </p:txBody>
      </p:sp>
      <p:sp>
        <p:nvSpPr>
          <p:cNvPr id="10" name="object 10"/>
          <p:cNvSpPr txBox="1"/>
          <p:nvPr/>
        </p:nvSpPr>
        <p:spPr>
          <a:xfrm>
            <a:off x="7382636" y="2774950"/>
            <a:ext cx="2809875" cy="574040"/>
          </a:xfrm>
          <a:prstGeom prst="rect">
            <a:avLst/>
          </a:prstGeom>
        </p:spPr>
        <p:txBody>
          <a:bodyPr vert="horz" wrap="square" lIns="0" tIns="12700" rIns="0" bIns="0" rtlCol="0">
            <a:spAutoFit/>
          </a:bodyPr>
          <a:lstStyle/>
          <a:p>
            <a:pPr marL="12700">
              <a:lnSpc>
                <a:spcPct val="100000"/>
              </a:lnSpc>
              <a:spcBef>
                <a:spcPts val="100"/>
              </a:spcBef>
            </a:pPr>
            <a:r>
              <a:rPr sz="3600" spc="-15" dirty="0">
                <a:solidFill>
                  <a:srgbClr val="EB7405"/>
                </a:solidFill>
                <a:latin typeface="Corbel"/>
                <a:cs typeface="Corbel"/>
              </a:rPr>
              <a:t>Regret</a:t>
            </a:r>
            <a:r>
              <a:rPr sz="3600" spc="-80" dirty="0">
                <a:solidFill>
                  <a:srgbClr val="EB7405"/>
                </a:solidFill>
                <a:latin typeface="Corbel"/>
                <a:cs typeface="Corbel"/>
              </a:rPr>
              <a:t> </a:t>
            </a:r>
            <a:r>
              <a:rPr sz="3600" spc="-5" dirty="0">
                <a:solidFill>
                  <a:srgbClr val="EB7405"/>
                </a:solidFill>
                <a:latin typeface="Corbel"/>
                <a:cs typeface="Corbel"/>
              </a:rPr>
              <a:t>Bounds</a:t>
            </a:r>
            <a:endParaRPr sz="3600" dirty="0">
              <a:latin typeface="Corbel"/>
              <a:cs typeface="Corbel"/>
            </a:endParaRPr>
          </a:p>
        </p:txBody>
      </p:sp>
      <p:sp>
        <p:nvSpPr>
          <p:cNvPr id="11" name="object 11"/>
          <p:cNvSpPr txBox="1"/>
          <p:nvPr/>
        </p:nvSpPr>
        <p:spPr>
          <a:xfrm>
            <a:off x="6421373" y="3909441"/>
            <a:ext cx="5286375" cy="2627630"/>
          </a:xfrm>
          <a:prstGeom prst="rect">
            <a:avLst/>
          </a:prstGeom>
        </p:spPr>
        <p:txBody>
          <a:bodyPr vert="horz" wrap="square" lIns="0" tIns="12700" rIns="0" bIns="0" rtlCol="0">
            <a:spAutoFit/>
          </a:bodyPr>
          <a:lstStyle/>
          <a:p>
            <a:pPr marL="50165" marR="43180" algn="ctr">
              <a:lnSpc>
                <a:spcPct val="100000"/>
              </a:lnSpc>
              <a:spcBef>
                <a:spcPts val="100"/>
              </a:spcBef>
            </a:pPr>
            <a:r>
              <a:rPr sz="2400" spc="-5" dirty="0">
                <a:solidFill>
                  <a:srgbClr val="FFFFFF"/>
                </a:solidFill>
                <a:latin typeface="Corbel"/>
                <a:cs typeface="Corbel"/>
              </a:rPr>
              <a:t>Negin Musavi</a:t>
            </a:r>
            <a:r>
              <a:rPr sz="2400" spc="-7" baseline="24305" dirty="0">
                <a:solidFill>
                  <a:srgbClr val="FFFFFF"/>
                </a:solidFill>
                <a:latin typeface="Corbel"/>
                <a:cs typeface="Corbel"/>
              </a:rPr>
              <a:t>1</a:t>
            </a:r>
            <a:r>
              <a:rPr sz="2400" spc="-5" dirty="0">
                <a:solidFill>
                  <a:srgbClr val="FFFFFF"/>
                </a:solidFill>
                <a:latin typeface="Corbel"/>
                <a:cs typeface="Corbel"/>
              </a:rPr>
              <a:t>, Dawei Sun</a:t>
            </a:r>
            <a:r>
              <a:rPr sz="2400" spc="-7" baseline="24305" dirty="0">
                <a:solidFill>
                  <a:srgbClr val="FFFFFF"/>
                </a:solidFill>
                <a:latin typeface="Corbel"/>
                <a:cs typeface="Corbel"/>
              </a:rPr>
              <a:t>1</a:t>
            </a:r>
            <a:r>
              <a:rPr sz="2400" spc="-5" dirty="0">
                <a:solidFill>
                  <a:srgbClr val="FFFFFF"/>
                </a:solidFill>
                <a:latin typeface="Corbel"/>
                <a:cs typeface="Corbel"/>
              </a:rPr>
              <a:t>, </a:t>
            </a:r>
            <a:r>
              <a:rPr sz="2400" dirty="0">
                <a:solidFill>
                  <a:srgbClr val="FFFFFF"/>
                </a:solidFill>
                <a:latin typeface="Corbel"/>
                <a:cs typeface="Corbel"/>
              </a:rPr>
              <a:t>Sayan</a:t>
            </a:r>
            <a:r>
              <a:rPr sz="2400" spc="-130" dirty="0">
                <a:solidFill>
                  <a:srgbClr val="FFFFFF"/>
                </a:solidFill>
                <a:latin typeface="Corbel"/>
                <a:cs typeface="Corbel"/>
              </a:rPr>
              <a:t> </a:t>
            </a:r>
            <a:r>
              <a:rPr sz="2400" spc="-5" dirty="0">
                <a:solidFill>
                  <a:srgbClr val="FFFFFF"/>
                </a:solidFill>
                <a:latin typeface="Corbel"/>
                <a:cs typeface="Corbel"/>
              </a:rPr>
              <a:t>Mitra</a:t>
            </a:r>
            <a:r>
              <a:rPr sz="2400" spc="-7" baseline="24305" dirty="0">
                <a:solidFill>
                  <a:srgbClr val="FFFFFF"/>
                </a:solidFill>
                <a:latin typeface="Corbel"/>
                <a:cs typeface="Corbel"/>
              </a:rPr>
              <a:t>1</a:t>
            </a:r>
            <a:r>
              <a:rPr sz="2400" spc="-5" dirty="0">
                <a:solidFill>
                  <a:srgbClr val="FFFFFF"/>
                </a:solidFill>
                <a:latin typeface="Corbel"/>
                <a:cs typeface="Corbel"/>
              </a:rPr>
              <a:t>,  </a:t>
            </a:r>
            <a:r>
              <a:rPr sz="2400" dirty="0">
                <a:solidFill>
                  <a:srgbClr val="FFFFFF"/>
                </a:solidFill>
                <a:latin typeface="Corbel"/>
                <a:cs typeface="Corbel"/>
              </a:rPr>
              <a:t>Geir </a:t>
            </a:r>
            <a:r>
              <a:rPr sz="2400" spc="-5" dirty="0">
                <a:solidFill>
                  <a:srgbClr val="FFFFFF"/>
                </a:solidFill>
                <a:latin typeface="Corbel"/>
                <a:cs typeface="Corbel"/>
              </a:rPr>
              <a:t>Dullerud</a:t>
            </a:r>
            <a:r>
              <a:rPr sz="2400" spc="-7" baseline="24305" dirty="0">
                <a:solidFill>
                  <a:srgbClr val="FFFFFF"/>
                </a:solidFill>
                <a:latin typeface="Corbel"/>
                <a:cs typeface="Corbel"/>
              </a:rPr>
              <a:t>1</a:t>
            </a:r>
            <a:r>
              <a:rPr sz="2400" spc="-5" dirty="0">
                <a:solidFill>
                  <a:srgbClr val="FFFFFF"/>
                </a:solidFill>
                <a:latin typeface="Corbel"/>
                <a:cs typeface="Corbel"/>
              </a:rPr>
              <a:t>, </a:t>
            </a:r>
            <a:r>
              <a:rPr sz="2400" dirty="0">
                <a:solidFill>
                  <a:srgbClr val="FFFFFF"/>
                </a:solidFill>
                <a:latin typeface="Corbel"/>
                <a:cs typeface="Corbel"/>
              </a:rPr>
              <a:t>and </a:t>
            </a:r>
            <a:r>
              <a:rPr sz="2400" spc="-5" dirty="0">
                <a:solidFill>
                  <a:srgbClr val="FFFFFF"/>
                </a:solidFill>
                <a:latin typeface="Corbel"/>
                <a:cs typeface="Corbel"/>
              </a:rPr>
              <a:t>Sanjay</a:t>
            </a:r>
            <a:r>
              <a:rPr sz="2400" spc="-160" dirty="0">
                <a:solidFill>
                  <a:srgbClr val="FFFFFF"/>
                </a:solidFill>
                <a:latin typeface="Corbel"/>
                <a:cs typeface="Corbel"/>
              </a:rPr>
              <a:t> </a:t>
            </a:r>
            <a:r>
              <a:rPr sz="2400" spc="-10" dirty="0">
                <a:solidFill>
                  <a:srgbClr val="FFFFFF"/>
                </a:solidFill>
                <a:latin typeface="Corbel"/>
                <a:cs typeface="Corbel"/>
              </a:rPr>
              <a:t>Shakkottai</a:t>
            </a:r>
            <a:r>
              <a:rPr sz="2400" spc="-15" baseline="24305" dirty="0">
                <a:solidFill>
                  <a:srgbClr val="FFFFFF"/>
                </a:solidFill>
                <a:latin typeface="Corbel"/>
                <a:cs typeface="Corbel"/>
              </a:rPr>
              <a:t>2</a:t>
            </a:r>
            <a:endParaRPr sz="2400" baseline="24305">
              <a:latin typeface="Corbel"/>
              <a:cs typeface="Corbel"/>
            </a:endParaRPr>
          </a:p>
          <a:p>
            <a:pPr algn="ctr">
              <a:lnSpc>
                <a:spcPct val="100000"/>
              </a:lnSpc>
              <a:spcBef>
                <a:spcPts val="1620"/>
              </a:spcBef>
            </a:pPr>
            <a:r>
              <a:rPr sz="1950" baseline="25641" dirty="0">
                <a:solidFill>
                  <a:srgbClr val="FFFFFF"/>
                </a:solidFill>
                <a:latin typeface="Corbel"/>
                <a:cs typeface="Corbel"/>
              </a:rPr>
              <a:t>1</a:t>
            </a:r>
            <a:r>
              <a:rPr sz="2000" dirty="0">
                <a:solidFill>
                  <a:srgbClr val="FFFFFF"/>
                </a:solidFill>
                <a:latin typeface="Corbel"/>
                <a:cs typeface="Corbel"/>
              </a:rPr>
              <a:t>University </a:t>
            </a:r>
            <a:r>
              <a:rPr sz="2000" spc="-5" dirty="0">
                <a:solidFill>
                  <a:srgbClr val="FFFFFF"/>
                </a:solidFill>
                <a:latin typeface="Corbel"/>
                <a:cs typeface="Corbel"/>
              </a:rPr>
              <a:t>of </a:t>
            </a:r>
            <a:r>
              <a:rPr sz="2000" dirty="0">
                <a:solidFill>
                  <a:srgbClr val="FFFFFF"/>
                </a:solidFill>
                <a:latin typeface="Corbel"/>
                <a:cs typeface="Corbel"/>
              </a:rPr>
              <a:t>Illinois at Urbana</a:t>
            </a:r>
            <a:r>
              <a:rPr sz="2000" spc="-229" dirty="0">
                <a:solidFill>
                  <a:srgbClr val="FFFFFF"/>
                </a:solidFill>
                <a:latin typeface="Corbel"/>
                <a:cs typeface="Corbel"/>
              </a:rPr>
              <a:t> </a:t>
            </a:r>
            <a:r>
              <a:rPr sz="2000" spc="-5" dirty="0">
                <a:solidFill>
                  <a:srgbClr val="FFFFFF"/>
                </a:solidFill>
                <a:latin typeface="Corbel"/>
                <a:cs typeface="Corbel"/>
              </a:rPr>
              <a:t>Champaign</a:t>
            </a:r>
            <a:endParaRPr sz="2000">
              <a:latin typeface="Corbel"/>
              <a:cs typeface="Corbel"/>
            </a:endParaRPr>
          </a:p>
          <a:p>
            <a:pPr algn="ctr">
              <a:lnSpc>
                <a:spcPct val="100000"/>
              </a:lnSpc>
            </a:pPr>
            <a:r>
              <a:rPr sz="1950" baseline="25641" dirty="0">
                <a:solidFill>
                  <a:srgbClr val="FFFFFF"/>
                </a:solidFill>
                <a:latin typeface="Corbel"/>
                <a:cs typeface="Corbel"/>
              </a:rPr>
              <a:t>2</a:t>
            </a:r>
            <a:r>
              <a:rPr sz="2000" dirty="0">
                <a:solidFill>
                  <a:srgbClr val="FFFFFF"/>
                </a:solidFill>
                <a:latin typeface="Corbel"/>
                <a:cs typeface="Corbel"/>
              </a:rPr>
              <a:t>University </a:t>
            </a:r>
            <a:r>
              <a:rPr sz="2000" spc="-5" dirty="0">
                <a:solidFill>
                  <a:srgbClr val="FFFFFF"/>
                </a:solidFill>
                <a:latin typeface="Corbel"/>
                <a:cs typeface="Corbel"/>
              </a:rPr>
              <a:t>of </a:t>
            </a:r>
            <a:r>
              <a:rPr sz="2000" spc="-25" dirty="0">
                <a:solidFill>
                  <a:srgbClr val="FFFFFF"/>
                </a:solidFill>
                <a:latin typeface="Corbel"/>
                <a:cs typeface="Corbel"/>
              </a:rPr>
              <a:t>Texas </a:t>
            </a:r>
            <a:r>
              <a:rPr sz="2000" dirty="0">
                <a:solidFill>
                  <a:srgbClr val="FFFFFF"/>
                </a:solidFill>
                <a:latin typeface="Corbel"/>
                <a:cs typeface="Corbel"/>
              </a:rPr>
              <a:t>at</a:t>
            </a:r>
            <a:r>
              <a:rPr sz="2000" spc="-235" dirty="0">
                <a:solidFill>
                  <a:srgbClr val="FFFFFF"/>
                </a:solidFill>
                <a:latin typeface="Corbel"/>
                <a:cs typeface="Corbel"/>
              </a:rPr>
              <a:t> </a:t>
            </a:r>
            <a:r>
              <a:rPr sz="2000" spc="-5" dirty="0">
                <a:solidFill>
                  <a:srgbClr val="FFFFFF"/>
                </a:solidFill>
                <a:latin typeface="Corbel"/>
                <a:cs typeface="Corbel"/>
              </a:rPr>
              <a:t>Austin</a:t>
            </a:r>
            <a:endParaRPr sz="2000">
              <a:latin typeface="Corbel"/>
              <a:cs typeface="Corbel"/>
            </a:endParaRPr>
          </a:p>
          <a:p>
            <a:pPr>
              <a:lnSpc>
                <a:spcPct val="100000"/>
              </a:lnSpc>
            </a:pPr>
            <a:endParaRPr sz="2100">
              <a:latin typeface="Corbel"/>
              <a:cs typeface="Corbel"/>
            </a:endParaRPr>
          </a:p>
          <a:p>
            <a:pPr>
              <a:lnSpc>
                <a:spcPct val="100000"/>
              </a:lnSpc>
              <a:spcBef>
                <a:spcPts val="55"/>
              </a:spcBef>
            </a:pPr>
            <a:endParaRPr sz="2300">
              <a:latin typeface="Corbel"/>
              <a:cs typeface="Corbel"/>
            </a:endParaRPr>
          </a:p>
          <a:p>
            <a:pPr algn="ctr">
              <a:lnSpc>
                <a:spcPct val="100000"/>
              </a:lnSpc>
            </a:pPr>
            <a:r>
              <a:rPr sz="2400" spc="-5" dirty="0">
                <a:solidFill>
                  <a:srgbClr val="FFFFFF"/>
                </a:solidFill>
                <a:latin typeface="Corbel"/>
                <a:cs typeface="Corbel"/>
              </a:rPr>
              <a:t>October</a:t>
            </a:r>
            <a:r>
              <a:rPr sz="2400" spc="-20" dirty="0">
                <a:solidFill>
                  <a:srgbClr val="FFFFFF"/>
                </a:solidFill>
                <a:latin typeface="Corbel"/>
                <a:cs typeface="Corbel"/>
              </a:rPr>
              <a:t> </a:t>
            </a:r>
            <a:r>
              <a:rPr sz="2400" spc="-15" dirty="0">
                <a:solidFill>
                  <a:srgbClr val="FFFFFF"/>
                </a:solidFill>
                <a:latin typeface="Corbel"/>
                <a:cs typeface="Corbel"/>
              </a:rPr>
              <a:t>2019</a:t>
            </a:r>
            <a:endParaRPr sz="2400">
              <a:latin typeface="Corbel"/>
              <a:cs typeface="Corbe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6515"/>
            <a:ext cx="11882755" cy="574040"/>
          </a:xfrm>
          <a:prstGeom prst="rect">
            <a:avLst/>
          </a:prstGeom>
        </p:spPr>
        <p:txBody>
          <a:bodyPr vert="horz" wrap="square" lIns="0" tIns="12700" rIns="0" bIns="0" rtlCol="0">
            <a:spAutoFit/>
          </a:bodyPr>
          <a:lstStyle/>
          <a:p>
            <a:pPr marL="12700">
              <a:lnSpc>
                <a:spcPct val="100000"/>
              </a:lnSpc>
              <a:spcBef>
                <a:spcPts val="100"/>
              </a:spcBef>
            </a:pPr>
            <a:r>
              <a:rPr spc="-15" dirty="0">
                <a:latin typeface="Calibri"/>
                <a:cs typeface="Calibri"/>
              </a:rPr>
              <a:t>Platoon </a:t>
            </a:r>
            <a:r>
              <a:rPr spc="-5" dirty="0">
                <a:latin typeface="Calibri"/>
                <a:cs typeface="Calibri"/>
              </a:rPr>
              <a:t>of </a:t>
            </a:r>
            <a:r>
              <a:rPr dirty="0">
                <a:latin typeface="Cambria Math"/>
                <a:cs typeface="Cambria Math"/>
              </a:rPr>
              <a:t>𝑚 </a:t>
            </a:r>
            <a:r>
              <a:rPr spc="-20" dirty="0">
                <a:latin typeface="Calibri"/>
                <a:cs typeface="Calibri"/>
              </a:rPr>
              <a:t>Cars </a:t>
            </a:r>
            <a:r>
              <a:rPr spc="-5" dirty="0">
                <a:latin typeface="Calibri"/>
                <a:cs typeface="Calibri"/>
              </a:rPr>
              <a:t>on </a:t>
            </a:r>
            <a:r>
              <a:rPr dirty="0">
                <a:latin typeface="Calibri"/>
                <a:cs typeface="Calibri"/>
              </a:rPr>
              <a:t>a </a:t>
            </a:r>
            <a:r>
              <a:rPr spc="-5" dirty="0">
                <a:latin typeface="Calibri"/>
                <a:cs typeface="Calibri"/>
              </a:rPr>
              <a:t>Single Lane </a:t>
            </a:r>
            <a:r>
              <a:rPr spc="-35" dirty="0">
                <a:latin typeface="Calibri"/>
                <a:cs typeface="Calibri"/>
              </a:rPr>
              <a:t>(Brake, </a:t>
            </a:r>
            <a:r>
              <a:rPr spc="-5" dirty="0">
                <a:latin typeface="Calibri"/>
                <a:cs typeface="Calibri"/>
              </a:rPr>
              <a:t>Cruise </a:t>
            </a:r>
            <a:r>
              <a:rPr dirty="0">
                <a:latin typeface="Calibri"/>
                <a:cs typeface="Calibri"/>
              </a:rPr>
              <a:t>and</a:t>
            </a:r>
            <a:r>
              <a:rPr spc="114" dirty="0">
                <a:latin typeface="Calibri"/>
                <a:cs typeface="Calibri"/>
              </a:rPr>
              <a:t> </a:t>
            </a:r>
            <a:r>
              <a:rPr dirty="0">
                <a:latin typeface="Calibri"/>
                <a:cs typeface="Calibri"/>
              </a:rPr>
              <a:t>Speed-up)</a:t>
            </a:r>
          </a:p>
        </p:txBody>
      </p:sp>
      <p:sp>
        <p:nvSpPr>
          <p:cNvPr id="3" name="object 3"/>
          <p:cNvSpPr txBox="1"/>
          <p:nvPr/>
        </p:nvSpPr>
        <p:spPr>
          <a:xfrm>
            <a:off x="11917806" y="5684011"/>
            <a:ext cx="196215"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30</a:t>
            </a:r>
            <a:endParaRPr sz="1200">
              <a:latin typeface="Arial"/>
              <a:cs typeface="Arial"/>
            </a:endParaRPr>
          </a:p>
        </p:txBody>
      </p:sp>
      <p:sp>
        <p:nvSpPr>
          <p:cNvPr id="4" name="object 4"/>
          <p:cNvSpPr/>
          <p:nvPr/>
        </p:nvSpPr>
        <p:spPr>
          <a:xfrm>
            <a:off x="5652515" y="1370075"/>
            <a:ext cx="6400800" cy="1681480"/>
          </a:xfrm>
          <a:custGeom>
            <a:avLst/>
            <a:gdLst/>
            <a:ahLst/>
            <a:cxnLst/>
            <a:rect l="l" t="t" r="r" b="b"/>
            <a:pathLst>
              <a:path w="6400800" h="1681480">
                <a:moveTo>
                  <a:pt x="6400799" y="0"/>
                </a:moveTo>
                <a:lnTo>
                  <a:pt x="0" y="0"/>
                </a:lnTo>
                <a:lnTo>
                  <a:pt x="0" y="1680972"/>
                </a:lnTo>
                <a:lnTo>
                  <a:pt x="6400799" y="1680972"/>
                </a:lnTo>
                <a:lnTo>
                  <a:pt x="6400799" y="0"/>
                </a:lnTo>
                <a:close/>
              </a:path>
            </a:pathLst>
          </a:custGeom>
          <a:solidFill>
            <a:srgbClr val="585858"/>
          </a:solidFill>
        </p:spPr>
        <p:txBody>
          <a:bodyPr wrap="square" lIns="0" tIns="0" rIns="0" bIns="0" rtlCol="0"/>
          <a:lstStyle/>
          <a:p>
            <a:endParaRPr/>
          </a:p>
        </p:txBody>
      </p:sp>
      <p:sp>
        <p:nvSpPr>
          <p:cNvPr id="5" name="object 5"/>
          <p:cNvSpPr/>
          <p:nvPr/>
        </p:nvSpPr>
        <p:spPr>
          <a:xfrm>
            <a:off x="5658611" y="1417319"/>
            <a:ext cx="0" cy="1633855"/>
          </a:xfrm>
          <a:custGeom>
            <a:avLst/>
            <a:gdLst/>
            <a:ahLst/>
            <a:cxnLst/>
            <a:rect l="l" t="t" r="r" b="b"/>
            <a:pathLst>
              <a:path h="1633855">
                <a:moveTo>
                  <a:pt x="0" y="0"/>
                </a:moveTo>
                <a:lnTo>
                  <a:pt x="0" y="1633727"/>
                </a:lnTo>
              </a:path>
            </a:pathLst>
          </a:custGeom>
          <a:ln w="12192">
            <a:solidFill>
              <a:srgbClr val="585858"/>
            </a:solidFill>
            <a:prstDash val="sysDash"/>
          </a:ln>
        </p:spPr>
        <p:txBody>
          <a:bodyPr wrap="square" lIns="0" tIns="0" rIns="0" bIns="0" rtlCol="0"/>
          <a:lstStyle/>
          <a:p>
            <a:endParaRPr/>
          </a:p>
        </p:txBody>
      </p:sp>
      <p:sp>
        <p:nvSpPr>
          <p:cNvPr id="6" name="object 6"/>
          <p:cNvSpPr/>
          <p:nvPr/>
        </p:nvSpPr>
        <p:spPr>
          <a:xfrm>
            <a:off x="5678423" y="1376172"/>
            <a:ext cx="6242685" cy="0"/>
          </a:xfrm>
          <a:custGeom>
            <a:avLst/>
            <a:gdLst/>
            <a:ahLst/>
            <a:cxnLst/>
            <a:rect l="l" t="t" r="r" b="b"/>
            <a:pathLst>
              <a:path w="6242684">
                <a:moveTo>
                  <a:pt x="0" y="0"/>
                </a:moveTo>
                <a:lnTo>
                  <a:pt x="6242304" y="0"/>
                </a:lnTo>
              </a:path>
            </a:pathLst>
          </a:custGeom>
          <a:ln w="12191">
            <a:solidFill>
              <a:srgbClr val="585858"/>
            </a:solidFill>
            <a:prstDash val="sysDash"/>
          </a:ln>
        </p:spPr>
        <p:txBody>
          <a:bodyPr wrap="square" lIns="0" tIns="0" rIns="0" bIns="0" rtlCol="0"/>
          <a:lstStyle/>
          <a:p>
            <a:endParaRPr/>
          </a:p>
        </p:txBody>
      </p:sp>
      <p:sp>
        <p:nvSpPr>
          <p:cNvPr id="7" name="object 7"/>
          <p:cNvSpPr/>
          <p:nvPr/>
        </p:nvSpPr>
        <p:spPr>
          <a:xfrm>
            <a:off x="12041123" y="1370075"/>
            <a:ext cx="12700" cy="38100"/>
          </a:xfrm>
          <a:custGeom>
            <a:avLst/>
            <a:gdLst/>
            <a:ahLst/>
            <a:cxnLst/>
            <a:rect l="l" t="t" r="r" b="b"/>
            <a:pathLst>
              <a:path w="12700" h="38100">
                <a:moveTo>
                  <a:pt x="0" y="0"/>
                </a:moveTo>
                <a:lnTo>
                  <a:pt x="0" y="38100"/>
                </a:lnTo>
                <a:lnTo>
                  <a:pt x="12192" y="38100"/>
                </a:lnTo>
                <a:lnTo>
                  <a:pt x="12192" y="12191"/>
                </a:lnTo>
                <a:lnTo>
                  <a:pt x="0" y="0"/>
                </a:lnTo>
                <a:close/>
              </a:path>
            </a:pathLst>
          </a:custGeom>
          <a:solidFill>
            <a:srgbClr val="585858"/>
          </a:solidFill>
        </p:spPr>
        <p:txBody>
          <a:bodyPr wrap="square" lIns="0" tIns="0" rIns="0" bIns="0" rtlCol="0"/>
          <a:lstStyle/>
          <a:p>
            <a:endParaRPr/>
          </a:p>
        </p:txBody>
      </p:sp>
      <p:sp>
        <p:nvSpPr>
          <p:cNvPr id="8" name="object 8"/>
          <p:cNvSpPr/>
          <p:nvPr/>
        </p:nvSpPr>
        <p:spPr>
          <a:xfrm>
            <a:off x="11993880" y="1370075"/>
            <a:ext cx="47625" cy="12700"/>
          </a:xfrm>
          <a:custGeom>
            <a:avLst/>
            <a:gdLst/>
            <a:ahLst/>
            <a:cxnLst/>
            <a:rect l="l" t="t" r="r" b="b"/>
            <a:pathLst>
              <a:path w="47625" h="12700">
                <a:moveTo>
                  <a:pt x="47244" y="0"/>
                </a:moveTo>
                <a:lnTo>
                  <a:pt x="0" y="0"/>
                </a:lnTo>
                <a:lnTo>
                  <a:pt x="0" y="12191"/>
                </a:lnTo>
                <a:lnTo>
                  <a:pt x="47244" y="12191"/>
                </a:lnTo>
                <a:lnTo>
                  <a:pt x="47244" y="0"/>
                </a:lnTo>
                <a:close/>
              </a:path>
            </a:pathLst>
          </a:custGeom>
          <a:solidFill>
            <a:srgbClr val="585858"/>
          </a:solidFill>
        </p:spPr>
        <p:txBody>
          <a:bodyPr wrap="square" lIns="0" tIns="0" rIns="0" bIns="0" rtlCol="0"/>
          <a:lstStyle/>
          <a:p>
            <a:endParaRPr/>
          </a:p>
        </p:txBody>
      </p:sp>
      <p:sp>
        <p:nvSpPr>
          <p:cNvPr id="9" name="object 9"/>
          <p:cNvSpPr/>
          <p:nvPr/>
        </p:nvSpPr>
        <p:spPr>
          <a:xfrm>
            <a:off x="12041123" y="1370075"/>
            <a:ext cx="12700" cy="12700"/>
          </a:xfrm>
          <a:custGeom>
            <a:avLst/>
            <a:gdLst/>
            <a:ahLst/>
            <a:cxnLst/>
            <a:rect l="l" t="t" r="r" b="b"/>
            <a:pathLst>
              <a:path w="12700" h="12700">
                <a:moveTo>
                  <a:pt x="12192" y="0"/>
                </a:moveTo>
                <a:lnTo>
                  <a:pt x="0" y="0"/>
                </a:lnTo>
                <a:lnTo>
                  <a:pt x="12192" y="12191"/>
                </a:lnTo>
                <a:lnTo>
                  <a:pt x="12192" y="0"/>
                </a:lnTo>
                <a:close/>
              </a:path>
            </a:pathLst>
          </a:custGeom>
          <a:solidFill>
            <a:srgbClr val="585858"/>
          </a:solidFill>
        </p:spPr>
        <p:txBody>
          <a:bodyPr wrap="square" lIns="0" tIns="0" rIns="0" bIns="0" rtlCol="0"/>
          <a:lstStyle/>
          <a:p>
            <a:endParaRPr/>
          </a:p>
        </p:txBody>
      </p:sp>
      <p:sp>
        <p:nvSpPr>
          <p:cNvPr id="10" name="object 10"/>
          <p:cNvSpPr/>
          <p:nvPr/>
        </p:nvSpPr>
        <p:spPr>
          <a:xfrm>
            <a:off x="12041123" y="1481327"/>
            <a:ext cx="12700" cy="97790"/>
          </a:xfrm>
          <a:custGeom>
            <a:avLst/>
            <a:gdLst/>
            <a:ahLst/>
            <a:cxnLst/>
            <a:rect l="l" t="t" r="r" b="b"/>
            <a:pathLst>
              <a:path w="12700" h="97790">
                <a:moveTo>
                  <a:pt x="12192" y="0"/>
                </a:moveTo>
                <a:lnTo>
                  <a:pt x="0" y="0"/>
                </a:lnTo>
                <a:lnTo>
                  <a:pt x="0" y="97536"/>
                </a:lnTo>
                <a:lnTo>
                  <a:pt x="12192" y="97536"/>
                </a:lnTo>
                <a:lnTo>
                  <a:pt x="12192" y="0"/>
                </a:lnTo>
                <a:close/>
              </a:path>
            </a:pathLst>
          </a:custGeom>
          <a:solidFill>
            <a:srgbClr val="585858"/>
          </a:solidFill>
        </p:spPr>
        <p:txBody>
          <a:bodyPr wrap="square" lIns="0" tIns="0" rIns="0" bIns="0" rtlCol="0"/>
          <a:lstStyle/>
          <a:p>
            <a:endParaRPr/>
          </a:p>
        </p:txBody>
      </p:sp>
      <p:sp>
        <p:nvSpPr>
          <p:cNvPr id="11" name="object 11"/>
          <p:cNvSpPr/>
          <p:nvPr/>
        </p:nvSpPr>
        <p:spPr>
          <a:xfrm>
            <a:off x="12041123" y="1652016"/>
            <a:ext cx="12700" cy="97790"/>
          </a:xfrm>
          <a:custGeom>
            <a:avLst/>
            <a:gdLst/>
            <a:ahLst/>
            <a:cxnLst/>
            <a:rect l="l" t="t" r="r" b="b"/>
            <a:pathLst>
              <a:path w="12700" h="97789">
                <a:moveTo>
                  <a:pt x="12192" y="0"/>
                </a:moveTo>
                <a:lnTo>
                  <a:pt x="0" y="0"/>
                </a:lnTo>
                <a:lnTo>
                  <a:pt x="0" y="97536"/>
                </a:lnTo>
                <a:lnTo>
                  <a:pt x="12192" y="97536"/>
                </a:lnTo>
                <a:lnTo>
                  <a:pt x="12192" y="0"/>
                </a:lnTo>
                <a:close/>
              </a:path>
            </a:pathLst>
          </a:custGeom>
          <a:solidFill>
            <a:srgbClr val="585858"/>
          </a:solidFill>
        </p:spPr>
        <p:txBody>
          <a:bodyPr wrap="square" lIns="0" tIns="0" rIns="0" bIns="0" rtlCol="0"/>
          <a:lstStyle/>
          <a:p>
            <a:endParaRPr/>
          </a:p>
        </p:txBody>
      </p:sp>
      <p:sp>
        <p:nvSpPr>
          <p:cNvPr id="12" name="object 12"/>
          <p:cNvSpPr/>
          <p:nvPr/>
        </p:nvSpPr>
        <p:spPr>
          <a:xfrm>
            <a:off x="12041123" y="1822704"/>
            <a:ext cx="12700" cy="97790"/>
          </a:xfrm>
          <a:custGeom>
            <a:avLst/>
            <a:gdLst/>
            <a:ahLst/>
            <a:cxnLst/>
            <a:rect l="l" t="t" r="r" b="b"/>
            <a:pathLst>
              <a:path w="12700" h="97789">
                <a:moveTo>
                  <a:pt x="12192" y="0"/>
                </a:moveTo>
                <a:lnTo>
                  <a:pt x="0" y="0"/>
                </a:lnTo>
                <a:lnTo>
                  <a:pt x="0" y="97536"/>
                </a:lnTo>
                <a:lnTo>
                  <a:pt x="12192" y="97536"/>
                </a:lnTo>
                <a:lnTo>
                  <a:pt x="12192" y="0"/>
                </a:lnTo>
                <a:close/>
              </a:path>
            </a:pathLst>
          </a:custGeom>
          <a:solidFill>
            <a:srgbClr val="585858"/>
          </a:solidFill>
        </p:spPr>
        <p:txBody>
          <a:bodyPr wrap="square" lIns="0" tIns="0" rIns="0" bIns="0" rtlCol="0"/>
          <a:lstStyle/>
          <a:p>
            <a:endParaRPr/>
          </a:p>
        </p:txBody>
      </p:sp>
      <p:sp>
        <p:nvSpPr>
          <p:cNvPr id="13" name="object 13"/>
          <p:cNvSpPr/>
          <p:nvPr/>
        </p:nvSpPr>
        <p:spPr>
          <a:xfrm>
            <a:off x="12041123" y="1993392"/>
            <a:ext cx="12700" cy="97790"/>
          </a:xfrm>
          <a:custGeom>
            <a:avLst/>
            <a:gdLst/>
            <a:ahLst/>
            <a:cxnLst/>
            <a:rect l="l" t="t" r="r" b="b"/>
            <a:pathLst>
              <a:path w="12700" h="97789">
                <a:moveTo>
                  <a:pt x="12192" y="0"/>
                </a:moveTo>
                <a:lnTo>
                  <a:pt x="0" y="0"/>
                </a:lnTo>
                <a:lnTo>
                  <a:pt x="0" y="97536"/>
                </a:lnTo>
                <a:lnTo>
                  <a:pt x="12192" y="97536"/>
                </a:lnTo>
                <a:lnTo>
                  <a:pt x="12192" y="0"/>
                </a:lnTo>
                <a:close/>
              </a:path>
            </a:pathLst>
          </a:custGeom>
          <a:solidFill>
            <a:srgbClr val="585858"/>
          </a:solidFill>
        </p:spPr>
        <p:txBody>
          <a:bodyPr wrap="square" lIns="0" tIns="0" rIns="0" bIns="0" rtlCol="0"/>
          <a:lstStyle/>
          <a:p>
            <a:endParaRPr/>
          </a:p>
        </p:txBody>
      </p:sp>
      <p:sp>
        <p:nvSpPr>
          <p:cNvPr id="14" name="object 14"/>
          <p:cNvSpPr/>
          <p:nvPr/>
        </p:nvSpPr>
        <p:spPr>
          <a:xfrm>
            <a:off x="12041123" y="2164079"/>
            <a:ext cx="12700" cy="97790"/>
          </a:xfrm>
          <a:custGeom>
            <a:avLst/>
            <a:gdLst/>
            <a:ahLst/>
            <a:cxnLst/>
            <a:rect l="l" t="t" r="r" b="b"/>
            <a:pathLst>
              <a:path w="12700" h="97789">
                <a:moveTo>
                  <a:pt x="12192" y="0"/>
                </a:moveTo>
                <a:lnTo>
                  <a:pt x="0" y="0"/>
                </a:lnTo>
                <a:lnTo>
                  <a:pt x="0" y="97536"/>
                </a:lnTo>
                <a:lnTo>
                  <a:pt x="12192" y="97536"/>
                </a:lnTo>
                <a:lnTo>
                  <a:pt x="12192" y="0"/>
                </a:lnTo>
                <a:close/>
              </a:path>
            </a:pathLst>
          </a:custGeom>
          <a:solidFill>
            <a:srgbClr val="585858"/>
          </a:solidFill>
        </p:spPr>
        <p:txBody>
          <a:bodyPr wrap="square" lIns="0" tIns="0" rIns="0" bIns="0" rtlCol="0"/>
          <a:lstStyle/>
          <a:p>
            <a:endParaRPr/>
          </a:p>
        </p:txBody>
      </p:sp>
      <p:sp>
        <p:nvSpPr>
          <p:cNvPr id="15" name="object 15"/>
          <p:cNvSpPr/>
          <p:nvPr/>
        </p:nvSpPr>
        <p:spPr>
          <a:xfrm>
            <a:off x="12041123" y="2334767"/>
            <a:ext cx="12700" cy="97790"/>
          </a:xfrm>
          <a:custGeom>
            <a:avLst/>
            <a:gdLst/>
            <a:ahLst/>
            <a:cxnLst/>
            <a:rect l="l" t="t" r="r" b="b"/>
            <a:pathLst>
              <a:path w="12700" h="97789">
                <a:moveTo>
                  <a:pt x="12192" y="0"/>
                </a:moveTo>
                <a:lnTo>
                  <a:pt x="0" y="0"/>
                </a:lnTo>
                <a:lnTo>
                  <a:pt x="0" y="97536"/>
                </a:lnTo>
                <a:lnTo>
                  <a:pt x="12192" y="97536"/>
                </a:lnTo>
                <a:lnTo>
                  <a:pt x="12192" y="0"/>
                </a:lnTo>
                <a:close/>
              </a:path>
            </a:pathLst>
          </a:custGeom>
          <a:solidFill>
            <a:srgbClr val="585858"/>
          </a:solidFill>
        </p:spPr>
        <p:txBody>
          <a:bodyPr wrap="square" lIns="0" tIns="0" rIns="0" bIns="0" rtlCol="0"/>
          <a:lstStyle/>
          <a:p>
            <a:endParaRPr/>
          </a:p>
        </p:txBody>
      </p:sp>
      <p:sp>
        <p:nvSpPr>
          <p:cNvPr id="16" name="object 16"/>
          <p:cNvSpPr/>
          <p:nvPr/>
        </p:nvSpPr>
        <p:spPr>
          <a:xfrm>
            <a:off x="12041123" y="2505455"/>
            <a:ext cx="12700" cy="97790"/>
          </a:xfrm>
          <a:custGeom>
            <a:avLst/>
            <a:gdLst/>
            <a:ahLst/>
            <a:cxnLst/>
            <a:rect l="l" t="t" r="r" b="b"/>
            <a:pathLst>
              <a:path w="12700" h="97789">
                <a:moveTo>
                  <a:pt x="12192" y="0"/>
                </a:moveTo>
                <a:lnTo>
                  <a:pt x="0" y="0"/>
                </a:lnTo>
                <a:lnTo>
                  <a:pt x="0" y="97536"/>
                </a:lnTo>
                <a:lnTo>
                  <a:pt x="12192" y="97536"/>
                </a:lnTo>
                <a:lnTo>
                  <a:pt x="12192" y="0"/>
                </a:lnTo>
                <a:close/>
              </a:path>
            </a:pathLst>
          </a:custGeom>
          <a:solidFill>
            <a:srgbClr val="585858"/>
          </a:solidFill>
        </p:spPr>
        <p:txBody>
          <a:bodyPr wrap="square" lIns="0" tIns="0" rIns="0" bIns="0" rtlCol="0"/>
          <a:lstStyle/>
          <a:p>
            <a:endParaRPr/>
          </a:p>
        </p:txBody>
      </p:sp>
      <p:sp>
        <p:nvSpPr>
          <p:cNvPr id="17" name="object 17"/>
          <p:cNvSpPr/>
          <p:nvPr/>
        </p:nvSpPr>
        <p:spPr>
          <a:xfrm>
            <a:off x="12041123" y="2676144"/>
            <a:ext cx="12700" cy="97790"/>
          </a:xfrm>
          <a:custGeom>
            <a:avLst/>
            <a:gdLst/>
            <a:ahLst/>
            <a:cxnLst/>
            <a:rect l="l" t="t" r="r" b="b"/>
            <a:pathLst>
              <a:path w="12700" h="97789">
                <a:moveTo>
                  <a:pt x="12192" y="0"/>
                </a:moveTo>
                <a:lnTo>
                  <a:pt x="0" y="0"/>
                </a:lnTo>
                <a:lnTo>
                  <a:pt x="0" y="97535"/>
                </a:lnTo>
                <a:lnTo>
                  <a:pt x="12192" y="97535"/>
                </a:lnTo>
                <a:lnTo>
                  <a:pt x="12192" y="0"/>
                </a:lnTo>
                <a:close/>
              </a:path>
            </a:pathLst>
          </a:custGeom>
          <a:solidFill>
            <a:srgbClr val="585858"/>
          </a:solidFill>
        </p:spPr>
        <p:txBody>
          <a:bodyPr wrap="square" lIns="0" tIns="0" rIns="0" bIns="0" rtlCol="0"/>
          <a:lstStyle/>
          <a:p>
            <a:endParaRPr/>
          </a:p>
        </p:txBody>
      </p:sp>
      <p:sp>
        <p:nvSpPr>
          <p:cNvPr id="18" name="object 18"/>
          <p:cNvSpPr/>
          <p:nvPr/>
        </p:nvSpPr>
        <p:spPr>
          <a:xfrm>
            <a:off x="12041123" y="2846832"/>
            <a:ext cx="12700" cy="97790"/>
          </a:xfrm>
          <a:custGeom>
            <a:avLst/>
            <a:gdLst/>
            <a:ahLst/>
            <a:cxnLst/>
            <a:rect l="l" t="t" r="r" b="b"/>
            <a:pathLst>
              <a:path w="12700" h="97789">
                <a:moveTo>
                  <a:pt x="12192" y="0"/>
                </a:moveTo>
                <a:lnTo>
                  <a:pt x="0" y="0"/>
                </a:lnTo>
                <a:lnTo>
                  <a:pt x="0" y="97535"/>
                </a:lnTo>
                <a:lnTo>
                  <a:pt x="12192" y="97535"/>
                </a:lnTo>
                <a:lnTo>
                  <a:pt x="12192" y="0"/>
                </a:lnTo>
                <a:close/>
              </a:path>
            </a:pathLst>
          </a:custGeom>
          <a:solidFill>
            <a:srgbClr val="585858"/>
          </a:solidFill>
        </p:spPr>
        <p:txBody>
          <a:bodyPr wrap="square" lIns="0" tIns="0" rIns="0" bIns="0" rtlCol="0"/>
          <a:lstStyle/>
          <a:p>
            <a:endParaRPr/>
          </a:p>
        </p:txBody>
      </p:sp>
      <p:sp>
        <p:nvSpPr>
          <p:cNvPr id="19" name="object 19"/>
          <p:cNvSpPr/>
          <p:nvPr/>
        </p:nvSpPr>
        <p:spPr>
          <a:xfrm>
            <a:off x="11989307" y="3038855"/>
            <a:ext cx="52069" cy="12700"/>
          </a:xfrm>
          <a:custGeom>
            <a:avLst/>
            <a:gdLst/>
            <a:ahLst/>
            <a:cxnLst/>
            <a:rect l="l" t="t" r="r" b="b"/>
            <a:pathLst>
              <a:path w="52070" h="12700">
                <a:moveTo>
                  <a:pt x="51816" y="0"/>
                </a:moveTo>
                <a:lnTo>
                  <a:pt x="0" y="0"/>
                </a:lnTo>
                <a:lnTo>
                  <a:pt x="0" y="12192"/>
                </a:lnTo>
                <a:lnTo>
                  <a:pt x="51816" y="12192"/>
                </a:lnTo>
                <a:lnTo>
                  <a:pt x="51816" y="0"/>
                </a:lnTo>
                <a:close/>
              </a:path>
            </a:pathLst>
          </a:custGeom>
          <a:solidFill>
            <a:srgbClr val="585858"/>
          </a:solidFill>
        </p:spPr>
        <p:txBody>
          <a:bodyPr wrap="square" lIns="0" tIns="0" rIns="0" bIns="0" rtlCol="0"/>
          <a:lstStyle/>
          <a:p>
            <a:endParaRPr/>
          </a:p>
        </p:txBody>
      </p:sp>
      <p:sp>
        <p:nvSpPr>
          <p:cNvPr id="20" name="object 20"/>
          <p:cNvSpPr/>
          <p:nvPr/>
        </p:nvSpPr>
        <p:spPr>
          <a:xfrm>
            <a:off x="12041123" y="3017520"/>
            <a:ext cx="12700" cy="33655"/>
          </a:xfrm>
          <a:custGeom>
            <a:avLst/>
            <a:gdLst/>
            <a:ahLst/>
            <a:cxnLst/>
            <a:rect l="l" t="t" r="r" b="b"/>
            <a:pathLst>
              <a:path w="12700" h="33655">
                <a:moveTo>
                  <a:pt x="12192" y="0"/>
                </a:moveTo>
                <a:lnTo>
                  <a:pt x="0" y="0"/>
                </a:lnTo>
                <a:lnTo>
                  <a:pt x="0" y="33527"/>
                </a:lnTo>
                <a:lnTo>
                  <a:pt x="12192" y="21335"/>
                </a:lnTo>
                <a:lnTo>
                  <a:pt x="12192" y="0"/>
                </a:lnTo>
                <a:close/>
              </a:path>
            </a:pathLst>
          </a:custGeom>
          <a:solidFill>
            <a:srgbClr val="585858"/>
          </a:solidFill>
        </p:spPr>
        <p:txBody>
          <a:bodyPr wrap="square" lIns="0" tIns="0" rIns="0" bIns="0" rtlCol="0"/>
          <a:lstStyle/>
          <a:p>
            <a:endParaRPr/>
          </a:p>
        </p:txBody>
      </p:sp>
      <p:sp>
        <p:nvSpPr>
          <p:cNvPr id="21" name="object 21"/>
          <p:cNvSpPr/>
          <p:nvPr/>
        </p:nvSpPr>
        <p:spPr>
          <a:xfrm>
            <a:off x="12041123" y="3038855"/>
            <a:ext cx="12700" cy="12700"/>
          </a:xfrm>
          <a:custGeom>
            <a:avLst/>
            <a:gdLst/>
            <a:ahLst/>
            <a:cxnLst/>
            <a:rect l="l" t="t" r="r" b="b"/>
            <a:pathLst>
              <a:path w="12700" h="12700">
                <a:moveTo>
                  <a:pt x="12192" y="0"/>
                </a:moveTo>
                <a:lnTo>
                  <a:pt x="0" y="12192"/>
                </a:lnTo>
                <a:lnTo>
                  <a:pt x="12192" y="12192"/>
                </a:lnTo>
                <a:lnTo>
                  <a:pt x="12192" y="0"/>
                </a:lnTo>
                <a:close/>
              </a:path>
            </a:pathLst>
          </a:custGeom>
          <a:solidFill>
            <a:srgbClr val="585858"/>
          </a:solidFill>
        </p:spPr>
        <p:txBody>
          <a:bodyPr wrap="square" lIns="0" tIns="0" rIns="0" bIns="0" rtlCol="0"/>
          <a:lstStyle/>
          <a:p>
            <a:endParaRPr/>
          </a:p>
        </p:txBody>
      </p:sp>
      <p:sp>
        <p:nvSpPr>
          <p:cNvPr id="22" name="object 22"/>
          <p:cNvSpPr/>
          <p:nvPr/>
        </p:nvSpPr>
        <p:spPr>
          <a:xfrm>
            <a:off x="5673852" y="3044951"/>
            <a:ext cx="6242685" cy="0"/>
          </a:xfrm>
          <a:custGeom>
            <a:avLst/>
            <a:gdLst/>
            <a:ahLst/>
            <a:cxnLst/>
            <a:rect l="l" t="t" r="r" b="b"/>
            <a:pathLst>
              <a:path w="6242684">
                <a:moveTo>
                  <a:pt x="0" y="0"/>
                </a:moveTo>
                <a:lnTo>
                  <a:pt x="6242304" y="0"/>
                </a:lnTo>
              </a:path>
            </a:pathLst>
          </a:custGeom>
          <a:ln w="12192">
            <a:solidFill>
              <a:srgbClr val="585858"/>
            </a:solidFill>
            <a:prstDash val="sysDash"/>
          </a:ln>
        </p:spPr>
        <p:txBody>
          <a:bodyPr wrap="square" lIns="0" tIns="0" rIns="0" bIns="0" rtlCol="0"/>
          <a:lstStyle/>
          <a:p>
            <a:endParaRPr/>
          </a:p>
        </p:txBody>
      </p:sp>
      <p:sp>
        <p:nvSpPr>
          <p:cNvPr id="23" name="object 23"/>
          <p:cNvSpPr/>
          <p:nvPr/>
        </p:nvSpPr>
        <p:spPr>
          <a:xfrm>
            <a:off x="5653278" y="2489454"/>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24" name="object 24"/>
          <p:cNvSpPr/>
          <p:nvPr/>
        </p:nvSpPr>
        <p:spPr>
          <a:xfrm>
            <a:off x="5653278" y="3012185"/>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25" name="object 25"/>
          <p:cNvSpPr/>
          <p:nvPr/>
        </p:nvSpPr>
        <p:spPr>
          <a:xfrm>
            <a:off x="5653278" y="1402841"/>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26" name="object 26"/>
          <p:cNvSpPr/>
          <p:nvPr/>
        </p:nvSpPr>
        <p:spPr>
          <a:xfrm>
            <a:off x="10873740" y="2069592"/>
            <a:ext cx="490727" cy="277367"/>
          </a:xfrm>
          <a:prstGeom prst="rect">
            <a:avLst/>
          </a:prstGeom>
          <a:blipFill>
            <a:blip r:embed="rId3" cstate="print"/>
            <a:stretch>
              <a:fillRect/>
            </a:stretch>
          </a:blipFill>
        </p:spPr>
        <p:txBody>
          <a:bodyPr wrap="square" lIns="0" tIns="0" rIns="0" bIns="0" rtlCol="0"/>
          <a:lstStyle/>
          <a:p>
            <a:endParaRPr/>
          </a:p>
        </p:txBody>
      </p:sp>
      <p:sp>
        <p:nvSpPr>
          <p:cNvPr id="27" name="object 27"/>
          <p:cNvSpPr/>
          <p:nvPr/>
        </p:nvSpPr>
        <p:spPr>
          <a:xfrm>
            <a:off x="9732264" y="2052827"/>
            <a:ext cx="501396" cy="277367"/>
          </a:xfrm>
          <a:prstGeom prst="rect">
            <a:avLst/>
          </a:prstGeom>
          <a:blipFill>
            <a:blip r:embed="rId4" cstate="print"/>
            <a:stretch>
              <a:fillRect/>
            </a:stretch>
          </a:blipFill>
        </p:spPr>
        <p:txBody>
          <a:bodyPr wrap="square" lIns="0" tIns="0" rIns="0" bIns="0" rtlCol="0"/>
          <a:lstStyle/>
          <a:p>
            <a:endParaRPr/>
          </a:p>
        </p:txBody>
      </p:sp>
      <p:sp>
        <p:nvSpPr>
          <p:cNvPr id="28" name="object 28"/>
          <p:cNvSpPr/>
          <p:nvPr/>
        </p:nvSpPr>
        <p:spPr>
          <a:xfrm>
            <a:off x="8717280" y="2058923"/>
            <a:ext cx="501396" cy="277367"/>
          </a:xfrm>
          <a:prstGeom prst="rect">
            <a:avLst/>
          </a:prstGeom>
          <a:blipFill>
            <a:blip r:embed="rId4" cstate="print"/>
            <a:stretch>
              <a:fillRect/>
            </a:stretch>
          </a:blipFill>
        </p:spPr>
        <p:txBody>
          <a:bodyPr wrap="square" lIns="0" tIns="0" rIns="0" bIns="0" rtlCol="0"/>
          <a:lstStyle/>
          <a:p>
            <a:endParaRPr/>
          </a:p>
        </p:txBody>
      </p:sp>
      <p:sp>
        <p:nvSpPr>
          <p:cNvPr id="29" name="object 29"/>
          <p:cNvSpPr/>
          <p:nvPr/>
        </p:nvSpPr>
        <p:spPr>
          <a:xfrm>
            <a:off x="7242047" y="2072639"/>
            <a:ext cx="533400" cy="251460"/>
          </a:xfrm>
          <a:prstGeom prst="rect">
            <a:avLst/>
          </a:prstGeom>
          <a:blipFill>
            <a:blip r:embed="rId5" cstate="print"/>
            <a:stretch>
              <a:fillRect/>
            </a:stretch>
          </a:blipFill>
        </p:spPr>
        <p:txBody>
          <a:bodyPr wrap="square" lIns="0" tIns="0" rIns="0" bIns="0" rtlCol="0"/>
          <a:lstStyle/>
          <a:p>
            <a:endParaRPr/>
          </a:p>
        </p:txBody>
      </p:sp>
      <p:sp>
        <p:nvSpPr>
          <p:cNvPr id="30" name="object 30"/>
          <p:cNvSpPr/>
          <p:nvPr/>
        </p:nvSpPr>
        <p:spPr>
          <a:xfrm>
            <a:off x="6173723" y="2074164"/>
            <a:ext cx="518159" cy="256032"/>
          </a:xfrm>
          <a:prstGeom prst="rect">
            <a:avLst/>
          </a:prstGeom>
          <a:blipFill>
            <a:blip r:embed="rId6" cstate="print"/>
            <a:stretch>
              <a:fillRect/>
            </a:stretch>
          </a:blipFill>
        </p:spPr>
        <p:txBody>
          <a:bodyPr wrap="square" lIns="0" tIns="0" rIns="0" bIns="0" rtlCol="0"/>
          <a:lstStyle/>
          <a:p>
            <a:endParaRPr/>
          </a:p>
        </p:txBody>
      </p:sp>
      <p:sp>
        <p:nvSpPr>
          <p:cNvPr id="31" name="object 31"/>
          <p:cNvSpPr/>
          <p:nvPr/>
        </p:nvSpPr>
        <p:spPr>
          <a:xfrm>
            <a:off x="11382756" y="1984248"/>
            <a:ext cx="670560" cy="422275"/>
          </a:xfrm>
          <a:custGeom>
            <a:avLst/>
            <a:gdLst/>
            <a:ahLst/>
            <a:cxnLst/>
            <a:rect l="l" t="t" r="r" b="b"/>
            <a:pathLst>
              <a:path w="670559" h="422275">
                <a:moveTo>
                  <a:pt x="459486" y="0"/>
                </a:moveTo>
                <a:lnTo>
                  <a:pt x="459486" y="105537"/>
                </a:lnTo>
                <a:lnTo>
                  <a:pt x="0" y="105537"/>
                </a:lnTo>
                <a:lnTo>
                  <a:pt x="0" y="316611"/>
                </a:lnTo>
                <a:lnTo>
                  <a:pt x="459486" y="316611"/>
                </a:lnTo>
                <a:lnTo>
                  <a:pt x="459486" y="422148"/>
                </a:lnTo>
                <a:lnTo>
                  <a:pt x="670560" y="211074"/>
                </a:lnTo>
                <a:lnTo>
                  <a:pt x="459486" y="0"/>
                </a:lnTo>
                <a:close/>
              </a:path>
            </a:pathLst>
          </a:custGeom>
          <a:solidFill>
            <a:srgbClr val="DDDDDD"/>
          </a:solidFill>
        </p:spPr>
        <p:txBody>
          <a:bodyPr wrap="square" lIns="0" tIns="0" rIns="0" bIns="0" rtlCol="0"/>
          <a:lstStyle/>
          <a:p>
            <a:endParaRPr/>
          </a:p>
        </p:txBody>
      </p:sp>
      <p:sp>
        <p:nvSpPr>
          <p:cNvPr id="32" name="object 32"/>
          <p:cNvSpPr/>
          <p:nvPr/>
        </p:nvSpPr>
        <p:spPr>
          <a:xfrm>
            <a:off x="11382756" y="1984248"/>
            <a:ext cx="670560" cy="422275"/>
          </a:xfrm>
          <a:custGeom>
            <a:avLst/>
            <a:gdLst/>
            <a:ahLst/>
            <a:cxnLst/>
            <a:rect l="l" t="t" r="r" b="b"/>
            <a:pathLst>
              <a:path w="670559" h="422275">
                <a:moveTo>
                  <a:pt x="459486" y="417092"/>
                </a:moveTo>
                <a:lnTo>
                  <a:pt x="459486" y="422148"/>
                </a:lnTo>
                <a:lnTo>
                  <a:pt x="463059" y="418574"/>
                </a:lnTo>
                <a:lnTo>
                  <a:pt x="459486" y="417092"/>
                </a:lnTo>
                <a:close/>
              </a:path>
              <a:path w="670559" h="422275">
                <a:moveTo>
                  <a:pt x="471677" y="409956"/>
                </a:moveTo>
                <a:lnTo>
                  <a:pt x="463059" y="418574"/>
                </a:lnTo>
                <a:lnTo>
                  <a:pt x="471677" y="422148"/>
                </a:lnTo>
                <a:lnTo>
                  <a:pt x="471677" y="409956"/>
                </a:lnTo>
                <a:close/>
              </a:path>
              <a:path w="670559" h="422275">
                <a:moveTo>
                  <a:pt x="471677" y="392684"/>
                </a:moveTo>
                <a:lnTo>
                  <a:pt x="459486" y="404875"/>
                </a:lnTo>
                <a:lnTo>
                  <a:pt x="459486" y="417092"/>
                </a:lnTo>
                <a:lnTo>
                  <a:pt x="463059" y="418574"/>
                </a:lnTo>
                <a:lnTo>
                  <a:pt x="471677" y="409956"/>
                </a:lnTo>
                <a:lnTo>
                  <a:pt x="471677" y="392684"/>
                </a:lnTo>
                <a:close/>
              </a:path>
              <a:path w="670559" h="422275">
                <a:moveTo>
                  <a:pt x="459486" y="404875"/>
                </a:moveTo>
                <a:lnTo>
                  <a:pt x="450850" y="413512"/>
                </a:lnTo>
                <a:lnTo>
                  <a:pt x="459486" y="417092"/>
                </a:lnTo>
                <a:lnTo>
                  <a:pt x="459486" y="404875"/>
                </a:lnTo>
                <a:close/>
              </a:path>
              <a:path w="670559" h="422275">
                <a:moveTo>
                  <a:pt x="653287" y="211074"/>
                </a:moveTo>
                <a:lnTo>
                  <a:pt x="471677" y="392684"/>
                </a:lnTo>
                <a:lnTo>
                  <a:pt x="471677" y="409956"/>
                </a:lnTo>
                <a:lnTo>
                  <a:pt x="661924" y="219710"/>
                </a:lnTo>
                <a:lnTo>
                  <a:pt x="653287" y="211074"/>
                </a:lnTo>
                <a:close/>
              </a:path>
              <a:path w="670559" h="422275">
                <a:moveTo>
                  <a:pt x="471677" y="304418"/>
                </a:moveTo>
                <a:lnTo>
                  <a:pt x="12192" y="304418"/>
                </a:lnTo>
                <a:lnTo>
                  <a:pt x="12192" y="316611"/>
                </a:lnTo>
                <a:lnTo>
                  <a:pt x="459486" y="316611"/>
                </a:lnTo>
                <a:lnTo>
                  <a:pt x="459486" y="404875"/>
                </a:lnTo>
                <a:lnTo>
                  <a:pt x="471677" y="392684"/>
                </a:lnTo>
                <a:lnTo>
                  <a:pt x="471677" y="304418"/>
                </a:lnTo>
                <a:close/>
              </a:path>
              <a:path w="670559" h="422275">
                <a:moveTo>
                  <a:pt x="0" y="304418"/>
                </a:moveTo>
                <a:lnTo>
                  <a:pt x="0" y="316611"/>
                </a:lnTo>
                <a:lnTo>
                  <a:pt x="12192" y="316611"/>
                </a:lnTo>
                <a:lnTo>
                  <a:pt x="0" y="304418"/>
                </a:lnTo>
                <a:close/>
              </a:path>
              <a:path w="670559" h="422275">
                <a:moveTo>
                  <a:pt x="12192" y="105537"/>
                </a:moveTo>
                <a:lnTo>
                  <a:pt x="0" y="117728"/>
                </a:lnTo>
                <a:lnTo>
                  <a:pt x="0" y="304418"/>
                </a:lnTo>
                <a:lnTo>
                  <a:pt x="12192" y="316611"/>
                </a:lnTo>
                <a:lnTo>
                  <a:pt x="12192" y="105537"/>
                </a:lnTo>
                <a:close/>
              </a:path>
              <a:path w="670559" h="422275">
                <a:moveTo>
                  <a:pt x="661924" y="202437"/>
                </a:moveTo>
                <a:lnTo>
                  <a:pt x="653287" y="211074"/>
                </a:lnTo>
                <a:lnTo>
                  <a:pt x="661924" y="219710"/>
                </a:lnTo>
                <a:lnTo>
                  <a:pt x="661924" y="202437"/>
                </a:lnTo>
                <a:close/>
              </a:path>
              <a:path w="670559" h="422275">
                <a:moveTo>
                  <a:pt x="661924" y="202437"/>
                </a:moveTo>
                <a:lnTo>
                  <a:pt x="661924" y="219710"/>
                </a:lnTo>
                <a:lnTo>
                  <a:pt x="670560" y="211074"/>
                </a:lnTo>
                <a:lnTo>
                  <a:pt x="661924" y="202437"/>
                </a:lnTo>
                <a:close/>
              </a:path>
              <a:path w="670559" h="422275">
                <a:moveTo>
                  <a:pt x="471677" y="12191"/>
                </a:moveTo>
                <a:lnTo>
                  <a:pt x="471677" y="29463"/>
                </a:lnTo>
                <a:lnTo>
                  <a:pt x="653287" y="211074"/>
                </a:lnTo>
                <a:lnTo>
                  <a:pt x="661924" y="202437"/>
                </a:lnTo>
                <a:lnTo>
                  <a:pt x="471677" y="12191"/>
                </a:lnTo>
                <a:close/>
              </a:path>
              <a:path w="670559" h="422275">
                <a:moveTo>
                  <a:pt x="12192" y="105537"/>
                </a:moveTo>
                <a:lnTo>
                  <a:pt x="0" y="105537"/>
                </a:lnTo>
                <a:lnTo>
                  <a:pt x="0" y="117728"/>
                </a:lnTo>
                <a:lnTo>
                  <a:pt x="12192" y="105537"/>
                </a:lnTo>
                <a:close/>
              </a:path>
              <a:path w="670559" h="422275">
                <a:moveTo>
                  <a:pt x="459486" y="17272"/>
                </a:moveTo>
                <a:lnTo>
                  <a:pt x="459486" y="105537"/>
                </a:lnTo>
                <a:lnTo>
                  <a:pt x="12192" y="105537"/>
                </a:lnTo>
                <a:lnTo>
                  <a:pt x="12192" y="117728"/>
                </a:lnTo>
                <a:lnTo>
                  <a:pt x="471677" y="117728"/>
                </a:lnTo>
                <a:lnTo>
                  <a:pt x="471677" y="29463"/>
                </a:lnTo>
                <a:lnTo>
                  <a:pt x="459486" y="17272"/>
                </a:lnTo>
                <a:close/>
              </a:path>
              <a:path w="670559" h="422275">
                <a:moveTo>
                  <a:pt x="463059" y="3573"/>
                </a:moveTo>
                <a:lnTo>
                  <a:pt x="459486" y="5055"/>
                </a:lnTo>
                <a:lnTo>
                  <a:pt x="459486" y="17272"/>
                </a:lnTo>
                <a:lnTo>
                  <a:pt x="471677" y="29463"/>
                </a:lnTo>
                <a:lnTo>
                  <a:pt x="471677" y="12191"/>
                </a:lnTo>
                <a:lnTo>
                  <a:pt x="463059" y="3573"/>
                </a:lnTo>
                <a:close/>
              </a:path>
              <a:path w="670559" h="422275">
                <a:moveTo>
                  <a:pt x="459486" y="5055"/>
                </a:moveTo>
                <a:lnTo>
                  <a:pt x="450850" y="8636"/>
                </a:lnTo>
                <a:lnTo>
                  <a:pt x="459486" y="17272"/>
                </a:lnTo>
                <a:lnTo>
                  <a:pt x="459486" y="5055"/>
                </a:lnTo>
                <a:close/>
              </a:path>
              <a:path w="670559" h="422275">
                <a:moveTo>
                  <a:pt x="471677" y="0"/>
                </a:moveTo>
                <a:lnTo>
                  <a:pt x="463059" y="3573"/>
                </a:lnTo>
                <a:lnTo>
                  <a:pt x="471677" y="12191"/>
                </a:lnTo>
                <a:lnTo>
                  <a:pt x="471677" y="0"/>
                </a:lnTo>
                <a:close/>
              </a:path>
              <a:path w="670559" h="422275">
                <a:moveTo>
                  <a:pt x="459486" y="0"/>
                </a:moveTo>
                <a:lnTo>
                  <a:pt x="459486" y="5055"/>
                </a:lnTo>
                <a:lnTo>
                  <a:pt x="463059" y="3573"/>
                </a:lnTo>
                <a:lnTo>
                  <a:pt x="459486" y="0"/>
                </a:lnTo>
                <a:close/>
              </a:path>
            </a:pathLst>
          </a:custGeom>
          <a:solidFill>
            <a:srgbClr val="A1A1A1"/>
          </a:solidFill>
        </p:spPr>
        <p:txBody>
          <a:bodyPr wrap="square" lIns="0" tIns="0" rIns="0" bIns="0" rtlCol="0"/>
          <a:lstStyle/>
          <a:p>
            <a:endParaRPr/>
          </a:p>
        </p:txBody>
      </p:sp>
      <p:sp>
        <p:nvSpPr>
          <p:cNvPr id="33" name="object 33"/>
          <p:cNvSpPr txBox="1"/>
          <p:nvPr/>
        </p:nvSpPr>
        <p:spPr>
          <a:xfrm>
            <a:off x="11400281" y="2029459"/>
            <a:ext cx="58039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Corbel"/>
                <a:cs typeface="Corbel"/>
              </a:rPr>
              <a:t>cru</a:t>
            </a:r>
            <a:r>
              <a:rPr sz="1800" dirty="0">
                <a:latin typeface="Corbel"/>
                <a:cs typeface="Corbel"/>
              </a:rPr>
              <a:t>i</a:t>
            </a:r>
            <a:r>
              <a:rPr sz="1800" spc="-5" dirty="0">
                <a:latin typeface="Corbel"/>
                <a:cs typeface="Corbel"/>
              </a:rPr>
              <a:t>se</a:t>
            </a:r>
            <a:endParaRPr sz="1800">
              <a:latin typeface="Corbel"/>
              <a:cs typeface="Corbel"/>
            </a:endParaRPr>
          </a:p>
        </p:txBody>
      </p:sp>
      <p:sp>
        <p:nvSpPr>
          <p:cNvPr id="34" name="object 34"/>
          <p:cNvSpPr/>
          <p:nvPr/>
        </p:nvSpPr>
        <p:spPr>
          <a:xfrm>
            <a:off x="3052572" y="4264152"/>
            <a:ext cx="6400800" cy="1681480"/>
          </a:xfrm>
          <a:custGeom>
            <a:avLst/>
            <a:gdLst/>
            <a:ahLst/>
            <a:cxnLst/>
            <a:rect l="l" t="t" r="r" b="b"/>
            <a:pathLst>
              <a:path w="6400800" h="1681479">
                <a:moveTo>
                  <a:pt x="6400800" y="0"/>
                </a:moveTo>
                <a:lnTo>
                  <a:pt x="0" y="0"/>
                </a:lnTo>
                <a:lnTo>
                  <a:pt x="0" y="1680972"/>
                </a:lnTo>
                <a:lnTo>
                  <a:pt x="6400800" y="1680972"/>
                </a:lnTo>
                <a:lnTo>
                  <a:pt x="6400800" y="0"/>
                </a:lnTo>
                <a:close/>
              </a:path>
            </a:pathLst>
          </a:custGeom>
          <a:solidFill>
            <a:srgbClr val="585858"/>
          </a:solidFill>
        </p:spPr>
        <p:txBody>
          <a:bodyPr wrap="square" lIns="0" tIns="0" rIns="0" bIns="0" rtlCol="0"/>
          <a:lstStyle/>
          <a:p>
            <a:endParaRPr/>
          </a:p>
        </p:txBody>
      </p:sp>
      <p:sp>
        <p:nvSpPr>
          <p:cNvPr id="35" name="object 35"/>
          <p:cNvSpPr/>
          <p:nvPr/>
        </p:nvSpPr>
        <p:spPr>
          <a:xfrm>
            <a:off x="3052572" y="5932932"/>
            <a:ext cx="12700" cy="12700"/>
          </a:xfrm>
          <a:custGeom>
            <a:avLst/>
            <a:gdLst/>
            <a:ahLst/>
            <a:cxnLst/>
            <a:rect l="l" t="t" r="r" b="b"/>
            <a:pathLst>
              <a:path w="12700" h="12700">
                <a:moveTo>
                  <a:pt x="0" y="0"/>
                </a:moveTo>
                <a:lnTo>
                  <a:pt x="0" y="12192"/>
                </a:lnTo>
                <a:lnTo>
                  <a:pt x="12191" y="12192"/>
                </a:lnTo>
                <a:lnTo>
                  <a:pt x="0" y="0"/>
                </a:lnTo>
                <a:close/>
              </a:path>
            </a:pathLst>
          </a:custGeom>
          <a:solidFill>
            <a:srgbClr val="585858"/>
          </a:solidFill>
        </p:spPr>
        <p:txBody>
          <a:bodyPr wrap="square" lIns="0" tIns="0" rIns="0" bIns="0" rtlCol="0"/>
          <a:lstStyle/>
          <a:p>
            <a:endParaRPr/>
          </a:p>
        </p:txBody>
      </p:sp>
      <p:sp>
        <p:nvSpPr>
          <p:cNvPr id="36" name="object 36"/>
          <p:cNvSpPr/>
          <p:nvPr/>
        </p:nvSpPr>
        <p:spPr>
          <a:xfrm>
            <a:off x="3052572" y="4264152"/>
            <a:ext cx="12700" cy="1681480"/>
          </a:xfrm>
          <a:custGeom>
            <a:avLst/>
            <a:gdLst/>
            <a:ahLst/>
            <a:cxnLst/>
            <a:rect l="l" t="t" r="r" b="b"/>
            <a:pathLst>
              <a:path w="12700" h="1681479">
                <a:moveTo>
                  <a:pt x="12191" y="0"/>
                </a:moveTo>
                <a:lnTo>
                  <a:pt x="0" y="12192"/>
                </a:lnTo>
                <a:lnTo>
                  <a:pt x="0" y="1668780"/>
                </a:lnTo>
                <a:lnTo>
                  <a:pt x="12191" y="1680972"/>
                </a:lnTo>
                <a:lnTo>
                  <a:pt x="12191" y="0"/>
                </a:lnTo>
                <a:close/>
              </a:path>
            </a:pathLst>
          </a:custGeom>
          <a:solidFill>
            <a:srgbClr val="585858"/>
          </a:solidFill>
        </p:spPr>
        <p:txBody>
          <a:bodyPr wrap="square" lIns="0" tIns="0" rIns="0" bIns="0" rtlCol="0"/>
          <a:lstStyle/>
          <a:p>
            <a:endParaRPr/>
          </a:p>
        </p:txBody>
      </p:sp>
      <p:sp>
        <p:nvSpPr>
          <p:cNvPr id="37" name="object 37"/>
          <p:cNvSpPr/>
          <p:nvPr/>
        </p:nvSpPr>
        <p:spPr>
          <a:xfrm>
            <a:off x="3064764" y="5932932"/>
            <a:ext cx="6376670" cy="12700"/>
          </a:xfrm>
          <a:custGeom>
            <a:avLst/>
            <a:gdLst/>
            <a:ahLst/>
            <a:cxnLst/>
            <a:rect l="l" t="t" r="r" b="b"/>
            <a:pathLst>
              <a:path w="6376670" h="12700">
                <a:moveTo>
                  <a:pt x="6376416" y="0"/>
                </a:moveTo>
                <a:lnTo>
                  <a:pt x="0" y="0"/>
                </a:lnTo>
                <a:lnTo>
                  <a:pt x="0" y="12192"/>
                </a:lnTo>
                <a:lnTo>
                  <a:pt x="6376416" y="12192"/>
                </a:lnTo>
                <a:lnTo>
                  <a:pt x="6376416" y="0"/>
                </a:lnTo>
                <a:close/>
              </a:path>
            </a:pathLst>
          </a:custGeom>
          <a:solidFill>
            <a:srgbClr val="585858"/>
          </a:solidFill>
        </p:spPr>
        <p:txBody>
          <a:bodyPr wrap="square" lIns="0" tIns="0" rIns="0" bIns="0" rtlCol="0"/>
          <a:lstStyle/>
          <a:p>
            <a:endParaRPr/>
          </a:p>
        </p:txBody>
      </p:sp>
      <p:sp>
        <p:nvSpPr>
          <p:cNvPr id="38" name="object 38"/>
          <p:cNvSpPr/>
          <p:nvPr/>
        </p:nvSpPr>
        <p:spPr>
          <a:xfrm>
            <a:off x="9441180" y="4264152"/>
            <a:ext cx="12700" cy="1681480"/>
          </a:xfrm>
          <a:custGeom>
            <a:avLst/>
            <a:gdLst/>
            <a:ahLst/>
            <a:cxnLst/>
            <a:rect l="l" t="t" r="r" b="b"/>
            <a:pathLst>
              <a:path w="12700" h="1681479">
                <a:moveTo>
                  <a:pt x="0" y="0"/>
                </a:moveTo>
                <a:lnTo>
                  <a:pt x="0" y="1680972"/>
                </a:lnTo>
                <a:lnTo>
                  <a:pt x="12192" y="1668780"/>
                </a:lnTo>
                <a:lnTo>
                  <a:pt x="12192" y="12192"/>
                </a:lnTo>
                <a:lnTo>
                  <a:pt x="0" y="0"/>
                </a:lnTo>
                <a:close/>
              </a:path>
            </a:pathLst>
          </a:custGeom>
          <a:solidFill>
            <a:srgbClr val="585858"/>
          </a:solidFill>
        </p:spPr>
        <p:txBody>
          <a:bodyPr wrap="square" lIns="0" tIns="0" rIns="0" bIns="0" rtlCol="0"/>
          <a:lstStyle/>
          <a:p>
            <a:endParaRPr/>
          </a:p>
        </p:txBody>
      </p:sp>
      <p:sp>
        <p:nvSpPr>
          <p:cNvPr id="39" name="object 39"/>
          <p:cNvSpPr/>
          <p:nvPr/>
        </p:nvSpPr>
        <p:spPr>
          <a:xfrm>
            <a:off x="9441180" y="5932932"/>
            <a:ext cx="12700" cy="12700"/>
          </a:xfrm>
          <a:custGeom>
            <a:avLst/>
            <a:gdLst/>
            <a:ahLst/>
            <a:cxnLst/>
            <a:rect l="l" t="t" r="r" b="b"/>
            <a:pathLst>
              <a:path w="12700" h="12700">
                <a:moveTo>
                  <a:pt x="12192" y="0"/>
                </a:moveTo>
                <a:lnTo>
                  <a:pt x="0" y="12192"/>
                </a:lnTo>
                <a:lnTo>
                  <a:pt x="12192" y="12192"/>
                </a:lnTo>
                <a:lnTo>
                  <a:pt x="12192" y="0"/>
                </a:lnTo>
                <a:close/>
              </a:path>
            </a:pathLst>
          </a:custGeom>
          <a:solidFill>
            <a:srgbClr val="585858"/>
          </a:solidFill>
        </p:spPr>
        <p:txBody>
          <a:bodyPr wrap="square" lIns="0" tIns="0" rIns="0" bIns="0" rtlCol="0"/>
          <a:lstStyle/>
          <a:p>
            <a:endParaRPr/>
          </a:p>
        </p:txBody>
      </p:sp>
      <p:sp>
        <p:nvSpPr>
          <p:cNvPr id="40" name="object 40"/>
          <p:cNvSpPr/>
          <p:nvPr/>
        </p:nvSpPr>
        <p:spPr>
          <a:xfrm>
            <a:off x="3052572" y="4264152"/>
            <a:ext cx="12700" cy="12700"/>
          </a:xfrm>
          <a:custGeom>
            <a:avLst/>
            <a:gdLst/>
            <a:ahLst/>
            <a:cxnLst/>
            <a:rect l="l" t="t" r="r" b="b"/>
            <a:pathLst>
              <a:path w="12700" h="12700">
                <a:moveTo>
                  <a:pt x="12191" y="0"/>
                </a:moveTo>
                <a:lnTo>
                  <a:pt x="0" y="0"/>
                </a:lnTo>
                <a:lnTo>
                  <a:pt x="0" y="12192"/>
                </a:lnTo>
                <a:lnTo>
                  <a:pt x="12191" y="0"/>
                </a:lnTo>
                <a:close/>
              </a:path>
            </a:pathLst>
          </a:custGeom>
          <a:solidFill>
            <a:srgbClr val="585858"/>
          </a:solidFill>
        </p:spPr>
        <p:txBody>
          <a:bodyPr wrap="square" lIns="0" tIns="0" rIns="0" bIns="0" rtlCol="0"/>
          <a:lstStyle/>
          <a:p>
            <a:endParaRPr/>
          </a:p>
        </p:txBody>
      </p:sp>
      <p:sp>
        <p:nvSpPr>
          <p:cNvPr id="41" name="object 41"/>
          <p:cNvSpPr/>
          <p:nvPr/>
        </p:nvSpPr>
        <p:spPr>
          <a:xfrm>
            <a:off x="3064764" y="4264152"/>
            <a:ext cx="6376670" cy="12700"/>
          </a:xfrm>
          <a:custGeom>
            <a:avLst/>
            <a:gdLst/>
            <a:ahLst/>
            <a:cxnLst/>
            <a:rect l="l" t="t" r="r" b="b"/>
            <a:pathLst>
              <a:path w="6376670" h="12700">
                <a:moveTo>
                  <a:pt x="6376416" y="0"/>
                </a:moveTo>
                <a:lnTo>
                  <a:pt x="0" y="0"/>
                </a:lnTo>
                <a:lnTo>
                  <a:pt x="0" y="12192"/>
                </a:lnTo>
                <a:lnTo>
                  <a:pt x="6376416" y="12192"/>
                </a:lnTo>
                <a:lnTo>
                  <a:pt x="6376416" y="0"/>
                </a:lnTo>
                <a:close/>
              </a:path>
            </a:pathLst>
          </a:custGeom>
          <a:solidFill>
            <a:srgbClr val="585858"/>
          </a:solidFill>
        </p:spPr>
        <p:txBody>
          <a:bodyPr wrap="square" lIns="0" tIns="0" rIns="0" bIns="0" rtlCol="0"/>
          <a:lstStyle/>
          <a:p>
            <a:endParaRPr/>
          </a:p>
        </p:txBody>
      </p:sp>
      <p:sp>
        <p:nvSpPr>
          <p:cNvPr id="42" name="object 42"/>
          <p:cNvSpPr/>
          <p:nvPr/>
        </p:nvSpPr>
        <p:spPr>
          <a:xfrm>
            <a:off x="9441180" y="4264152"/>
            <a:ext cx="12700" cy="12700"/>
          </a:xfrm>
          <a:custGeom>
            <a:avLst/>
            <a:gdLst/>
            <a:ahLst/>
            <a:cxnLst/>
            <a:rect l="l" t="t" r="r" b="b"/>
            <a:pathLst>
              <a:path w="12700" h="12700">
                <a:moveTo>
                  <a:pt x="12192" y="0"/>
                </a:moveTo>
                <a:lnTo>
                  <a:pt x="0" y="0"/>
                </a:lnTo>
                <a:lnTo>
                  <a:pt x="12192" y="12192"/>
                </a:lnTo>
                <a:lnTo>
                  <a:pt x="12192" y="0"/>
                </a:lnTo>
                <a:close/>
              </a:path>
            </a:pathLst>
          </a:custGeom>
          <a:solidFill>
            <a:srgbClr val="585858"/>
          </a:solidFill>
        </p:spPr>
        <p:txBody>
          <a:bodyPr wrap="square" lIns="0" tIns="0" rIns="0" bIns="0" rtlCol="0"/>
          <a:lstStyle/>
          <a:p>
            <a:endParaRPr/>
          </a:p>
        </p:txBody>
      </p:sp>
      <p:sp>
        <p:nvSpPr>
          <p:cNvPr id="43" name="object 43"/>
          <p:cNvSpPr/>
          <p:nvPr/>
        </p:nvSpPr>
        <p:spPr>
          <a:xfrm>
            <a:off x="3053333" y="5383529"/>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44" name="object 44"/>
          <p:cNvSpPr/>
          <p:nvPr/>
        </p:nvSpPr>
        <p:spPr>
          <a:xfrm>
            <a:off x="3053333" y="4802885"/>
            <a:ext cx="6400800" cy="41275"/>
          </a:xfrm>
          <a:custGeom>
            <a:avLst/>
            <a:gdLst/>
            <a:ahLst/>
            <a:cxnLst/>
            <a:rect l="l" t="t" r="r" b="b"/>
            <a:pathLst>
              <a:path w="6400800" h="41275">
                <a:moveTo>
                  <a:pt x="6400800" y="0"/>
                </a:moveTo>
                <a:lnTo>
                  <a:pt x="0" y="0"/>
                </a:lnTo>
                <a:lnTo>
                  <a:pt x="0" y="41147"/>
                </a:lnTo>
                <a:lnTo>
                  <a:pt x="6400800" y="41147"/>
                </a:lnTo>
                <a:lnTo>
                  <a:pt x="6400800" y="0"/>
                </a:lnTo>
                <a:close/>
              </a:path>
            </a:pathLst>
          </a:custGeom>
          <a:solidFill>
            <a:srgbClr val="FFFFFF"/>
          </a:solidFill>
        </p:spPr>
        <p:txBody>
          <a:bodyPr wrap="square" lIns="0" tIns="0" rIns="0" bIns="0" rtlCol="0"/>
          <a:lstStyle/>
          <a:p>
            <a:endParaRPr/>
          </a:p>
        </p:txBody>
      </p:sp>
      <p:sp>
        <p:nvSpPr>
          <p:cNvPr id="45" name="object 45"/>
          <p:cNvSpPr/>
          <p:nvPr/>
        </p:nvSpPr>
        <p:spPr>
          <a:xfrm>
            <a:off x="3053333" y="5906261"/>
            <a:ext cx="6400800" cy="41275"/>
          </a:xfrm>
          <a:custGeom>
            <a:avLst/>
            <a:gdLst/>
            <a:ahLst/>
            <a:cxnLst/>
            <a:rect l="l" t="t" r="r" b="b"/>
            <a:pathLst>
              <a:path w="6400800" h="41275">
                <a:moveTo>
                  <a:pt x="6400800" y="0"/>
                </a:moveTo>
                <a:lnTo>
                  <a:pt x="0" y="0"/>
                </a:lnTo>
                <a:lnTo>
                  <a:pt x="0" y="41147"/>
                </a:lnTo>
                <a:lnTo>
                  <a:pt x="6400800" y="41147"/>
                </a:lnTo>
                <a:lnTo>
                  <a:pt x="6400800" y="0"/>
                </a:lnTo>
                <a:close/>
              </a:path>
            </a:pathLst>
          </a:custGeom>
          <a:solidFill>
            <a:srgbClr val="FFFFFF"/>
          </a:solidFill>
        </p:spPr>
        <p:txBody>
          <a:bodyPr wrap="square" lIns="0" tIns="0" rIns="0" bIns="0" rtlCol="0"/>
          <a:lstStyle/>
          <a:p>
            <a:endParaRPr/>
          </a:p>
        </p:txBody>
      </p:sp>
      <p:sp>
        <p:nvSpPr>
          <p:cNvPr id="46" name="object 46"/>
          <p:cNvSpPr/>
          <p:nvPr/>
        </p:nvSpPr>
        <p:spPr>
          <a:xfrm>
            <a:off x="3053333" y="4296917"/>
            <a:ext cx="6400800" cy="41275"/>
          </a:xfrm>
          <a:custGeom>
            <a:avLst/>
            <a:gdLst/>
            <a:ahLst/>
            <a:cxnLst/>
            <a:rect l="l" t="t" r="r" b="b"/>
            <a:pathLst>
              <a:path w="6400800" h="41275">
                <a:moveTo>
                  <a:pt x="6400800" y="0"/>
                </a:moveTo>
                <a:lnTo>
                  <a:pt x="0" y="0"/>
                </a:lnTo>
                <a:lnTo>
                  <a:pt x="0" y="41147"/>
                </a:lnTo>
                <a:lnTo>
                  <a:pt x="6400800" y="41147"/>
                </a:lnTo>
                <a:lnTo>
                  <a:pt x="6400800" y="0"/>
                </a:lnTo>
                <a:close/>
              </a:path>
            </a:pathLst>
          </a:custGeom>
          <a:solidFill>
            <a:srgbClr val="FFFFFF"/>
          </a:solidFill>
        </p:spPr>
        <p:txBody>
          <a:bodyPr wrap="square" lIns="0" tIns="0" rIns="0" bIns="0" rtlCol="0"/>
          <a:lstStyle/>
          <a:p>
            <a:endParaRPr/>
          </a:p>
        </p:txBody>
      </p:sp>
      <p:sp>
        <p:nvSpPr>
          <p:cNvPr id="47" name="object 47"/>
          <p:cNvSpPr/>
          <p:nvPr/>
        </p:nvSpPr>
        <p:spPr>
          <a:xfrm>
            <a:off x="8275319" y="4963667"/>
            <a:ext cx="490727" cy="277368"/>
          </a:xfrm>
          <a:prstGeom prst="rect">
            <a:avLst/>
          </a:prstGeom>
          <a:blipFill>
            <a:blip r:embed="rId3" cstate="print"/>
            <a:stretch>
              <a:fillRect/>
            </a:stretch>
          </a:blipFill>
        </p:spPr>
        <p:txBody>
          <a:bodyPr wrap="square" lIns="0" tIns="0" rIns="0" bIns="0" rtlCol="0"/>
          <a:lstStyle/>
          <a:p>
            <a:endParaRPr/>
          </a:p>
        </p:txBody>
      </p:sp>
      <p:sp>
        <p:nvSpPr>
          <p:cNvPr id="48" name="object 48"/>
          <p:cNvSpPr/>
          <p:nvPr/>
        </p:nvSpPr>
        <p:spPr>
          <a:xfrm>
            <a:off x="7287768" y="4946903"/>
            <a:ext cx="501396" cy="277368"/>
          </a:xfrm>
          <a:prstGeom prst="rect">
            <a:avLst/>
          </a:prstGeom>
          <a:blipFill>
            <a:blip r:embed="rId4" cstate="print"/>
            <a:stretch>
              <a:fillRect/>
            </a:stretch>
          </a:blipFill>
        </p:spPr>
        <p:txBody>
          <a:bodyPr wrap="square" lIns="0" tIns="0" rIns="0" bIns="0" rtlCol="0"/>
          <a:lstStyle/>
          <a:p>
            <a:endParaRPr/>
          </a:p>
        </p:txBody>
      </p:sp>
      <p:sp>
        <p:nvSpPr>
          <p:cNvPr id="49" name="object 49"/>
          <p:cNvSpPr/>
          <p:nvPr/>
        </p:nvSpPr>
        <p:spPr>
          <a:xfrm>
            <a:off x="6725411" y="4954523"/>
            <a:ext cx="501396" cy="275844"/>
          </a:xfrm>
          <a:prstGeom prst="rect">
            <a:avLst/>
          </a:prstGeom>
          <a:blipFill>
            <a:blip r:embed="rId4" cstate="print"/>
            <a:stretch>
              <a:fillRect/>
            </a:stretch>
          </a:blipFill>
        </p:spPr>
        <p:txBody>
          <a:bodyPr wrap="square" lIns="0" tIns="0" rIns="0" bIns="0" rtlCol="0"/>
          <a:lstStyle/>
          <a:p>
            <a:endParaRPr/>
          </a:p>
        </p:txBody>
      </p:sp>
      <p:sp>
        <p:nvSpPr>
          <p:cNvPr id="50" name="object 50"/>
          <p:cNvSpPr/>
          <p:nvPr/>
        </p:nvSpPr>
        <p:spPr>
          <a:xfrm>
            <a:off x="5096255" y="4966715"/>
            <a:ext cx="533400" cy="251460"/>
          </a:xfrm>
          <a:prstGeom prst="rect">
            <a:avLst/>
          </a:prstGeom>
          <a:blipFill>
            <a:blip r:embed="rId5" cstate="print"/>
            <a:stretch>
              <a:fillRect/>
            </a:stretch>
          </a:blipFill>
        </p:spPr>
        <p:txBody>
          <a:bodyPr wrap="square" lIns="0" tIns="0" rIns="0" bIns="0" rtlCol="0"/>
          <a:lstStyle/>
          <a:p>
            <a:endParaRPr/>
          </a:p>
        </p:txBody>
      </p:sp>
      <p:sp>
        <p:nvSpPr>
          <p:cNvPr id="51" name="object 51"/>
          <p:cNvSpPr/>
          <p:nvPr/>
        </p:nvSpPr>
        <p:spPr>
          <a:xfrm>
            <a:off x="3729228" y="4968240"/>
            <a:ext cx="518160" cy="256031"/>
          </a:xfrm>
          <a:prstGeom prst="rect">
            <a:avLst/>
          </a:prstGeom>
          <a:blipFill>
            <a:blip r:embed="rId6" cstate="print"/>
            <a:stretch>
              <a:fillRect/>
            </a:stretch>
          </a:blipFill>
        </p:spPr>
        <p:txBody>
          <a:bodyPr wrap="square" lIns="0" tIns="0" rIns="0" bIns="0" rtlCol="0"/>
          <a:lstStyle/>
          <a:p>
            <a:endParaRPr/>
          </a:p>
        </p:txBody>
      </p:sp>
      <p:sp>
        <p:nvSpPr>
          <p:cNvPr id="52" name="object 52"/>
          <p:cNvSpPr/>
          <p:nvPr/>
        </p:nvSpPr>
        <p:spPr>
          <a:xfrm>
            <a:off x="8782811" y="4878323"/>
            <a:ext cx="670560" cy="422275"/>
          </a:xfrm>
          <a:custGeom>
            <a:avLst/>
            <a:gdLst/>
            <a:ahLst/>
            <a:cxnLst/>
            <a:rect l="l" t="t" r="r" b="b"/>
            <a:pathLst>
              <a:path w="670559" h="422275">
                <a:moveTo>
                  <a:pt x="459486" y="0"/>
                </a:moveTo>
                <a:lnTo>
                  <a:pt x="459486" y="105537"/>
                </a:lnTo>
                <a:lnTo>
                  <a:pt x="0" y="105537"/>
                </a:lnTo>
                <a:lnTo>
                  <a:pt x="0" y="316611"/>
                </a:lnTo>
                <a:lnTo>
                  <a:pt x="459486" y="316611"/>
                </a:lnTo>
                <a:lnTo>
                  <a:pt x="459486" y="422147"/>
                </a:lnTo>
                <a:lnTo>
                  <a:pt x="670560" y="211074"/>
                </a:lnTo>
                <a:lnTo>
                  <a:pt x="459486" y="0"/>
                </a:lnTo>
                <a:close/>
              </a:path>
            </a:pathLst>
          </a:custGeom>
          <a:solidFill>
            <a:srgbClr val="DDDDDD"/>
          </a:solidFill>
        </p:spPr>
        <p:txBody>
          <a:bodyPr wrap="square" lIns="0" tIns="0" rIns="0" bIns="0" rtlCol="0"/>
          <a:lstStyle/>
          <a:p>
            <a:endParaRPr/>
          </a:p>
        </p:txBody>
      </p:sp>
      <p:sp>
        <p:nvSpPr>
          <p:cNvPr id="53" name="object 53"/>
          <p:cNvSpPr/>
          <p:nvPr/>
        </p:nvSpPr>
        <p:spPr>
          <a:xfrm>
            <a:off x="8782811" y="4878323"/>
            <a:ext cx="670560" cy="422275"/>
          </a:xfrm>
          <a:custGeom>
            <a:avLst/>
            <a:gdLst/>
            <a:ahLst/>
            <a:cxnLst/>
            <a:rect l="l" t="t" r="r" b="b"/>
            <a:pathLst>
              <a:path w="670559" h="422275">
                <a:moveTo>
                  <a:pt x="459486" y="417092"/>
                </a:moveTo>
                <a:lnTo>
                  <a:pt x="459486" y="422147"/>
                </a:lnTo>
                <a:lnTo>
                  <a:pt x="463059" y="418574"/>
                </a:lnTo>
                <a:lnTo>
                  <a:pt x="459486" y="417092"/>
                </a:lnTo>
                <a:close/>
              </a:path>
              <a:path w="670559" h="422275">
                <a:moveTo>
                  <a:pt x="471678" y="409955"/>
                </a:moveTo>
                <a:lnTo>
                  <a:pt x="463059" y="418574"/>
                </a:lnTo>
                <a:lnTo>
                  <a:pt x="471678" y="422147"/>
                </a:lnTo>
                <a:lnTo>
                  <a:pt x="471678" y="409955"/>
                </a:lnTo>
                <a:close/>
              </a:path>
              <a:path w="670559" h="422275">
                <a:moveTo>
                  <a:pt x="471678" y="392683"/>
                </a:moveTo>
                <a:lnTo>
                  <a:pt x="459486" y="404875"/>
                </a:lnTo>
                <a:lnTo>
                  <a:pt x="459486" y="417092"/>
                </a:lnTo>
                <a:lnTo>
                  <a:pt x="463059" y="418574"/>
                </a:lnTo>
                <a:lnTo>
                  <a:pt x="471678" y="409955"/>
                </a:lnTo>
                <a:lnTo>
                  <a:pt x="471678" y="392683"/>
                </a:lnTo>
                <a:close/>
              </a:path>
              <a:path w="670559" h="422275">
                <a:moveTo>
                  <a:pt x="459486" y="404875"/>
                </a:moveTo>
                <a:lnTo>
                  <a:pt x="450850" y="413512"/>
                </a:lnTo>
                <a:lnTo>
                  <a:pt x="459486" y="417092"/>
                </a:lnTo>
                <a:lnTo>
                  <a:pt x="459486" y="404875"/>
                </a:lnTo>
                <a:close/>
              </a:path>
              <a:path w="670559" h="422275">
                <a:moveTo>
                  <a:pt x="653288" y="211074"/>
                </a:moveTo>
                <a:lnTo>
                  <a:pt x="471678" y="392683"/>
                </a:lnTo>
                <a:lnTo>
                  <a:pt x="471678" y="409955"/>
                </a:lnTo>
                <a:lnTo>
                  <a:pt x="661924" y="219710"/>
                </a:lnTo>
                <a:lnTo>
                  <a:pt x="653288" y="211074"/>
                </a:lnTo>
                <a:close/>
              </a:path>
              <a:path w="670559" h="422275">
                <a:moveTo>
                  <a:pt x="471678" y="304419"/>
                </a:moveTo>
                <a:lnTo>
                  <a:pt x="12192" y="304419"/>
                </a:lnTo>
                <a:lnTo>
                  <a:pt x="12192" y="316611"/>
                </a:lnTo>
                <a:lnTo>
                  <a:pt x="459486" y="316611"/>
                </a:lnTo>
                <a:lnTo>
                  <a:pt x="459486" y="404875"/>
                </a:lnTo>
                <a:lnTo>
                  <a:pt x="471678" y="392683"/>
                </a:lnTo>
                <a:lnTo>
                  <a:pt x="471678" y="304419"/>
                </a:lnTo>
                <a:close/>
              </a:path>
              <a:path w="670559" h="422275">
                <a:moveTo>
                  <a:pt x="0" y="304419"/>
                </a:moveTo>
                <a:lnTo>
                  <a:pt x="0" y="316611"/>
                </a:lnTo>
                <a:lnTo>
                  <a:pt x="12192" y="316611"/>
                </a:lnTo>
                <a:lnTo>
                  <a:pt x="0" y="304419"/>
                </a:lnTo>
                <a:close/>
              </a:path>
              <a:path w="670559" h="422275">
                <a:moveTo>
                  <a:pt x="12192" y="105537"/>
                </a:moveTo>
                <a:lnTo>
                  <a:pt x="0" y="117728"/>
                </a:lnTo>
                <a:lnTo>
                  <a:pt x="0" y="304419"/>
                </a:lnTo>
                <a:lnTo>
                  <a:pt x="12192" y="316611"/>
                </a:lnTo>
                <a:lnTo>
                  <a:pt x="12192" y="105537"/>
                </a:lnTo>
                <a:close/>
              </a:path>
              <a:path w="670559" h="422275">
                <a:moveTo>
                  <a:pt x="661924" y="202437"/>
                </a:moveTo>
                <a:lnTo>
                  <a:pt x="653288" y="211074"/>
                </a:lnTo>
                <a:lnTo>
                  <a:pt x="661924" y="219710"/>
                </a:lnTo>
                <a:lnTo>
                  <a:pt x="661924" y="202437"/>
                </a:lnTo>
                <a:close/>
              </a:path>
              <a:path w="670559" h="422275">
                <a:moveTo>
                  <a:pt x="661924" y="202437"/>
                </a:moveTo>
                <a:lnTo>
                  <a:pt x="661924" y="219710"/>
                </a:lnTo>
                <a:lnTo>
                  <a:pt x="670560" y="211074"/>
                </a:lnTo>
                <a:lnTo>
                  <a:pt x="661924" y="202437"/>
                </a:lnTo>
                <a:close/>
              </a:path>
              <a:path w="670559" h="422275">
                <a:moveTo>
                  <a:pt x="471678" y="12192"/>
                </a:moveTo>
                <a:lnTo>
                  <a:pt x="471678" y="29464"/>
                </a:lnTo>
                <a:lnTo>
                  <a:pt x="653288" y="211074"/>
                </a:lnTo>
                <a:lnTo>
                  <a:pt x="661924" y="202437"/>
                </a:lnTo>
                <a:lnTo>
                  <a:pt x="471678" y="12192"/>
                </a:lnTo>
                <a:close/>
              </a:path>
              <a:path w="670559" h="422275">
                <a:moveTo>
                  <a:pt x="12192" y="105537"/>
                </a:moveTo>
                <a:lnTo>
                  <a:pt x="0" y="105537"/>
                </a:lnTo>
                <a:lnTo>
                  <a:pt x="0" y="117728"/>
                </a:lnTo>
                <a:lnTo>
                  <a:pt x="12192" y="105537"/>
                </a:lnTo>
                <a:close/>
              </a:path>
              <a:path w="670559" h="422275">
                <a:moveTo>
                  <a:pt x="459486" y="17272"/>
                </a:moveTo>
                <a:lnTo>
                  <a:pt x="459486" y="105537"/>
                </a:lnTo>
                <a:lnTo>
                  <a:pt x="12192" y="105537"/>
                </a:lnTo>
                <a:lnTo>
                  <a:pt x="12192" y="117728"/>
                </a:lnTo>
                <a:lnTo>
                  <a:pt x="471678" y="117728"/>
                </a:lnTo>
                <a:lnTo>
                  <a:pt x="471678" y="29464"/>
                </a:lnTo>
                <a:lnTo>
                  <a:pt x="459486" y="17272"/>
                </a:lnTo>
                <a:close/>
              </a:path>
              <a:path w="670559" h="422275">
                <a:moveTo>
                  <a:pt x="463059" y="3573"/>
                </a:moveTo>
                <a:lnTo>
                  <a:pt x="459486" y="5055"/>
                </a:lnTo>
                <a:lnTo>
                  <a:pt x="459486" y="17272"/>
                </a:lnTo>
                <a:lnTo>
                  <a:pt x="471678" y="29464"/>
                </a:lnTo>
                <a:lnTo>
                  <a:pt x="471678" y="12192"/>
                </a:lnTo>
                <a:lnTo>
                  <a:pt x="463059" y="3573"/>
                </a:lnTo>
                <a:close/>
              </a:path>
              <a:path w="670559" h="422275">
                <a:moveTo>
                  <a:pt x="459486" y="5055"/>
                </a:moveTo>
                <a:lnTo>
                  <a:pt x="450850" y="8636"/>
                </a:lnTo>
                <a:lnTo>
                  <a:pt x="459486" y="17272"/>
                </a:lnTo>
                <a:lnTo>
                  <a:pt x="459486" y="5055"/>
                </a:lnTo>
                <a:close/>
              </a:path>
              <a:path w="670559" h="422275">
                <a:moveTo>
                  <a:pt x="471678" y="0"/>
                </a:moveTo>
                <a:lnTo>
                  <a:pt x="463059" y="3573"/>
                </a:lnTo>
                <a:lnTo>
                  <a:pt x="471678" y="12192"/>
                </a:lnTo>
                <a:lnTo>
                  <a:pt x="471678" y="0"/>
                </a:lnTo>
                <a:close/>
              </a:path>
              <a:path w="670559" h="422275">
                <a:moveTo>
                  <a:pt x="459486" y="0"/>
                </a:moveTo>
                <a:lnTo>
                  <a:pt x="459486" y="5055"/>
                </a:lnTo>
                <a:lnTo>
                  <a:pt x="463059" y="3573"/>
                </a:lnTo>
                <a:lnTo>
                  <a:pt x="459486" y="0"/>
                </a:lnTo>
                <a:close/>
              </a:path>
            </a:pathLst>
          </a:custGeom>
          <a:solidFill>
            <a:srgbClr val="A1A1A1"/>
          </a:solidFill>
        </p:spPr>
        <p:txBody>
          <a:bodyPr wrap="square" lIns="0" tIns="0" rIns="0" bIns="0" rtlCol="0"/>
          <a:lstStyle/>
          <a:p>
            <a:endParaRPr/>
          </a:p>
        </p:txBody>
      </p:sp>
      <p:sp>
        <p:nvSpPr>
          <p:cNvPr id="54" name="object 54"/>
          <p:cNvSpPr/>
          <p:nvPr/>
        </p:nvSpPr>
        <p:spPr>
          <a:xfrm>
            <a:off x="6950202" y="5231129"/>
            <a:ext cx="26034" cy="365760"/>
          </a:xfrm>
          <a:custGeom>
            <a:avLst/>
            <a:gdLst/>
            <a:ahLst/>
            <a:cxnLst/>
            <a:rect l="l" t="t" r="r" b="b"/>
            <a:pathLst>
              <a:path w="26034" h="365760">
                <a:moveTo>
                  <a:pt x="25907" y="0"/>
                </a:moveTo>
                <a:lnTo>
                  <a:pt x="0" y="0"/>
                </a:lnTo>
                <a:lnTo>
                  <a:pt x="0" y="365760"/>
                </a:lnTo>
                <a:lnTo>
                  <a:pt x="25907" y="365760"/>
                </a:lnTo>
                <a:lnTo>
                  <a:pt x="25907" y="0"/>
                </a:lnTo>
                <a:close/>
              </a:path>
            </a:pathLst>
          </a:custGeom>
          <a:solidFill>
            <a:srgbClr val="FF0000"/>
          </a:solidFill>
        </p:spPr>
        <p:txBody>
          <a:bodyPr wrap="square" lIns="0" tIns="0" rIns="0" bIns="0" rtlCol="0"/>
          <a:lstStyle/>
          <a:p>
            <a:endParaRPr/>
          </a:p>
        </p:txBody>
      </p:sp>
      <p:sp>
        <p:nvSpPr>
          <p:cNvPr id="55" name="object 55"/>
          <p:cNvSpPr/>
          <p:nvPr/>
        </p:nvSpPr>
        <p:spPr>
          <a:xfrm>
            <a:off x="7532369" y="5231129"/>
            <a:ext cx="26034" cy="365760"/>
          </a:xfrm>
          <a:custGeom>
            <a:avLst/>
            <a:gdLst/>
            <a:ahLst/>
            <a:cxnLst/>
            <a:rect l="l" t="t" r="r" b="b"/>
            <a:pathLst>
              <a:path w="26034" h="365760">
                <a:moveTo>
                  <a:pt x="25907" y="0"/>
                </a:moveTo>
                <a:lnTo>
                  <a:pt x="0" y="0"/>
                </a:lnTo>
                <a:lnTo>
                  <a:pt x="0" y="365760"/>
                </a:lnTo>
                <a:lnTo>
                  <a:pt x="25907" y="365760"/>
                </a:lnTo>
                <a:lnTo>
                  <a:pt x="25907" y="0"/>
                </a:lnTo>
                <a:close/>
              </a:path>
            </a:pathLst>
          </a:custGeom>
          <a:solidFill>
            <a:srgbClr val="FF0000"/>
          </a:solidFill>
        </p:spPr>
        <p:txBody>
          <a:bodyPr wrap="square" lIns="0" tIns="0" rIns="0" bIns="0" rtlCol="0"/>
          <a:lstStyle/>
          <a:p>
            <a:endParaRPr/>
          </a:p>
        </p:txBody>
      </p:sp>
      <p:sp>
        <p:nvSpPr>
          <p:cNvPr id="56" name="object 56"/>
          <p:cNvSpPr/>
          <p:nvPr/>
        </p:nvSpPr>
        <p:spPr>
          <a:xfrm>
            <a:off x="6975347" y="5452871"/>
            <a:ext cx="550545" cy="113030"/>
          </a:xfrm>
          <a:custGeom>
            <a:avLst/>
            <a:gdLst/>
            <a:ahLst/>
            <a:cxnLst/>
            <a:rect l="l" t="t" r="r" b="b"/>
            <a:pathLst>
              <a:path w="550545" h="113029">
                <a:moveTo>
                  <a:pt x="493775" y="0"/>
                </a:moveTo>
                <a:lnTo>
                  <a:pt x="493775" y="28193"/>
                </a:lnTo>
                <a:lnTo>
                  <a:pt x="56387" y="28193"/>
                </a:lnTo>
                <a:lnTo>
                  <a:pt x="56387" y="0"/>
                </a:lnTo>
                <a:lnTo>
                  <a:pt x="0" y="56387"/>
                </a:lnTo>
                <a:lnTo>
                  <a:pt x="56387" y="112775"/>
                </a:lnTo>
                <a:lnTo>
                  <a:pt x="56387" y="84581"/>
                </a:lnTo>
                <a:lnTo>
                  <a:pt x="493775" y="84581"/>
                </a:lnTo>
                <a:lnTo>
                  <a:pt x="493775" y="112775"/>
                </a:lnTo>
                <a:lnTo>
                  <a:pt x="550163" y="56387"/>
                </a:lnTo>
                <a:lnTo>
                  <a:pt x="493775" y="0"/>
                </a:lnTo>
                <a:close/>
              </a:path>
            </a:pathLst>
          </a:custGeom>
          <a:solidFill>
            <a:srgbClr val="FF0000"/>
          </a:solidFill>
        </p:spPr>
        <p:txBody>
          <a:bodyPr wrap="square" lIns="0" tIns="0" rIns="0" bIns="0" rtlCol="0"/>
          <a:lstStyle/>
          <a:p>
            <a:endParaRPr/>
          </a:p>
        </p:txBody>
      </p:sp>
      <p:sp>
        <p:nvSpPr>
          <p:cNvPr id="57" name="object 57"/>
          <p:cNvSpPr/>
          <p:nvPr/>
        </p:nvSpPr>
        <p:spPr>
          <a:xfrm>
            <a:off x="6975347" y="5452871"/>
            <a:ext cx="550545" cy="113030"/>
          </a:xfrm>
          <a:custGeom>
            <a:avLst/>
            <a:gdLst/>
            <a:ahLst/>
            <a:cxnLst/>
            <a:rect l="l" t="t" r="r" b="b"/>
            <a:pathLst>
              <a:path w="550545" h="113029">
                <a:moveTo>
                  <a:pt x="44196" y="100584"/>
                </a:moveTo>
                <a:lnTo>
                  <a:pt x="44196" y="112775"/>
                </a:lnTo>
                <a:lnTo>
                  <a:pt x="52814" y="109202"/>
                </a:lnTo>
                <a:lnTo>
                  <a:pt x="44196" y="100584"/>
                </a:lnTo>
                <a:close/>
              </a:path>
              <a:path w="550545" h="113029">
                <a:moveTo>
                  <a:pt x="56387" y="107720"/>
                </a:moveTo>
                <a:lnTo>
                  <a:pt x="52814" y="109202"/>
                </a:lnTo>
                <a:lnTo>
                  <a:pt x="56387" y="112775"/>
                </a:lnTo>
                <a:lnTo>
                  <a:pt x="56387" y="107720"/>
                </a:lnTo>
                <a:close/>
              </a:path>
              <a:path w="550545" h="113029">
                <a:moveTo>
                  <a:pt x="493776" y="107720"/>
                </a:moveTo>
                <a:lnTo>
                  <a:pt x="493775" y="112775"/>
                </a:lnTo>
                <a:lnTo>
                  <a:pt x="497349" y="109202"/>
                </a:lnTo>
                <a:lnTo>
                  <a:pt x="493776" y="107720"/>
                </a:lnTo>
                <a:close/>
              </a:path>
              <a:path w="550545" h="113029">
                <a:moveTo>
                  <a:pt x="505968" y="100584"/>
                </a:moveTo>
                <a:lnTo>
                  <a:pt x="497349" y="109202"/>
                </a:lnTo>
                <a:lnTo>
                  <a:pt x="505968" y="112775"/>
                </a:lnTo>
                <a:lnTo>
                  <a:pt x="505968" y="100584"/>
                </a:lnTo>
                <a:close/>
              </a:path>
              <a:path w="550545" h="113029">
                <a:moveTo>
                  <a:pt x="44196" y="83312"/>
                </a:moveTo>
                <a:lnTo>
                  <a:pt x="44196" y="100584"/>
                </a:lnTo>
                <a:lnTo>
                  <a:pt x="52814" y="109202"/>
                </a:lnTo>
                <a:lnTo>
                  <a:pt x="56387" y="107720"/>
                </a:lnTo>
                <a:lnTo>
                  <a:pt x="56387" y="95504"/>
                </a:lnTo>
                <a:lnTo>
                  <a:pt x="44196" y="83312"/>
                </a:lnTo>
                <a:close/>
              </a:path>
              <a:path w="550545" h="113029">
                <a:moveTo>
                  <a:pt x="505968" y="83312"/>
                </a:moveTo>
                <a:lnTo>
                  <a:pt x="493775" y="95504"/>
                </a:lnTo>
                <a:lnTo>
                  <a:pt x="493776" y="107720"/>
                </a:lnTo>
                <a:lnTo>
                  <a:pt x="497349" y="109202"/>
                </a:lnTo>
                <a:lnTo>
                  <a:pt x="505967" y="100584"/>
                </a:lnTo>
                <a:lnTo>
                  <a:pt x="505968" y="83312"/>
                </a:lnTo>
                <a:close/>
              </a:path>
              <a:path w="550545" h="113029">
                <a:moveTo>
                  <a:pt x="56388" y="95504"/>
                </a:moveTo>
                <a:lnTo>
                  <a:pt x="56387" y="107720"/>
                </a:lnTo>
                <a:lnTo>
                  <a:pt x="65024" y="104139"/>
                </a:lnTo>
                <a:lnTo>
                  <a:pt x="56388" y="95504"/>
                </a:lnTo>
                <a:close/>
              </a:path>
              <a:path w="550545" h="113029">
                <a:moveTo>
                  <a:pt x="493775" y="95504"/>
                </a:moveTo>
                <a:lnTo>
                  <a:pt x="485140" y="104139"/>
                </a:lnTo>
                <a:lnTo>
                  <a:pt x="493776" y="107720"/>
                </a:lnTo>
                <a:lnTo>
                  <a:pt x="493775" y="95504"/>
                </a:lnTo>
                <a:close/>
              </a:path>
              <a:path w="550545" h="113029">
                <a:moveTo>
                  <a:pt x="17272" y="56387"/>
                </a:moveTo>
                <a:lnTo>
                  <a:pt x="8635" y="65023"/>
                </a:lnTo>
                <a:lnTo>
                  <a:pt x="44196" y="100584"/>
                </a:lnTo>
                <a:lnTo>
                  <a:pt x="44196" y="83312"/>
                </a:lnTo>
                <a:lnTo>
                  <a:pt x="17272" y="56387"/>
                </a:lnTo>
                <a:close/>
              </a:path>
              <a:path w="550545" h="113029">
                <a:moveTo>
                  <a:pt x="532892" y="56387"/>
                </a:moveTo>
                <a:lnTo>
                  <a:pt x="505968" y="83312"/>
                </a:lnTo>
                <a:lnTo>
                  <a:pt x="505968" y="100584"/>
                </a:lnTo>
                <a:lnTo>
                  <a:pt x="541527" y="65023"/>
                </a:lnTo>
                <a:lnTo>
                  <a:pt x="532892" y="56387"/>
                </a:lnTo>
                <a:close/>
              </a:path>
              <a:path w="550545" h="113029">
                <a:moveTo>
                  <a:pt x="500506" y="72389"/>
                </a:moveTo>
                <a:lnTo>
                  <a:pt x="49656" y="72389"/>
                </a:lnTo>
                <a:lnTo>
                  <a:pt x="44196" y="77850"/>
                </a:lnTo>
                <a:lnTo>
                  <a:pt x="44196" y="83312"/>
                </a:lnTo>
                <a:lnTo>
                  <a:pt x="56388" y="95504"/>
                </a:lnTo>
                <a:lnTo>
                  <a:pt x="56387" y="84581"/>
                </a:lnTo>
                <a:lnTo>
                  <a:pt x="504698" y="84581"/>
                </a:lnTo>
                <a:lnTo>
                  <a:pt x="505968" y="83312"/>
                </a:lnTo>
                <a:lnTo>
                  <a:pt x="505968" y="77850"/>
                </a:lnTo>
                <a:lnTo>
                  <a:pt x="500506" y="72389"/>
                </a:lnTo>
                <a:close/>
              </a:path>
              <a:path w="550545" h="113029">
                <a:moveTo>
                  <a:pt x="504698" y="84581"/>
                </a:moveTo>
                <a:lnTo>
                  <a:pt x="493775" y="84581"/>
                </a:lnTo>
                <a:lnTo>
                  <a:pt x="493775" y="95504"/>
                </a:lnTo>
                <a:lnTo>
                  <a:pt x="504698" y="84581"/>
                </a:lnTo>
                <a:close/>
              </a:path>
              <a:path w="550545" h="113029">
                <a:moveTo>
                  <a:pt x="8635" y="47752"/>
                </a:moveTo>
                <a:lnTo>
                  <a:pt x="0" y="56387"/>
                </a:lnTo>
                <a:lnTo>
                  <a:pt x="8635" y="65023"/>
                </a:lnTo>
                <a:lnTo>
                  <a:pt x="8635" y="47752"/>
                </a:lnTo>
                <a:close/>
              </a:path>
              <a:path w="550545" h="113029">
                <a:moveTo>
                  <a:pt x="8635" y="47752"/>
                </a:moveTo>
                <a:lnTo>
                  <a:pt x="8635" y="65023"/>
                </a:lnTo>
                <a:lnTo>
                  <a:pt x="17272" y="56387"/>
                </a:lnTo>
                <a:lnTo>
                  <a:pt x="8635" y="47752"/>
                </a:lnTo>
                <a:close/>
              </a:path>
              <a:path w="550545" h="113029">
                <a:moveTo>
                  <a:pt x="541527" y="47752"/>
                </a:moveTo>
                <a:lnTo>
                  <a:pt x="532892" y="56387"/>
                </a:lnTo>
                <a:lnTo>
                  <a:pt x="541527" y="65023"/>
                </a:lnTo>
                <a:lnTo>
                  <a:pt x="541527" y="47752"/>
                </a:lnTo>
                <a:close/>
              </a:path>
              <a:path w="550545" h="113029">
                <a:moveTo>
                  <a:pt x="541527" y="47752"/>
                </a:moveTo>
                <a:lnTo>
                  <a:pt x="541527" y="65023"/>
                </a:lnTo>
                <a:lnTo>
                  <a:pt x="550163" y="56387"/>
                </a:lnTo>
                <a:lnTo>
                  <a:pt x="541527" y="47752"/>
                </a:lnTo>
                <a:close/>
              </a:path>
              <a:path w="550545" h="113029">
                <a:moveTo>
                  <a:pt x="44196" y="12192"/>
                </a:moveTo>
                <a:lnTo>
                  <a:pt x="8635" y="47752"/>
                </a:lnTo>
                <a:lnTo>
                  <a:pt x="17272" y="56387"/>
                </a:lnTo>
                <a:lnTo>
                  <a:pt x="44196" y="29463"/>
                </a:lnTo>
                <a:lnTo>
                  <a:pt x="44196" y="12192"/>
                </a:lnTo>
                <a:close/>
              </a:path>
              <a:path w="550545" h="113029">
                <a:moveTo>
                  <a:pt x="505968" y="12192"/>
                </a:moveTo>
                <a:lnTo>
                  <a:pt x="505968" y="29463"/>
                </a:lnTo>
                <a:lnTo>
                  <a:pt x="532892" y="56387"/>
                </a:lnTo>
                <a:lnTo>
                  <a:pt x="541527" y="47752"/>
                </a:lnTo>
                <a:lnTo>
                  <a:pt x="505968" y="12192"/>
                </a:lnTo>
                <a:close/>
              </a:path>
              <a:path w="550545" h="113029">
                <a:moveTo>
                  <a:pt x="56387" y="17272"/>
                </a:moveTo>
                <a:lnTo>
                  <a:pt x="44196" y="29463"/>
                </a:lnTo>
                <a:lnTo>
                  <a:pt x="44196" y="34924"/>
                </a:lnTo>
                <a:lnTo>
                  <a:pt x="49656" y="40385"/>
                </a:lnTo>
                <a:lnTo>
                  <a:pt x="500506" y="40385"/>
                </a:lnTo>
                <a:lnTo>
                  <a:pt x="505968" y="34924"/>
                </a:lnTo>
                <a:lnTo>
                  <a:pt x="505968" y="29463"/>
                </a:lnTo>
                <a:lnTo>
                  <a:pt x="504698" y="28193"/>
                </a:lnTo>
                <a:lnTo>
                  <a:pt x="56387" y="28193"/>
                </a:lnTo>
                <a:lnTo>
                  <a:pt x="56387" y="17272"/>
                </a:lnTo>
                <a:close/>
              </a:path>
              <a:path w="550545" h="113029">
                <a:moveTo>
                  <a:pt x="52814" y="3573"/>
                </a:moveTo>
                <a:lnTo>
                  <a:pt x="44196" y="12192"/>
                </a:lnTo>
                <a:lnTo>
                  <a:pt x="44196" y="29463"/>
                </a:lnTo>
                <a:lnTo>
                  <a:pt x="56387" y="17272"/>
                </a:lnTo>
                <a:lnTo>
                  <a:pt x="56387" y="5055"/>
                </a:lnTo>
                <a:lnTo>
                  <a:pt x="52814" y="3573"/>
                </a:lnTo>
                <a:close/>
              </a:path>
              <a:path w="550545" h="113029">
                <a:moveTo>
                  <a:pt x="497349" y="3573"/>
                </a:moveTo>
                <a:lnTo>
                  <a:pt x="493775" y="5055"/>
                </a:lnTo>
                <a:lnTo>
                  <a:pt x="493776" y="17272"/>
                </a:lnTo>
                <a:lnTo>
                  <a:pt x="505968" y="29463"/>
                </a:lnTo>
                <a:lnTo>
                  <a:pt x="505968" y="12192"/>
                </a:lnTo>
                <a:lnTo>
                  <a:pt x="497349" y="3573"/>
                </a:lnTo>
                <a:close/>
              </a:path>
              <a:path w="550545" h="113029">
                <a:moveTo>
                  <a:pt x="493776" y="17272"/>
                </a:moveTo>
                <a:lnTo>
                  <a:pt x="493775" y="28193"/>
                </a:lnTo>
                <a:lnTo>
                  <a:pt x="504698" y="28193"/>
                </a:lnTo>
                <a:lnTo>
                  <a:pt x="493776" y="17272"/>
                </a:lnTo>
                <a:close/>
              </a:path>
              <a:path w="550545" h="113029">
                <a:moveTo>
                  <a:pt x="56388" y="5055"/>
                </a:moveTo>
                <a:lnTo>
                  <a:pt x="56387" y="17272"/>
                </a:lnTo>
                <a:lnTo>
                  <a:pt x="65024" y="8635"/>
                </a:lnTo>
                <a:lnTo>
                  <a:pt x="56388" y="5055"/>
                </a:lnTo>
                <a:close/>
              </a:path>
              <a:path w="550545" h="113029">
                <a:moveTo>
                  <a:pt x="493775" y="5055"/>
                </a:moveTo>
                <a:lnTo>
                  <a:pt x="485140" y="8635"/>
                </a:lnTo>
                <a:lnTo>
                  <a:pt x="493776" y="17272"/>
                </a:lnTo>
                <a:lnTo>
                  <a:pt x="493775" y="5055"/>
                </a:lnTo>
                <a:close/>
              </a:path>
              <a:path w="550545" h="113029">
                <a:moveTo>
                  <a:pt x="44196" y="0"/>
                </a:moveTo>
                <a:lnTo>
                  <a:pt x="44196" y="12192"/>
                </a:lnTo>
                <a:lnTo>
                  <a:pt x="52814" y="3573"/>
                </a:lnTo>
                <a:lnTo>
                  <a:pt x="44196" y="0"/>
                </a:lnTo>
                <a:close/>
              </a:path>
              <a:path w="550545" h="113029">
                <a:moveTo>
                  <a:pt x="505968" y="0"/>
                </a:moveTo>
                <a:lnTo>
                  <a:pt x="497349" y="3573"/>
                </a:lnTo>
                <a:lnTo>
                  <a:pt x="505968" y="12192"/>
                </a:lnTo>
                <a:lnTo>
                  <a:pt x="505968" y="0"/>
                </a:lnTo>
                <a:close/>
              </a:path>
              <a:path w="550545" h="113029">
                <a:moveTo>
                  <a:pt x="56387" y="0"/>
                </a:moveTo>
                <a:lnTo>
                  <a:pt x="52814" y="3573"/>
                </a:lnTo>
                <a:lnTo>
                  <a:pt x="56388" y="5055"/>
                </a:lnTo>
                <a:lnTo>
                  <a:pt x="56387" y="0"/>
                </a:lnTo>
                <a:close/>
              </a:path>
              <a:path w="550545" h="113029">
                <a:moveTo>
                  <a:pt x="493775" y="0"/>
                </a:moveTo>
                <a:lnTo>
                  <a:pt x="493775" y="5055"/>
                </a:lnTo>
                <a:lnTo>
                  <a:pt x="497349" y="3573"/>
                </a:lnTo>
                <a:lnTo>
                  <a:pt x="493775" y="0"/>
                </a:lnTo>
                <a:close/>
              </a:path>
            </a:pathLst>
          </a:custGeom>
          <a:solidFill>
            <a:srgbClr val="FF0000"/>
          </a:solidFill>
        </p:spPr>
        <p:txBody>
          <a:bodyPr wrap="square" lIns="0" tIns="0" rIns="0" bIns="0" rtlCol="0"/>
          <a:lstStyle/>
          <a:p>
            <a:endParaRPr/>
          </a:p>
        </p:txBody>
      </p:sp>
      <p:sp>
        <p:nvSpPr>
          <p:cNvPr id="58" name="object 58"/>
          <p:cNvSpPr txBox="1"/>
          <p:nvPr/>
        </p:nvSpPr>
        <p:spPr>
          <a:xfrm>
            <a:off x="8801227" y="4923866"/>
            <a:ext cx="581025" cy="300355"/>
          </a:xfrm>
          <a:prstGeom prst="rect">
            <a:avLst/>
          </a:prstGeom>
        </p:spPr>
        <p:txBody>
          <a:bodyPr vert="horz" wrap="square" lIns="0" tIns="12700" rIns="0" bIns="0" rtlCol="0">
            <a:spAutoFit/>
          </a:bodyPr>
          <a:lstStyle/>
          <a:p>
            <a:pPr marL="12700">
              <a:lnSpc>
                <a:spcPct val="100000"/>
              </a:lnSpc>
              <a:spcBef>
                <a:spcPts val="100"/>
              </a:spcBef>
            </a:pPr>
            <a:r>
              <a:rPr sz="1800" spc="-5" dirty="0">
                <a:latin typeface="Corbel"/>
                <a:cs typeface="Corbel"/>
              </a:rPr>
              <a:t>crui</a:t>
            </a:r>
            <a:r>
              <a:rPr sz="1800" dirty="0">
                <a:latin typeface="Corbel"/>
                <a:cs typeface="Corbel"/>
              </a:rPr>
              <a:t>se</a:t>
            </a:r>
            <a:endParaRPr sz="1800">
              <a:latin typeface="Corbel"/>
              <a:cs typeface="Corbel"/>
            </a:endParaRPr>
          </a:p>
        </p:txBody>
      </p:sp>
      <p:sp>
        <p:nvSpPr>
          <p:cNvPr id="59" name="object 59"/>
          <p:cNvSpPr txBox="1"/>
          <p:nvPr/>
        </p:nvSpPr>
        <p:spPr>
          <a:xfrm>
            <a:off x="6354190" y="5607507"/>
            <a:ext cx="1821814" cy="330835"/>
          </a:xfrm>
          <a:prstGeom prst="rect">
            <a:avLst/>
          </a:prstGeom>
        </p:spPr>
        <p:txBody>
          <a:bodyPr vert="horz" wrap="square" lIns="0" tIns="12700" rIns="0" bIns="0" rtlCol="0">
            <a:spAutoFit/>
          </a:bodyPr>
          <a:lstStyle/>
          <a:p>
            <a:pPr marL="38100">
              <a:lnSpc>
                <a:spcPct val="100000"/>
              </a:lnSpc>
              <a:spcBef>
                <a:spcPts val="100"/>
              </a:spcBef>
            </a:pPr>
            <a:r>
              <a:rPr sz="3000" baseline="11111" dirty="0">
                <a:solidFill>
                  <a:srgbClr val="FF0000"/>
                </a:solidFill>
                <a:latin typeface="Cambria Math"/>
                <a:cs typeface="Cambria Math"/>
              </a:rPr>
              <a:t>𝒈𝒂𝒑</a:t>
            </a:r>
            <a:r>
              <a:rPr sz="1450" dirty="0">
                <a:solidFill>
                  <a:srgbClr val="FF0000"/>
                </a:solidFill>
                <a:latin typeface="Cambria Math"/>
                <a:cs typeface="Cambria Math"/>
              </a:rPr>
              <a:t>𝟐 </a:t>
            </a:r>
            <a:r>
              <a:rPr sz="3000" baseline="11111" dirty="0">
                <a:solidFill>
                  <a:srgbClr val="FF0000"/>
                </a:solidFill>
                <a:latin typeface="Cambria Math"/>
                <a:cs typeface="Cambria Math"/>
              </a:rPr>
              <a:t>≤</a:t>
            </a:r>
            <a:r>
              <a:rPr sz="3000" spc="75" baseline="11111" dirty="0">
                <a:solidFill>
                  <a:srgbClr val="FF0000"/>
                </a:solidFill>
                <a:latin typeface="Cambria Math"/>
                <a:cs typeface="Cambria Math"/>
              </a:rPr>
              <a:t> </a:t>
            </a:r>
            <a:r>
              <a:rPr sz="3000" spc="7" baseline="11111" dirty="0">
                <a:solidFill>
                  <a:srgbClr val="FF0000"/>
                </a:solidFill>
                <a:latin typeface="Cambria Math"/>
                <a:cs typeface="Cambria Math"/>
              </a:rPr>
              <a:t>𝜹</a:t>
            </a:r>
            <a:r>
              <a:rPr sz="1450" spc="5" dirty="0">
                <a:solidFill>
                  <a:srgbClr val="FF0000"/>
                </a:solidFill>
                <a:latin typeface="Cambria Math"/>
                <a:cs typeface="Cambria Math"/>
              </a:rPr>
              <a:t>𝒖𝒏𝒔𝒂𝒇𝒆</a:t>
            </a:r>
            <a:endParaRPr sz="1450">
              <a:latin typeface="Cambria Math"/>
              <a:cs typeface="Cambria Math"/>
            </a:endParaRPr>
          </a:p>
        </p:txBody>
      </p:sp>
      <p:sp>
        <p:nvSpPr>
          <p:cNvPr id="60" name="object 60"/>
          <p:cNvSpPr/>
          <p:nvPr/>
        </p:nvSpPr>
        <p:spPr>
          <a:xfrm>
            <a:off x="7245857" y="992886"/>
            <a:ext cx="3646932" cy="278891"/>
          </a:xfrm>
          <a:prstGeom prst="rect">
            <a:avLst/>
          </a:prstGeom>
          <a:blipFill>
            <a:blip r:embed="rId7" cstate="print"/>
            <a:stretch>
              <a:fillRect/>
            </a:stretch>
          </a:blipFill>
        </p:spPr>
        <p:txBody>
          <a:bodyPr wrap="square" lIns="0" tIns="0" rIns="0" bIns="0" rtlCol="0"/>
          <a:lstStyle/>
          <a:p>
            <a:endParaRPr/>
          </a:p>
        </p:txBody>
      </p:sp>
      <p:sp>
        <p:nvSpPr>
          <p:cNvPr id="61" name="object 61"/>
          <p:cNvSpPr/>
          <p:nvPr/>
        </p:nvSpPr>
        <p:spPr>
          <a:xfrm>
            <a:off x="4629150" y="3911346"/>
            <a:ext cx="3646931" cy="278892"/>
          </a:xfrm>
          <a:prstGeom prst="rect">
            <a:avLst/>
          </a:prstGeom>
          <a:blipFill>
            <a:blip r:embed="rId8" cstate="print"/>
            <a:stretch>
              <a:fillRect/>
            </a:stretch>
          </a:blipFill>
        </p:spPr>
        <p:txBody>
          <a:bodyPr wrap="square" lIns="0" tIns="0" rIns="0" bIns="0" rtlCol="0"/>
          <a:lstStyle/>
          <a:p>
            <a:endParaRPr/>
          </a:p>
        </p:txBody>
      </p:sp>
      <p:sp>
        <p:nvSpPr>
          <p:cNvPr id="62" name="object 62"/>
          <p:cNvSpPr txBox="1"/>
          <p:nvPr/>
        </p:nvSpPr>
        <p:spPr>
          <a:xfrm>
            <a:off x="5540502" y="3885692"/>
            <a:ext cx="182245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001F5F"/>
                </a:solidFill>
                <a:latin typeface="Calibri"/>
                <a:cs typeface="Calibri"/>
              </a:rPr>
              <a:t>An </a:t>
            </a:r>
            <a:r>
              <a:rPr sz="1800" spc="-10" dirty="0">
                <a:solidFill>
                  <a:srgbClr val="001F5F"/>
                </a:solidFill>
                <a:latin typeface="Calibri"/>
                <a:cs typeface="Calibri"/>
              </a:rPr>
              <a:t>Unsafe</a:t>
            </a:r>
            <a:r>
              <a:rPr sz="1800" spc="-65" dirty="0">
                <a:solidFill>
                  <a:srgbClr val="001F5F"/>
                </a:solidFill>
                <a:latin typeface="Calibri"/>
                <a:cs typeface="Calibri"/>
              </a:rPr>
              <a:t> </a:t>
            </a:r>
            <a:r>
              <a:rPr sz="1800" spc="-5" dirty="0">
                <a:solidFill>
                  <a:srgbClr val="001F5F"/>
                </a:solidFill>
                <a:latin typeface="Calibri"/>
                <a:cs typeface="Calibri"/>
              </a:rPr>
              <a:t>Scenario</a:t>
            </a:r>
            <a:endParaRPr sz="1800">
              <a:latin typeface="Calibri"/>
              <a:cs typeface="Calibri"/>
            </a:endParaRPr>
          </a:p>
        </p:txBody>
      </p:sp>
      <p:sp>
        <p:nvSpPr>
          <p:cNvPr id="63" name="object 63"/>
          <p:cNvSpPr/>
          <p:nvPr/>
        </p:nvSpPr>
        <p:spPr>
          <a:xfrm>
            <a:off x="771905" y="985266"/>
            <a:ext cx="3646931" cy="278892"/>
          </a:xfrm>
          <a:prstGeom prst="rect">
            <a:avLst/>
          </a:prstGeom>
          <a:blipFill>
            <a:blip r:embed="rId9" cstate="print"/>
            <a:stretch>
              <a:fillRect/>
            </a:stretch>
          </a:blipFill>
        </p:spPr>
        <p:txBody>
          <a:bodyPr wrap="square" lIns="0" tIns="0" rIns="0" bIns="0" rtlCol="0"/>
          <a:lstStyle/>
          <a:p>
            <a:endParaRPr/>
          </a:p>
        </p:txBody>
      </p:sp>
      <p:sp>
        <p:nvSpPr>
          <p:cNvPr id="64" name="object 64"/>
          <p:cNvSpPr txBox="1"/>
          <p:nvPr/>
        </p:nvSpPr>
        <p:spPr>
          <a:xfrm>
            <a:off x="1798066" y="967866"/>
            <a:ext cx="8849360" cy="299720"/>
          </a:xfrm>
          <a:prstGeom prst="rect">
            <a:avLst/>
          </a:prstGeom>
        </p:spPr>
        <p:txBody>
          <a:bodyPr vert="horz" wrap="square" lIns="0" tIns="12700" rIns="0" bIns="0" rtlCol="0">
            <a:spAutoFit/>
          </a:bodyPr>
          <a:lstStyle/>
          <a:p>
            <a:pPr marL="12700">
              <a:lnSpc>
                <a:spcPct val="100000"/>
              </a:lnSpc>
              <a:spcBef>
                <a:spcPts val="100"/>
              </a:spcBef>
              <a:tabLst>
                <a:tab pos="5702300" algn="l"/>
              </a:tabLst>
            </a:pPr>
            <a:r>
              <a:rPr sz="2700" spc="-30" baseline="1543" dirty="0">
                <a:solidFill>
                  <a:srgbClr val="001F5F"/>
                </a:solidFill>
                <a:latin typeface="Calibri"/>
                <a:cs typeface="Calibri"/>
              </a:rPr>
              <a:t>Transition</a:t>
            </a:r>
            <a:r>
              <a:rPr sz="2700" baseline="1543" dirty="0">
                <a:solidFill>
                  <a:srgbClr val="001F5F"/>
                </a:solidFill>
                <a:latin typeface="Calibri"/>
                <a:cs typeface="Calibri"/>
              </a:rPr>
              <a:t> Model	</a:t>
            </a:r>
            <a:r>
              <a:rPr sz="1800" spc="-10" dirty="0">
                <a:solidFill>
                  <a:srgbClr val="001F5F"/>
                </a:solidFill>
                <a:latin typeface="Calibri"/>
                <a:cs typeface="Calibri"/>
              </a:rPr>
              <a:t>Platoon </a:t>
            </a:r>
            <a:r>
              <a:rPr sz="1800" spc="-5" dirty="0">
                <a:solidFill>
                  <a:srgbClr val="001F5F"/>
                </a:solidFill>
                <a:latin typeface="Calibri"/>
                <a:cs typeface="Calibri"/>
              </a:rPr>
              <a:t>of </a:t>
            </a:r>
            <a:r>
              <a:rPr sz="1800" dirty="0">
                <a:solidFill>
                  <a:srgbClr val="001F5F"/>
                </a:solidFill>
                <a:latin typeface="Cambria Math"/>
                <a:cs typeface="Cambria Math"/>
              </a:rPr>
              <a:t>5 </a:t>
            </a:r>
            <a:r>
              <a:rPr sz="1800" spc="-15" dirty="0">
                <a:solidFill>
                  <a:srgbClr val="001F5F"/>
                </a:solidFill>
                <a:latin typeface="Calibri"/>
                <a:cs typeface="Calibri"/>
              </a:rPr>
              <a:t>Cars </a:t>
            </a:r>
            <a:r>
              <a:rPr sz="1800" spc="-5" dirty="0">
                <a:solidFill>
                  <a:srgbClr val="001F5F"/>
                </a:solidFill>
                <a:latin typeface="Calibri"/>
                <a:cs typeface="Calibri"/>
              </a:rPr>
              <a:t>on </a:t>
            </a:r>
            <a:r>
              <a:rPr sz="1800" dirty="0">
                <a:solidFill>
                  <a:srgbClr val="001F5F"/>
                </a:solidFill>
                <a:latin typeface="Calibri"/>
                <a:cs typeface="Calibri"/>
              </a:rPr>
              <a:t>a </a:t>
            </a:r>
            <a:r>
              <a:rPr sz="1800" spc="-5" dirty="0">
                <a:solidFill>
                  <a:srgbClr val="001F5F"/>
                </a:solidFill>
                <a:latin typeface="Calibri"/>
                <a:cs typeface="Calibri"/>
              </a:rPr>
              <a:t>Single</a:t>
            </a:r>
            <a:r>
              <a:rPr sz="1800" spc="30" dirty="0">
                <a:solidFill>
                  <a:srgbClr val="001F5F"/>
                </a:solidFill>
                <a:latin typeface="Calibri"/>
                <a:cs typeface="Calibri"/>
              </a:rPr>
              <a:t> </a:t>
            </a:r>
            <a:r>
              <a:rPr sz="1800" spc="-5" dirty="0">
                <a:solidFill>
                  <a:srgbClr val="001F5F"/>
                </a:solidFill>
                <a:latin typeface="Calibri"/>
                <a:cs typeface="Calibri"/>
              </a:rPr>
              <a:t>Lane</a:t>
            </a:r>
            <a:endParaRPr sz="1800">
              <a:latin typeface="Calibri"/>
              <a:cs typeface="Calibri"/>
            </a:endParaRPr>
          </a:p>
        </p:txBody>
      </p:sp>
      <p:sp>
        <p:nvSpPr>
          <p:cNvPr id="65" name="object 65"/>
          <p:cNvSpPr/>
          <p:nvPr/>
        </p:nvSpPr>
        <p:spPr>
          <a:xfrm>
            <a:off x="5653278" y="2806445"/>
            <a:ext cx="5488305" cy="155575"/>
          </a:xfrm>
          <a:custGeom>
            <a:avLst/>
            <a:gdLst/>
            <a:ahLst/>
            <a:cxnLst/>
            <a:rect l="l" t="t" r="r" b="b"/>
            <a:pathLst>
              <a:path w="5488305" h="155575">
                <a:moveTo>
                  <a:pt x="5332476" y="0"/>
                </a:moveTo>
                <a:lnTo>
                  <a:pt x="5332476" y="155448"/>
                </a:lnTo>
                <a:lnTo>
                  <a:pt x="5436108" y="103631"/>
                </a:lnTo>
                <a:lnTo>
                  <a:pt x="5358383" y="103631"/>
                </a:lnTo>
                <a:lnTo>
                  <a:pt x="5358383" y="77724"/>
                </a:lnTo>
                <a:lnTo>
                  <a:pt x="5487924" y="77724"/>
                </a:lnTo>
                <a:lnTo>
                  <a:pt x="5332476" y="0"/>
                </a:lnTo>
                <a:close/>
              </a:path>
              <a:path w="5488305" h="155575">
                <a:moveTo>
                  <a:pt x="5332476" y="77724"/>
                </a:moveTo>
                <a:lnTo>
                  <a:pt x="0" y="77724"/>
                </a:lnTo>
                <a:lnTo>
                  <a:pt x="0" y="103631"/>
                </a:lnTo>
                <a:lnTo>
                  <a:pt x="5332476" y="103631"/>
                </a:lnTo>
                <a:lnTo>
                  <a:pt x="5332476" y="77724"/>
                </a:lnTo>
                <a:close/>
              </a:path>
              <a:path w="5488305" h="155575">
                <a:moveTo>
                  <a:pt x="5487924" y="77724"/>
                </a:moveTo>
                <a:lnTo>
                  <a:pt x="5358383" y="77724"/>
                </a:lnTo>
                <a:lnTo>
                  <a:pt x="5358383" y="103631"/>
                </a:lnTo>
                <a:lnTo>
                  <a:pt x="5436108" y="103631"/>
                </a:lnTo>
                <a:lnTo>
                  <a:pt x="5487924" y="77724"/>
                </a:lnTo>
                <a:close/>
              </a:path>
            </a:pathLst>
          </a:custGeom>
          <a:solidFill>
            <a:srgbClr val="001F5F"/>
          </a:solidFill>
        </p:spPr>
        <p:txBody>
          <a:bodyPr wrap="square" lIns="0" tIns="0" rIns="0" bIns="0" rtlCol="0"/>
          <a:lstStyle/>
          <a:p>
            <a:endParaRPr/>
          </a:p>
        </p:txBody>
      </p:sp>
      <p:sp>
        <p:nvSpPr>
          <p:cNvPr id="66" name="object 66"/>
          <p:cNvSpPr txBox="1"/>
          <p:nvPr/>
        </p:nvSpPr>
        <p:spPr>
          <a:xfrm>
            <a:off x="11208131" y="2682697"/>
            <a:ext cx="118745" cy="300355"/>
          </a:xfrm>
          <a:prstGeom prst="rect">
            <a:avLst/>
          </a:prstGeom>
        </p:spPr>
        <p:txBody>
          <a:bodyPr vert="horz" wrap="square" lIns="0" tIns="12700" rIns="0" bIns="0" rtlCol="0">
            <a:spAutoFit/>
          </a:bodyPr>
          <a:lstStyle/>
          <a:p>
            <a:pPr>
              <a:lnSpc>
                <a:spcPct val="100000"/>
              </a:lnSpc>
              <a:spcBef>
                <a:spcPts val="100"/>
              </a:spcBef>
            </a:pPr>
            <a:r>
              <a:rPr sz="1800" dirty="0">
                <a:solidFill>
                  <a:srgbClr val="001F5F"/>
                </a:solidFill>
                <a:latin typeface="Cambria Math"/>
                <a:cs typeface="Cambria Math"/>
              </a:rPr>
              <a:t>𝑠</a:t>
            </a:r>
            <a:endParaRPr sz="1800">
              <a:latin typeface="Cambria Math"/>
              <a:cs typeface="Cambria Math"/>
            </a:endParaRPr>
          </a:p>
        </p:txBody>
      </p:sp>
      <p:sp>
        <p:nvSpPr>
          <p:cNvPr id="67" name="object 67"/>
          <p:cNvSpPr txBox="1"/>
          <p:nvPr/>
        </p:nvSpPr>
        <p:spPr>
          <a:xfrm>
            <a:off x="11302618" y="2791206"/>
            <a:ext cx="109855" cy="226695"/>
          </a:xfrm>
          <a:prstGeom prst="rect">
            <a:avLst/>
          </a:prstGeom>
        </p:spPr>
        <p:txBody>
          <a:bodyPr vert="horz" wrap="square" lIns="0" tIns="15240" rIns="0" bIns="0" rtlCol="0">
            <a:spAutoFit/>
          </a:bodyPr>
          <a:lstStyle/>
          <a:p>
            <a:pPr>
              <a:lnSpc>
                <a:spcPct val="100000"/>
              </a:lnSpc>
              <a:spcBef>
                <a:spcPts val="120"/>
              </a:spcBef>
            </a:pPr>
            <a:r>
              <a:rPr sz="1300" spc="40" dirty="0">
                <a:solidFill>
                  <a:srgbClr val="001F5F"/>
                </a:solidFill>
                <a:latin typeface="Cambria Math"/>
                <a:cs typeface="Cambria Math"/>
              </a:rPr>
              <a:t>1</a:t>
            </a:r>
            <a:endParaRPr sz="1300">
              <a:latin typeface="Cambria Math"/>
              <a:cs typeface="Cambria Math"/>
            </a:endParaRPr>
          </a:p>
        </p:txBody>
      </p:sp>
      <p:sp>
        <p:nvSpPr>
          <p:cNvPr id="68" name="object 68"/>
          <p:cNvSpPr/>
          <p:nvPr/>
        </p:nvSpPr>
        <p:spPr>
          <a:xfrm>
            <a:off x="11115293" y="2347722"/>
            <a:ext cx="26034" cy="207645"/>
          </a:xfrm>
          <a:custGeom>
            <a:avLst/>
            <a:gdLst/>
            <a:ahLst/>
            <a:cxnLst/>
            <a:rect l="l" t="t" r="r" b="b"/>
            <a:pathLst>
              <a:path w="26034" h="207644">
                <a:moveTo>
                  <a:pt x="25907" y="0"/>
                </a:moveTo>
                <a:lnTo>
                  <a:pt x="0" y="0"/>
                </a:lnTo>
                <a:lnTo>
                  <a:pt x="0" y="207263"/>
                </a:lnTo>
                <a:lnTo>
                  <a:pt x="25907" y="207263"/>
                </a:lnTo>
                <a:lnTo>
                  <a:pt x="25907" y="0"/>
                </a:lnTo>
                <a:close/>
              </a:path>
            </a:pathLst>
          </a:custGeom>
          <a:solidFill>
            <a:srgbClr val="001F5F"/>
          </a:solidFill>
        </p:spPr>
        <p:txBody>
          <a:bodyPr wrap="square" lIns="0" tIns="0" rIns="0" bIns="0" rtlCol="0"/>
          <a:lstStyle/>
          <a:p>
            <a:endParaRPr/>
          </a:p>
        </p:txBody>
      </p:sp>
      <p:sp>
        <p:nvSpPr>
          <p:cNvPr id="69" name="object 69"/>
          <p:cNvSpPr/>
          <p:nvPr/>
        </p:nvSpPr>
        <p:spPr>
          <a:xfrm>
            <a:off x="11115293" y="2710433"/>
            <a:ext cx="26034" cy="207645"/>
          </a:xfrm>
          <a:custGeom>
            <a:avLst/>
            <a:gdLst/>
            <a:ahLst/>
            <a:cxnLst/>
            <a:rect l="l" t="t" r="r" b="b"/>
            <a:pathLst>
              <a:path w="26034" h="207644">
                <a:moveTo>
                  <a:pt x="25907" y="0"/>
                </a:moveTo>
                <a:lnTo>
                  <a:pt x="0" y="0"/>
                </a:lnTo>
                <a:lnTo>
                  <a:pt x="0" y="207263"/>
                </a:lnTo>
                <a:lnTo>
                  <a:pt x="25907" y="207263"/>
                </a:lnTo>
                <a:lnTo>
                  <a:pt x="25907" y="0"/>
                </a:lnTo>
                <a:close/>
              </a:path>
            </a:pathLst>
          </a:custGeom>
          <a:solidFill>
            <a:srgbClr val="001F5F"/>
          </a:solidFill>
        </p:spPr>
        <p:txBody>
          <a:bodyPr wrap="square" lIns="0" tIns="0" rIns="0" bIns="0" rtlCol="0"/>
          <a:lstStyle/>
          <a:p>
            <a:endParaRPr/>
          </a:p>
        </p:txBody>
      </p:sp>
      <p:sp>
        <p:nvSpPr>
          <p:cNvPr id="70" name="object 70"/>
          <p:cNvSpPr/>
          <p:nvPr/>
        </p:nvSpPr>
        <p:spPr>
          <a:xfrm>
            <a:off x="5653278" y="2692145"/>
            <a:ext cx="4297680" cy="155575"/>
          </a:xfrm>
          <a:custGeom>
            <a:avLst/>
            <a:gdLst/>
            <a:ahLst/>
            <a:cxnLst/>
            <a:rect l="l" t="t" r="r" b="b"/>
            <a:pathLst>
              <a:path w="4297680" h="155575">
                <a:moveTo>
                  <a:pt x="4142231" y="0"/>
                </a:moveTo>
                <a:lnTo>
                  <a:pt x="4142231" y="155448"/>
                </a:lnTo>
                <a:lnTo>
                  <a:pt x="4245864" y="103631"/>
                </a:lnTo>
                <a:lnTo>
                  <a:pt x="4168140" y="103631"/>
                </a:lnTo>
                <a:lnTo>
                  <a:pt x="4168140" y="77724"/>
                </a:lnTo>
                <a:lnTo>
                  <a:pt x="4297680" y="77724"/>
                </a:lnTo>
                <a:lnTo>
                  <a:pt x="4142231" y="0"/>
                </a:lnTo>
                <a:close/>
              </a:path>
              <a:path w="4297680" h="155575">
                <a:moveTo>
                  <a:pt x="4142231" y="77724"/>
                </a:moveTo>
                <a:lnTo>
                  <a:pt x="0" y="77724"/>
                </a:lnTo>
                <a:lnTo>
                  <a:pt x="0" y="103631"/>
                </a:lnTo>
                <a:lnTo>
                  <a:pt x="4142231" y="103631"/>
                </a:lnTo>
                <a:lnTo>
                  <a:pt x="4142231" y="77724"/>
                </a:lnTo>
                <a:close/>
              </a:path>
              <a:path w="4297680" h="155575">
                <a:moveTo>
                  <a:pt x="4297680" y="77724"/>
                </a:moveTo>
                <a:lnTo>
                  <a:pt x="4168140" y="77724"/>
                </a:lnTo>
                <a:lnTo>
                  <a:pt x="4168140" y="103631"/>
                </a:lnTo>
                <a:lnTo>
                  <a:pt x="4245864" y="103631"/>
                </a:lnTo>
                <a:lnTo>
                  <a:pt x="4297680" y="77724"/>
                </a:lnTo>
                <a:close/>
              </a:path>
            </a:pathLst>
          </a:custGeom>
          <a:solidFill>
            <a:srgbClr val="001F5F"/>
          </a:solidFill>
        </p:spPr>
        <p:txBody>
          <a:bodyPr wrap="square" lIns="0" tIns="0" rIns="0" bIns="0" rtlCol="0"/>
          <a:lstStyle/>
          <a:p>
            <a:endParaRPr/>
          </a:p>
        </p:txBody>
      </p:sp>
      <p:sp>
        <p:nvSpPr>
          <p:cNvPr id="71" name="object 71"/>
          <p:cNvSpPr/>
          <p:nvPr/>
        </p:nvSpPr>
        <p:spPr>
          <a:xfrm>
            <a:off x="9957054" y="2298954"/>
            <a:ext cx="26034" cy="207645"/>
          </a:xfrm>
          <a:custGeom>
            <a:avLst/>
            <a:gdLst/>
            <a:ahLst/>
            <a:cxnLst/>
            <a:rect l="l" t="t" r="r" b="b"/>
            <a:pathLst>
              <a:path w="26034" h="207644">
                <a:moveTo>
                  <a:pt x="25907" y="0"/>
                </a:moveTo>
                <a:lnTo>
                  <a:pt x="0" y="0"/>
                </a:lnTo>
                <a:lnTo>
                  <a:pt x="0" y="207263"/>
                </a:lnTo>
                <a:lnTo>
                  <a:pt x="25907" y="207263"/>
                </a:lnTo>
                <a:lnTo>
                  <a:pt x="25907" y="0"/>
                </a:lnTo>
                <a:close/>
              </a:path>
            </a:pathLst>
          </a:custGeom>
          <a:solidFill>
            <a:srgbClr val="001F5F"/>
          </a:solidFill>
        </p:spPr>
        <p:txBody>
          <a:bodyPr wrap="square" lIns="0" tIns="0" rIns="0" bIns="0" rtlCol="0"/>
          <a:lstStyle/>
          <a:p>
            <a:endParaRPr/>
          </a:p>
        </p:txBody>
      </p:sp>
      <p:sp>
        <p:nvSpPr>
          <p:cNvPr id="72" name="object 72"/>
          <p:cNvSpPr/>
          <p:nvPr/>
        </p:nvSpPr>
        <p:spPr>
          <a:xfrm>
            <a:off x="9957054" y="2661666"/>
            <a:ext cx="26034" cy="186055"/>
          </a:xfrm>
          <a:custGeom>
            <a:avLst/>
            <a:gdLst/>
            <a:ahLst/>
            <a:cxnLst/>
            <a:rect l="l" t="t" r="r" b="b"/>
            <a:pathLst>
              <a:path w="26034" h="186055">
                <a:moveTo>
                  <a:pt x="25907" y="0"/>
                </a:moveTo>
                <a:lnTo>
                  <a:pt x="0" y="0"/>
                </a:lnTo>
                <a:lnTo>
                  <a:pt x="0" y="185928"/>
                </a:lnTo>
                <a:lnTo>
                  <a:pt x="25907" y="185928"/>
                </a:lnTo>
                <a:lnTo>
                  <a:pt x="25907" y="0"/>
                </a:lnTo>
                <a:close/>
              </a:path>
            </a:pathLst>
          </a:custGeom>
          <a:solidFill>
            <a:srgbClr val="001F5F"/>
          </a:solidFill>
        </p:spPr>
        <p:txBody>
          <a:bodyPr wrap="square" lIns="0" tIns="0" rIns="0" bIns="0" rtlCol="0"/>
          <a:lstStyle/>
          <a:p>
            <a:endParaRPr/>
          </a:p>
        </p:txBody>
      </p:sp>
      <p:sp>
        <p:nvSpPr>
          <p:cNvPr id="73" name="object 73"/>
          <p:cNvSpPr txBox="1"/>
          <p:nvPr/>
        </p:nvSpPr>
        <p:spPr>
          <a:xfrm>
            <a:off x="10012553" y="2549397"/>
            <a:ext cx="259715" cy="299720"/>
          </a:xfrm>
          <a:prstGeom prst="rect">
            <a:avLst/>
          </a:prstGeom>
        </p:spPr>
        <p:txBody>
          <a:bodyPr vert="horz" wrap="square" lIns="0" tIns="12700" rIns="0" bIns="0" rtlCol="0">
            <a:spAutoFit/>
          </a:bodyPr>
          <a:lstStyle/>
          <a:p>
            <a:pPr marL="25400">
              <a:lnSpc>
                <a:spcPct val="100000"/>
              </a:lnSpc>
              <a:spcBef>
                <a:spcPts val="100"/>
              </a:spcBef>
            </a:pPr>
            <a:r>
              <a:rPr sz="1800" spc="-10" dirty="0">
                <a:solidFill>
                  <a:srgbClr val="001F5F"/>
                </a:solidFill>
                <a:latin typeface="Cambria Math"/>
                <a:cs typeface="Cambria Math"/>
              </a:rPr>
              <a:t>𝑠</a:t>
            </a:r>
            <a:r>
              <a:rPr sz="1950" spc="-15" baseline="-14957" dirty="0">
                <a:solidFill>
                  <a:srgbClr val="001F5F"/>
                </a:solidFill>
                <a:latin typeface="Cambria Math"/>
                <a:cs typeface="Cambria Math"/>
              </a:rPr>
              <a:t>2</a:t>
            </a:r>
            <a:endParaRPr sz="1950" baseline="-14957">
              <a:latin typeface="Cambria Math"/>
              <a:cs typeface="Cambria Math"/>
            </a:endParaRPr>
          </a:p>
        </p:txBody>
      </p:sp>
      <p:sp>
        <p:nvSpPr>
          <p:cNvPr id="74" name="object 74"/>
          <p:cNvSpPr/>
          <p:nvPr/>
        </p:nvSpPr>
        <p:spPr>
          <a:xfrm>
            <a:off x="5653278" y="2571750"/>
            <a:ext cx="731520" cy="155575"/>
          </a:xfrm>
          <a:custGeom>
            <a:avLst/>
            <a:gdLst/>
            <a:ahLst/>
            <a:cxnLst/>
            <a:rect l="l" t="t" r="r" b="b"/>
            <a:pathLst>
              <a:path w="731520" h="155575">
                <a:moveTo>
                  <a:pt x="576072" y="0"/>
                </a:moveTo>
                <a:lnTo>
                  <a:pt x="576072" y="155448"/>
                </a:lnTo>
                <a:lnTo>
                  <a:pt x="679703" y="103632"/>
                </a:lnTo>
                <a:lnTo>
                  <a:pt x="601980" y="103632"/>
                </a:lnTo>
                <a:lnTo>
                  <a:pt x="601980" y="77724"/>
                </a:lnTo>
                <a:lnTo>
                  <a:pt x="731520" y="77724"/>
                </a:lnTo>
                <a:lnTo>
                  <a:pt x="576072" y="0"/>
                </a:lnTo>
                <a:close/>
              </a:path>
              <a:path w="731520" h="155575">
                <a:moveTo>
                  <a:pt x="576072" y="77724"/>
                </a:moveTo>
                <a:lnTo>
                  <a:pt x="0" y="77724"/>
                </a:lnTo>
                <a:lnTo>
                  <a:pt x="0" y="103632"/>
                </a:lnTo>
                <a:lnTo>
                  <a:pt x="576072" y="103632"/>
                </a:lnTo>
                <a:lnTo>
                  <a:pt x="576072" y="77724"/>
                </a:lnTo>
                <a:close/>
              </a:path>
              <a:path w="731520" h="155575">
                <a:moveTo>
                  <a:pt x="731520" y="77724"/>
                </a:moveTo>
                <a:lnTo>
                  <a:pt x="601980" y="77724"/>
                </a:lnTo>
                <a:lnTo>
                  <a:pt x="601980" y="103632"/>
                </a:lnTo>
                <a:lnTo>
                  <a:pt x="679703" y="103632"/>
                </a:lnTo>
                <a:lnTo>
                  <a:pt x="731520" y="77724"/>
                </a:lnTo>
                <a:close/>
              </a:path>
            </a:pathLst>
          </a:custGeom>
          <a:solidFill>
            <a:srgbClr val="001F5F"/>
          </a:solidFill>
        </p:spPr>
        <p:txBody>
          <a:bodyPr wrap="square" lIns="0" tIns="0" rIns="0" bIns="0" rtlCol="0"/>
          <a:lstStyle/>
          <a:p>
            <a:endParaRPr/>
          </a:p>
        </p:txBody>
      </p:sp>
      <p:sp>
        <p:nvSpPr>
          <p:cNvPr id="75" name="object 75"/>
          <p:cNvSpPr/>
          <p:nvPr/>
        </p:nvSpPr>
        <p:spPr>
          <a:xfrm>
            <a:off x="6396990" y="2298954"/>
            <a:ext cx="26034" cy="207645"/>
          </a:xfrm>
          <a:custGeom>
            <a:avLst/>
            <a:gdLst/>
            <a:ahLst/>
            <a:cxnLst/>
            <a:rect l="l" t="t" r="r" b="b"/>
            <a:pathLst>
              <a:path w="26035" h="207644">
                <a:moveTo>
                  <a:pt x="25908" y="0"/>
                </a:moveTo>
                <a:lnTo>
                  <a:pt x="0" y="0"/>
                </a:lnTo>
                <a:lnTo>
                  <a:pt x="0" y="207263"/>
                </a:lnTo>
                <a:lnTo>
                  <a:pt x="25908" y="207263"/>
                </a:lnTo>
                <a:lnTo>
                  <a:pt x="25908" y="0"/>
                </a:lnTo>
                <a:close/>
              </a:path>
            </a:pathLst>
          </a:custGeom>
          <a:solidFill>
            <a:srgbClr val="001F5F"/>
          </a:solidFill>
        </p:spPr>
        <p:txBody>
          <a:bodyPr wrap="square" lIns="0" tIns="0" rIns="0" bIns="0" rtlCol="0"/>
          <a:lstStyle/>
          <a:p>
            <a:endParaRPr/>
          </a:p>
        </p:txBody>
      </p:sp>
      <p:sp>
        <p:nvSpPr>
          <p:cNvPr id="76" name="object 76"/>
          <p:cNvSpPr/>
          <p:nvPr/>
        </p:nvSpPr>
        <p:spPr>
          <a:xfrm>
            <a:off x="6396990" y="2661666"/>
            <a:ext cx="26034" cy="94615"/>
          </a:xfrm>
          <a:custGeom>
            <a:avLst/>
            <a:gdLst/>
            <a:ahLst/>
            <a:cxnLst/>
            <a:rect l="l" t="t" r="r" b="b"/>
            <a:pathLst>
              <a:path w="26035" h="94614">
                <a:moveTo>
                  <a:pt x="25908" y="0"/>
                </a:moveTo>
                <a:lnTo>
                  <a:pt x="0" y="0"/>
                </a:lnTo>
                <a:lnTo>
                  <a:pt x="0" y="94487"/>
                </a:lnTo>
                <a:lnTo>
                  <a:pt x="25908" y="94487"/>
                </a:lnTo>
                <a:lnTo>
                  <a:pt x="25908" y="0"/>
                </a:lnTo>
                <a:close/>
              </a:path>
            </a:pathLst>
          </a:custGeom>
          <a:solidFill>
            <a:srgbClr val="001F5F"/>
          </a:solidFill>
        </p:spPr>
        <p:txBody>
          <a:bodyPr wrap="square" lIns="0" tIns="0" rIns="0" bIns="0" rtlCol="0"/>
          <a:lstStyle/>
          <a:p>
            <a:endParaRPr/>
          </a:p>
        </p:txBody>
      </p:sp>
      <p:sp>
        <p:nvSpPr>
          <p:cNvPr id="77" name="object 77"/>
          <p:cNvSpPr txBox="1"/>
          <p:nvPr/>
        </p:nvSpPr>
        <p:spPr>
          <a:xfrm>
            <a:off x="6452489" y="2466213"/>
            <a:ext cx="259715" cy="299720"/>
          </a:xfrm>
          <a:prstGeom prst="rect">
            <a:avLst/>
          </a:prstGeom>
        </p:spPr>
        <p:txBody>
          <a:bodyPr vert="horz" wrap="square" lIns="0" tIns="12700" rIns="0" bIns="0" rtlCol="0">
            <a:spAutoFit/>
          </a:bodyPr>
          <a:lstStyle/>
          <a:p>
            <a:pPr marL="25400">
              <a:lnSpc>
                <a:spcPct val="100000"/>
              </a:lnSpc>
              <a:spcBef>
                <a:spcPts val="100"/>
              </a:spcBef>
            </a:pPr>
            <a:r>
              <a:rPr sz="1800" spc="-10" dirty="0">
                <a:solidFill>
                  <a:srgbClr val="001F5F"/>
                </a:solidFill>
                <a:latin typeface="Cambria Math"/>
                <a:cs typeface="Cambria Math"/>
              </a:rPr>
              <a:t>𝑠</a:t>
            </a:r>
            <a:r>
              <a:rPr sz="1950" spc="-15" baseline="-14957" dirty="0">
                <a:solidFill>
                  <a:srgbClr val="001F5F"/>
                </a:solidFill>
                <a:latin typeface="Cambria Math"/>
                <a:cs typeface="Cambria Math"/>
              </a:rPr>
              <a:t>5</a:t>
            </a:r>
            <a:endParaRPr sz="1950" baseline="-14957">
              <a:latin typeface="Cambria Math"/>
              <a:cs typeface="Cambria Math"/>
            </a:endParaRPr>
          </a:p>
        </p:txBody>
      </p:sp>
      <p:sp>
        <p:nvSpPr>
          <p:cNvPr id="78" name="object 78"/>
          <p:cNvSpPr/>
          <p:nvPr/>
        </p:nvSpPr>
        <p:spPr>
          <a:xfrm>
            <a:off x="137160" y="1316736"/>
            <a:ext cx="5381244" cy="2133600"/>
          </a:xfrm>
          <a:prstGeom prst="rect">
            <a:avLst/>
          </a:prstGeom>
          <a:blipFill>
            <a:blip r:embed="rId10" cstate="print"/>
            <a:stretch>
              <a:fillRect/>
            </a:stretch>
          </a:blipFill>
        </p:spPr>
        <p:txBody>
          <a:bodyPr wrap="square" lIns="0" tIns="0" rIns="0" bIns="0" rtlCol="0"/>
          <a:lstStyle/>
          <a:p>
            <a:endParaRPr/>
          </a:p>
        </p:txBody>
      </p:sp>
      <p:sp>
        <p:nvSpPr>
          <p:cNvPr id="79" name="object 79"/>
          <p:cNvSpPr/>
          <p:nvPr/>
        </p:nvSpPr>
        <p:spPr>
          <a:xfrm>
            <a:off x="5653278" y="1908810"/>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80" name="object 80"/>
          <p:cNvSpPr txBox="1"/>
          <p:nvPr/>
        </p:nvSpPr>
        <p:spPr>
          <a:xfrm>
            <a:off x="8256778" y="4420616"/>
            <a:ext cx="509905" cy="299720"/>
          </a:xfrm>
          <a:prstGeom prst="rect">
            <a:avLst/>
          </a:prstGeom>
        </p:spPr>
        <p:txBody>
          <a:bodyPr vert="horz" wrap="square" lIns="0" tIns="12700" rIns="0" bIns="0" rtlCol="0">
            <a:spAutoFit/>
          </a:bodyPr>
          <a:lstStyle/>
          <a:p>
            <a:pPr>
              <a:lnSpc>
                <a:spcPct val="100000"/>
              </a:lnSpc>
              <a:spcBef>
                <a:spcPts val="100"/>
              </a:spcBef>
            </a:pP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1</a:t>
            </a:r>
            <a:endParaRPr sz="1800">
              <a:latin typeface="Cambria Math"/>
              <a:cs typeface="Cambria Math"/>
            </a:endParaRPr>
          </a:p>
        </p:txBody>
      </p:sp>
      <p:sp>
        <p:nvSpPr>
          <p:cNvPr id="81" name="object 81"/>
          <p:cNvSpPr txBox="1"/>
          <p:nvPr/>
        </p:nvSpPr>
        <p:spPr>
          <a:xfrm>
            <a:off x="6711695" y="4407230"/>
            <a:ext cx="1063625" cy="300355"/>
          </a:xfrm>
          <a:prstGeom prst="rect">
            <a:avLst/>
          </a:prstGeom>
        </p:spPr>
        <p:txBody>
          <a:bodyPr vert="horz" wrap="square" lIns="0" tIns="12700" rIns="0" bIns="0" rtlCol="0">
            <a:spAutoFit/>
          </a:bodyPr>
          <a:lstStyle/>
          <a:p>
            <a:pPr>
              <a:lnSpc>
                <a:spcPct val="100000"/>
              </a:lnSpc>
              <a:spcBef>
                <a:spcPts val="100"/>
              </a:spcBef>
            </a:pPr>
            <a:r>
              <a:rPr sz="2700" spc="-15" baseline="1543" dirty="0">
                <a:solidFill>
                  <a:srgbClr val="FFFFFF"/>
                </a:solidFill>
                <a:latin typeface="Corbel"/>
                <a:cs typeface="Corbel"/>
              </a:rPr>
              <a:t>Car </a:t>
            </a:r>
            <a:r>
              <a:rPr sz="2700" baseline="1543" dirty="0">
                <a:solidFill>
                  <a:srgbClr val="FFFFFF"/>
                </a:solidFill>
                <a:latin typeface="Cambria Math"/>
                <a:cs typeface="Cambria Math"/>
              </a:rPr>
              <a:t>3 </a:t>
            </a:r>
            <a:r>
              <a:rPr sz="1800" spc="-10" dirty="0">
                <a:solidFill>
                  <a:srgbClr val="FFFFFF"/>
                </a:solidFill>
                <a:latin typeface="Corbel"/>
                <a:cs typeface="Corbel"/>
              </a:rPr>
              <a:t>Car</a:t>
            </a:r>
            <a:r>
              <a:rPr sz="1800" spc="20" dirty="0">
                <a:solidFill>
                  <a:srgbClr val="FFFFFF"/>
                </a:solidFill>
                <a:latin typeface="Corbel"/>
                <a:cs typeface="Corbel"/>
              </a:rPr>
              <a:t> </a:t>
            </a:r>
            <a:r>
              <a:rPr sz="1800" dirty="0">
                <a:solidFill>
                  <a:srgbClr val="FFFFFF"/>
                </a:solidFill>
                <a:latin typeface="Cambria Math"/>
                <a:cs typeface="Cambria Math"/>
              </a:rPr>
              <a:t>2</a:t>
            </a:r>
            <a:endParaRPr sz="1800">
              <a:latin typeface="Cambria Math"/>
              <a:cs typeface="Cambria Math"/>
            </a:endParaRPr>
          </a:p>
        </p:txBody>
      </p:sp>
      <p:sp>
        <p:nvSpPr>
          <p:cNvPr id="82" name="object 82"/>
          <p:cNvSpPr txBox="1"/>
          <p:nvPr/>
        </p:nvSpPr>
        <p:spPr>
          <a:xfrm>
            <a:off x="5103621" y="4417821"/>
            <a:ext cx="509905" cy="299720"/>
          </a:xfrm>
          <a:prstGeom prst="rect">
            <a:avLst/>
          </a:prstGeom>
        </p:spPr>
        <p:txBody>
          <a:bodyPr vert="horz" wrap="square" lIns="0" tIns="12700" rIns="0" bIns="0" rtlCol="0">
            <a:spAutoFit/>
          </a:bodyPr>
          <a:lstStyle/>
          <a:p>
            <a:pPr>
              <a:lnSpc>
                <a:spcPct val="100000"/>
              </a:lnSpc>
              <a:spcBef>
                <a:spcPts val="100"/>
              </a:spcBef>
            </a:pP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4</a:t>
            </a:r>
            <a:endParaRPr sz="1800">
              <a:latin typeface="Cambria Math"/>
              <a:cs typeface="Cambria Math"/>
            </a:endParaRPr>
          </a:p>
        </p:txBody>
      </p:sp>
      <p:sp>
        <p:nvSpPr>
          <p:cNvPr id="83" name="object 83"/>
          <p:cNvSpPr txBox="1"/>
          <p:nvPr/>
        </p:nvSpPr>
        <p:spPr>
          <a:xfrm>
            <a:off x="3693286" y="4418203"/>
            <a:ext cx="575310" cy="299720"/>
          </a:xfrm>
          <a:prstGeom prst="rect">
            <a:avLst/>
          </a:prstGeom>
        </p:spPr>
        <p:txBody>
          <a:bodyPr vert="horz" wrap="square" lIns="0" tIns="12700" rIns="0" bIns="0" rtlCol="0">
            <a:spAutoFit/>
          </a:bodyPr>
          <a:lstStyle/>
          <a:p>
            <a:pPr>
              <a:lnSpc>
                <a:spcPct val="100000"/>
              </a:lnSpc>
              <a:spcBef>
                <a:spcPts val="100"/>
              </a:spcBef>
            </a:pP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𝑚</a:t>
            </a:r>
            <a:endParaRPr sz="1800">
              <a:latin typeface="Cambria Math"/>
              <a:cs typeface="Cambria Math"/>
            </a:endParaRPr>
          </a:p>
        </p:txBody>
      </p:sp>
      <p:sp>
        <p:nvSpPr>
          <p:cNvPr id="84" name="object 84"/>
          <p:cNvSpPr txBox="1"/>
          <p:nvPr/>
        </p:nvSpPr>
        <p:spPr>
          <a:xfrm>
            <a:off x="4481321" y="4744973"/>
            <a:ext cx="292735" cy="452120"/>
          </a:xfrm>
          <a:prstGeom prst="rect">
            <a:avLst/>
          </a:prstGeom>
        </p:spPr>
        <p:txBody>
          <a:bodyPr vert="horz" wrap="square" lIns="0" tIns="12065" rIns="0" bIns="0" rtlCol="0">
            <a:spAutoFit/>
          </a:bodyPr>
          <a:lstStyle/>
          <a:p>
            <a:pPr marL="12700">
              <a:lnSpc>
                <a:spcPct val="100000"/>
              </a:lnSpc>
              <a:spcBef>
                <a:spcPts val="95"/>
              </a:spcBef>
            </a:pPr>
            <a:r>
              <a:rPr sz="2800" spc="-5" dirty="0">
                <a:latin typeface="Cambria Math"/>
                <a:cs typeface="Cambria Math"/>
              </a:rPr>
              <a:t>…</a:t>
            </a:r>
            <a:endParaRPr sz="2800">
              <a:latin typeface="Cambria Math"/>
              <a:cs typeface="Cambria Math"/>
            </a:endParaRPr>
          </a:p>
        </p:txBody>
      </p:sp>
      <p:sp>
        <p:nvSpPr>
          <p:cNvPr id="85" name="object 85"/>
          <p:cNvSpPr txBox="1"/>
          <p:nvPr/>
        </p:nvSpPr>
        <p:spPr>
          <a:xfrm>
            <a:off x="6195948" y="1551559"/>
            <a:ext cx="5170170" cy="738505"/>
          </a:xfrm>
          <a:prstGeom prst="rect">
            <a:avLst/>
          </a:prstGeom>
        </p:spPr>
        <p:txBody>
          <a:bodyPr vert="horz" wrap="square" lIns="0" tIns="12700" rIns="0" bIns="0" rtlCol="0">
            <a:spAutoFit/>
          </a:bodyPr>
          <a:lstStyle/>
          <a:p>
            <a:pPr>
              <a:lnSpc>
                <a:spcPct val="100000"/>
              </a:lnSpc>
              <a:spcBef>
                <a:spcPts val="100"/>
              </a:spcBef>
              <a:tabLst>
                <a:tab pos="1082675" algn="l"/>
                <a:tab pos="2498090" algn="l"/>
                <a:tab pos="3514090" algn="l"/>
                <a:tab pos="4659630" algn="l"/>
              </a:tabLst>
            </a:pPr>
            <a:r>
              <a:rPr sz="1800" spc="-10" dirty="0">
                <a:solidFill>
                  <a:srgbClr val="FFFFFF"/>
                </a:solidFill>
                <a:latin typeface="Corbel"/>
                <a:cs typeface="Corbel"/>
              </a:rPr>
              <a:t>Car</a:t>
            </a:r>
            <a:r>
              <a:rPr sz="1800" spc="20" dirty="0">
                <a:solidFill>
                  <a:srgbClr val="FFFFFF"/>
                </a:solidFill>
                <a:latin typeface="Corbel"/>
                <a:cs typeface="Corbel"/>
              </a:rPr>
              <a:t> </a:t>
            </a:r>
            <a:r>
              <a:rPr sz="1800" dirty="0">
                <a:solidFill>
                  <a:srgbClr val="FFFFFF"/>
                </a:solidFill>
                <a:latin typeface="Cambria Math"/>
                <a:cs typeface="Cambria Math"/>
              </a:rPr>
              <a:t>𝑚	</a:t>
            </a:r>
            <a:r>
              <a:rPr sz="1800" spc="-10" dirty="0">
                <a:solidFill>
                  <a:srgbClr val="FFFFFF"/>
                </a:solidFill>
                <a:latin typeface="Corbel"/>
                <a:cs typeface="Corbel"/>
              </a:rPr>
              <a:t>Car</a:t>
            </a:r>
            <a:r>
              <a:rPr sz="1800" spc="20" dirty="0">
                <a:solidFill>
                  <a:srgbClr val="FFFFFF"/>
                </a:solidFill>
                <a:latin typeface="Corbel"/>
                <a:cs typeface="Corbel"/>
              </a:rPr>
              <a:t> </a:t>
            </a:r>
            <a:r>
              <a:rPr sz="1800" dirty="0">
                <a:solidFill>
                  <a:srgbClr val="FFFFFF"/>
                </a:solidFill>
                <a:latin typeface="Cambria Math"/>
                <a:cs typeface="Cambria Math"/>
              </a:rPr>
              <a:t>4	</a:t>
            </a:r>
            <a:r>
              <a:rPr sz="2700" spc="-15" baseline="4629" dirty="0">
                <a:solidFill>
                  <a:srgbClr val="FFFFFF"/>
                </a:solidFill>
                <a:latin typeface="Corbel"/>
                <a:cs typeface="Corbel"/>
              </a:rPr>
              <a:t>Car</a:t>
            </a:r>
            <a:r>
              <a:rPr sz="2700" spc="37" baseline="4629" dirty="0">
                <a:solidFill>
                  <a:srgbClr val="FFFFFF"/>
                </a:solidFill>
                <a:latin typeface="Corbel"/>
                <a:cs typeface="Corbel"/>
              </a:rPr>
              <a:t> </a:t>
            </a:r>
            <a:r>
              <a:rPr sz="2700" baseline="4629" dirty="0">
                <a:solidFill>
                  <a:srgbClr val="FFFFFF"/>
                </a:solidFill>
                <a:latin typeface="Cambria Math"/>
                <a:cs typeface="Cambria Math"/>
              </a:rPr>
              <a:t>3	</a:t>
            </a:r>
            <a:r>
              <a:rPr sz="2700" spc="-15" baseline="3086" dirty="0">
                <a:solidFill>
                  <a:srgbClr val="FFFFFF"/>
                </a:solidFill>
                <a:latin typeface="Corbel"/>
                <a:cs typeface="Corbel"/>
              </a:rPr>
              <a:t>Car</a:t>
            </a:r>
            <a:r>
              <a:rPr sz="2700" spc="30" baseline="3086" dirty="0">
                <a:solidFill>
                  <a:srgbClr val="FFFFFF"/>
                </a:solidFill>
                <a:latin typeface="Corbel"/>
                <a:cs typeface="Corbel"/>
              </a:rPr>
              <a:t> </a:t>
            </a:r>
            <a:r>
              <a:rPr sz="2700" baseline="3086" dirty="0">
                <a:solidFill>
                  <a:srgbClr val="FFFFFF"/>
                </a:solidFill>
                <a:latin typeface="Cambria Math"/>
                <a:cs typeface="Cambria Math"/>
              </a:rPr>
              <a:t>2	</a:t>
            </a: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1</a:t>
            </a:r>
            <a:endParaRPr sz="1800">
              <a:latin typeface="Cambria Math"/>
              <a:cs typeface="Cambria Math"/>
            </a:endParaRPr>
          </a:p>
          <a:p>
            <a:pPr marL="615950">
              <a:lnSpc>
                <a:spcPct val="100000"/>
              </a:lnSpc>
              <a:spcBef>
                <a:spcPts val="90"/>
              </a:spcBef>
            </a:pPr>
            <a:r>
              <a:rPr sz="2800" spc="-5" dirty="0">
                <a:latin typeface="Cambria Math"/>
                <a:cs typeface="Cambria Math"/>
              </a:rPr>
              <a:t>…</a:t>
            </a:r>
            <a:endParaRPr sz="2800">
              <a:latin typeface="Cambria Math"/>
              <a:cs typeface="Cambria Math"/>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6515"/>
            <a:ext cx="11485880" cy="574040"/>
          </a:xfrm>
          <a:prstGeom prst="rect">
            <a:avLst/>
          </a:prstGeom>
        </p:spPr>
        <p:txBody>
          <a:bodyPr vert="horz" wrap="square" lIns="0" tIns="12700" rIns="0" bIns="0" rtlCol="0">
            <a:spAutoFit/>
          </a:bodyPr>
          <a:lstStyle/>
          <a:p>
            <a:pPr marL="12700">
              <a:lnSpc>
                <a:spcPct val="100000"/>
              </a:lnSpc>
              <a:spcBef>
                <a:spcPts val="100"/>
              </a:spcBef>
            </a:pPr>
            <a:r>
              <a:rPr spc="-15" dirty="0">
                <a:latin typeface="Calibri"/>
                <a:cs typeface="Calibri"/>
              </a:rPr>
              <a:t>Platoon </a:t>
            </a:r>
            <a:r>
              <a:rPr spc="-5" dirty="0">
                <a:latin typeface="Calibri"/>
                <a:cs typeface="Calibri"/>
              </a:rPr>
              <a:t>of </a:t>
            </a:r>
            <a:r>
              <a:rPr dirty="0">
                <a:latin typeface="Cambria Math"/>
                <a:cs typeface="Cambria Math"/>
              </a:rPr>
              <a:t>𝑚 </a:t>
            </a:r>
            <a:r>
              <a:rPr spc="-20" dirty="0">
                <a:latin typeface="Calibri"/>
                <a:cs typeface="Calibri"/>
              </a:rPr>
              <a:t>Cars </a:t>
            </a:r>
            <a:r>
              <a:rPr spc="-5" dirty="0">
                <a:latin typeface="Calibri"/>
                <a:cs typeface="Calibri"/>
              </a:rPr>
              <a:t>on Multi-Lane </a:t>
            </a:r>
            <a:r>
              <a:rPr spc="-30" dirty="0">
                <a:latin typeface="Calibri"/>
                <a:cs typeface="Calibri"/>
              </a:rPr>
              <a:t>(Brake, </a:t>
            </a:r>
            <a:r>
              <a:rPr spc="-5" dirty="0">
                <a:latin typeface="Calibri"/>
                <a:cs typeface="Calibri"/>
              </a:rPr>
              <a:t>Cruise </a:t>
            </a:r>
            <a:r>
              <a:rPr dirty="0">
                <a:latin typeface="Calibri"/>
                <a:cs typeface="Calibri"/>
              </a:rPr>
              <a:t>and</a:t>
            </a:r>
            <a:r>
              <a:rPr spc="110" dirty="0">
                <a:latin typeface="Calibri"/>
                <a:cs typeface="Calibri"/>
              </a:rPr>
              <a:t> </a:t>
            </a:r>
            <a:r>
              <a:rPr spc="-5" dirty="0">
                <a:latin typeface="Calibri"/>
                <a:cs typeface="Calibri"/>
              </a:rPr>
              <a:t>Speed-up)</a:t>
            </a:r>
          </a:p>
        </p:txBody>
      </p:sp>
      <p:sp>
        <p:nvSpPr>
          <p:cNvPr id="3" name="object 3"/>
          <p:cNvSpPr/>
          <p:nvPr/>
        </p:nvSpPr>
        <p:spPr>
          <a:xfrm>
            <a:off x="102107" y="845819"/>
            <a:ext cx="6400800" cy="1681480"/>
          </a:xfrm>
          <a:custGeom>
            <a:avLst/>
            <a:gdLst/>
            <a:ahLst/>
            <a:cxnLst/>
            <a:rect l="l" t="t" r="r" b="b"/>
            <a:pathLst>
              <a:path w="6400800" h="1681480">
                <a:moveTo>
                  <a:pt x="6400799" y="0"/>
                </a:moveTo>
                <a:lnTo>
                  <a:pt x="0" y="0"/>
                </a:lnTo>
                <a:lnTo>
                  <a:pt x="0" y="1680972"/>
                </a:lnTo>
                <a:lnTo>
                  <a:pt x="6400799" y="1680972"/>
                </a:lnTo>
                <a:lnTo>
                  <a:pt x="6400799" y="0"/>
                </a:lnTo>
                <a:close/>
              </a:path>
            </a:pathLst>
          </a:custGeom>
          <a:solidFill>
            <a:srgbClr val="585858"/>
          </a:solidFill>
        </p:spPr>
        <p:txBody>
          <a:bodyPr wrap="square" lIns="0" tIns="0" rIns="0" bIns="0" rtlCol="0"/>
          <a:lstStyle/>
          <a:p>
            <a:endParaRPr/>
          </a:p>
        </p:txBody>
      </p:sp>
      <p:sp>
        <p:nvSpPr>
          <p:cNvPr id="4" name="object 4"/>
          <p:cNvSpPr/>
          <p:nvPr/>
        </p:nvSpPr>
        <p:spPr>
          <a:xfrm>
            <a:off x="102107" y="2514600"/>
            <a:ext cx="12700" cy="12700"/>
          </a:xfrm>
          <a:custGeom>
            <a:avLst/>
            <a:gdLst/>
            <a:ahLst/>
            <a:cxnLst/>
            <a:rect l="l" t="t" r="r" b="b"/>
            <a:pathLst>
              <a:path w="12700" h="12700">
                <a:moveTo>
                  <a:pt x="0" y="0"/>
                </a:moveTo>
                <a:lnTo>
                  <a:pt x="0" y="12191"/>
                </a:lnTo>
                <a:lnTo>
                  <a:pt x="12192" y="12191"/>
                </a:lnTo>
                <a:lnTo>
                  <a:pt x="0" y="0"/>
                </a:lnTo>
                <a:close/>
              </a:path>
            </a:pathLst>
          </a:custGeom>
          <a:solidFill>
            <a:srgbClr val="585858"/>
          </a:solidFill>
        </p:spPr>
        <p:txBody>
          <a:bodyPr wrap="square" lIns="0" tIns="0" rIns="0" bIns="0" rtlCol="0"/>
          <a:lstStyle/>
          <a:p>
            <a:endParaRPr/>
          </a:p>
        </p:txBody>
      </p:sp>
      <p:sp>
        <p:nvSpPr>
          <p:cNvPr id="5" name="object 5"/>
          <p:cNvSpPr/>
          <p:nvPr/>
        </p:nvSpPr>
        <p:spPr>
          <a:xfrm>
            <a:off x="102107" y="845819"/>
            <a:ext cx="12700" cy="1681480"/>
          </a:xfrm>
          <a:custGeom>
            <a:avLst/>
            <a:gdLst/>
            <a:ahLst/>
            <a:cxnLst/>
            <a:rect l="l" t="t" r="r" b="b"/>
            <a:pathLst>
              <a:path w="12700" h="1681480">
                <a:moveTo>
                  <a:pt x="12192" y="0"/>
                </a:moveTo>
                <a:lnTo>
                  <a:pt x="0" y="12192"/>
                </a:lnTo>
                <a:lnTo>
                  <a:pt x="0" y="1668779"/>
                </a:lnTo>
                <a:lnTo>
                  <a:pt x="12192" y="1680971"/>
                </a:lnTo>
                <a:lnTo>
                  <a:pt x="12192" y="0"/>
                </a:lnTo>
                <a:close/>
              </a:path>
            </a:pathLst>
          </a:custGeom>
          <a:solidFill>
            <a:srgbClr val="585858"/>
          </a:solidFill>
        </p:spPr>
        <p:txBody>
          <a:bodyPr wrap="square" lIns="0" tIns="0" rIns="0" bIns="0" rtlCol="0"/>
          <a:lstStyle/>
          <a:p>
            <a:endParaRPr/>
          </a:p>
        </p:txBody>
      </p:sp>
      <p:sp>
        <p:nvSpPr>
          <p:cNvPr id="6" name="object 6"/>
          <p:cNvSpPr/>
          <p:nvPr/>
        </p:nvSpPr>
        <p:spPr>
          <a:xfrm>
            <a:off x="114300" y="2514600"/>
            <a:ext cx="6376670" cy="12700"/>
          </a:xfrm>
          <a:custGeom>
            <a:avLst/>
            <a:gdLst/>
            <a:ahLst/>
            <a:cxnLst/>
            <a:rect l="l" t="t" r="r" b="b"/>
            <a:pathLst>
              <a:path w="6376670" h="12700">
                <a:moveTo>
                  <a:pt x="6376416" y="0"/>
                </a:moveTo>
                <a:lnTo>
                  <a:pt x="0" y="0"/>
                </a:lnTo>
                <a:lnTo>
                  <a:pt x="0" y="12191"/>
                </a:lnTo>
                <a:lnTo>
                  <a:pt x="6376416" y="12191"/>
                </a:lnTo>
                <a:lnTo>
                  <a:pt x="6376416" y="0"/>
                </a:lnTo>
                <a:close/>
              </a:path>
            </a:pathLst>
          </a:custGeom>
          <a:solidFill>
            <a:srgbClr val="585858"/>
          </a:solidFill>
        </p:spPr>
        <p:txBody>
          <a:bodyPr wrap="square" lIns="0" tIns="0" rIns="0" bIns="0" rtlCol="0"/>
          <a:lstStyle/>
          <a:p>
            <a:endParaRPr/>
          </a:p>
        </p:txBody>
      </p:sp>
      <p:sp>
        <p:nvSpPr>
          <p:cNvPr id="7" name="object 7"/>
          <p:cNvSpPr/>
          <p:nvPr/>
        </p:nvSpPr>
        <p:spPr>
          <a:xfrm>
            <a:off x="6490715" y="845819"/>
            <a:ext cx="12700" cy="1681480"/>
          </a:xfrm>
          <a:custGeom>
            <a:avLst/>
            <a:gdLst/>
            <a:ahLst/>
            <a:cxnLst/>
            <a:rect l="l" t="t" r="r" b="b"/>
            <a:pathLst>
              <a:path w="12700" h="1681480">
                <a:moveTo>
                  <a:pt x="0" y="0"/>
                </a:moveTo>
                <a:lnTo>
                  <a:pt x="0" y="1680971"/>
                </a:lnTo>
                <a:lnTo>
                  <a:pt x="12191" y="1668779"/>
                </a:lnTo>
                <a:lnTo>
                  <a:pt x="12191" y="12192"/>
                </a:lnTo>
                <a:lnTo>
                  <a:pt x="0" y="0"/>
                </a:lnTo>
                <a:close/>
              </a:path>
            </a:pathLst>
          </a:custGeom>
          <a:solidFill>
            <a:srgbClr val="585858"/>
          </a:solidFill>
        </p:spPr>
        <p:txBody>
          <a:bodyPr wrap="square" lIns="0" tIns="0" rIns="0" bIns="0" rtlCol="0"/>
          <a:lstStyle/>
          <a:p>
            <a:endParaRPr/>
          </a:p>
        </p:txBody>
      </p:sp>
      <p:sp>
        <p:nvSpPr>
          <p:cNvPr id="8" name="object 8"/>
          <p:cNvSpPr/>
          <p:nvPr/>
        </p:nvSpPr>
        <p:spPr>
          <a:xfrm>
            <a:off x="6490715" y="2514600"/>
            <a:ext cx="12700" cy="12700"/>
          </a:xfrm>
          <a:custGeom>
            <a:avLst/>
            <a:gdLst/>
            <a:ahLst/>
            <a:cxnLst/>
            <a:rect l="l" t="t" r="r" b="b"/>
            <a:pathLst>
              <a:path w="12700" h="12700">
                <a:moveTo>
                  <a:pt x="12191" y="0"/>
                </a:moveTo>
                <a:lnTo>
                  <a:pt x="0" y="12191"/>
                </a:lnTo>
                <a:lnTo>
                  <a:pt x="12191" y="12191"/>
                </a:lnTo>
                <a:lnTo>
                  <a:pt x="12191" y="0"/>
                </a:lnTo>
                <a:close/>
              </a:path>
            </a:pathLst>
          </a:custGeom>
          <a:solidFill>
            <a:srgbClr val="585858"/>
          </a:solidFill>
        </p:spPr>
        <p:txBody>
          <a:bodyPr wrap="square" lIns="0" tIns="0" rIns="0" bIns="0" rtlCol="0"/>
          <a:lstStyle/>
          <a:p>
            <a:endParaRPr/>
          </a:p>
        </p:txBody>
      </p:sp>
      <p:sp>
        <p:nvSpPr>
          <p:cNvPr id="9" name="object 9"/>
          <p:cNvSpPr/>
          <p:nvPr/>
        </p:nvSpPr>
        <p:spPr>
          <a:xfrm>
            <a:off x="102107" y="845819"/>
            <a:ext cx="12700" cy="12700"/>
          </a:xfrm>
          <a:custGeom>
            <a:avLst/>
            <a:gdLst/>
            <a:ahLst/>
            <a:cxnLst/>
            <a:rect l="l" t="t" r="r" b="b"/>
            <a:pathLst>
              <a:path w="12700" h="12700">
                <a:moveTo>
                  <a:pt x="12192" y="0"/>
                </a:moveTo>
                <a:lnTo>
                  <a:pt x="0" y="0"/>
                </a:lnTo>
                <a:lnTo>
                  <a:pt x="0" y="12192"/>
                </a:lnTo>
                <a:lnTo>
                  <a:pt x="12192" y="0"/>
                </a:lnTo>
                <a:close/>
              </a:path>
            </a:pathLst>
          </a:custGeom>
          <a:solidFill>
            <a:srgbClr val="585858"/>
          </a:solidFill>
        </p:spPr>
        <p:txBody>
          <a:bodyPr wrap="square" lIns="0" tIns="0" rIns="0" bIns="0" rtlCol="0"/>
          <a:lstStyle/>
          <a:p>
            <a:endParaRPr/>
          </a:p>
        </p:txBody>
      </p:sp>
      <p:sp>
        <p:nvSpPr>
          <p:cNvPr id="10" name="object 10"/>
          <p:cNvSpPr/>
          <p:nvPr/>
        </p:nvSpPr>
        <p:spPr>
          <a:xfrm>
            <a:off x="114300" y="845819"/>
            <a:ext cx="6376670" cy="12700"/>
          </a:xfrm>
          <a:custGeom>
            <a:avLst/>
            <a:gdLst/>
            <a:ahLst/>
            <a:cxnLst/>
            <a:rect l="l" t="t" r="r" b="b"/>
            <a:pathLst>
              <a:path w="6376670" h="12700">
                <a:moveTo>
                  <a:pt x="6376416" y="0"/>
                </a:moveTo>
                <a:lnTo>
                  <a:pt x="0" y="0"/>
                </a:lnTo>
                <a:lnTo>
                  <a:pt x="0" y="12192"/>
                </a:lnTo>
                <a:lnTo>
                  <a:pt x="6376416" y="12192"/>
                </a:lnTo>
                <a:lnTo>
                  <a:pt x="6376416" y="0"/>
                </a:lnTo>
                <a:close/>
              </a:path>
            </a:pathLst>
          </a:custGeom>
          <a:solidFill>
            <a:srgbClr val="585858"/>
          </a:solidFill>
        </p:spPr>
        <p:txBody>
          <a:bodyPr wrap="square" lIns="0" tIns="0" rIns="0" bIns="0" rtlCol="0"/>
          <a:lstStyle/>
          <a:p>
            <a:endParaRPr/>
          </a:p>
        </p:txBody>
      </p:sp>
      <p:sp>
        <p:nvSpPr>
          <p:cNvPr id="11" name="object 11"/>
          <p:cNvSpPr/>
          <p:nvPr/>
        </p:nvSpPr>
        <p:spPr>
          <a:xfrm>
            <a:off x="6490715" y="845819"/>
            <a:ext cx="12700" cy="12700"/>
          </a:xfrm>
          <a:custGeom>
            <a:avLst/>
            <a:gdLst/>
            <a:ahLst/>
            <a:cxnLst/>
            <a:rect l="l" t="t" r="r" b="b"/>
            <a:pathLst>
              <a:path w="12700" h="12700">
                <a:moveTo>
                  <a:pt x="12191" y="0"/>
                </a:moveTo>
                <a:lnTo>
                  <a:pt x="0" y="0"/>
                </a:lnTo>
                <a:lnTo>
                  <a:pt x="12192" y="12192"/>
                </a:lnTo>
                <a:lnTo>
                  <a:pt x="12191" y="0"/>
                </a:lnTo>
                <a:close/>
              </a:path>
            </a:pathLst>
          </a:custGeom>
          <a:solidFill>
            <a:srgbClr val="585858"/>
          </a:solidFill>
        </p:spPr>
        <p:txBody>
          <a:bodyPr wrap="square" lIns="0" tIns="0" rIns="0" bIns="0" rtlCol="0"/>
          <a:lstStyle/>
          <a:p>
            <a:endParaRPr/>
          </a:p>
        </p:txBody>
      </p:sp>
      <p:sp>
        <p:nvSpPr>
          <p:cNvPr id="12" name="object 12"/>
          <p:cNvSpPr/>
          <p:nvPr/>
        </p:nvSpPr>
        <p:spPr>
          <a:xfrm>
            <a:off x="102870" y="1965198"/>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3" name="object 13"/>
          <p:cNvSpPr/>
          <p:nvPr/>
        </p:nvSpPr>
        <p:spPr>
          <a:xfrm>
            <a:off x="678941" y="1965198"/>
            <a:ext cx="329565" cy="41275"/>
          </a:xfrm>
          <a:custGeom>
            <a:avLst/>
            <a:gdLst/>
            <a:ahLst/>
            <a:cxnLst/>
            <a:rect l="l" t="t" r="r" b="b"/>
            <a:pathLst>
              <a:path w="329565"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4" name="object 14"/>
          <p:cNvSpPr/>
          <p:nvPr/>
        </p:nvSpPr>
        <p:spPr>
          <a:xfrm>
            <a:off x="1255013" y="1965198"/>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5" name="object 15"/>
          <p:cNvSpPr/>
          <p:nvPr/>
        </p:nvSpPr>
        <p:spPr>
          <a:xfrm>
            <a:off x="1831085" y="1965198"/>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6" name="object 16"/>
          <p:cNvSpPr/>
          <p:nvPr/>
        </p:nvSpPr>
        <p:spPr>
          <a:xfrm>
            <a:off x="2407157" y="1965198"/>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7" name="object 17"/>
          <p:cNvSpPr/>
          <p:nvPr/>
        </p:nvSpPr>
        <p:spPr>
          <a:xfrm>
            <a:off x="2983229" y="1965198"/>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8" name="object 18"/>
          <p:cNvSpPr/>
          <p:nvPr/>
        </p:nvSpPr>
        <p:spPr>
          <a:xfrm>
            <a:off x="3559302" y="1965198"/>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9" name="object 19"/>
          <p:cNvSpPr/>
          <p:nvPr/>
        </p:nvSpPr>
        <p:spPr>
          <a:xfrm>
            <a:off x="4135373" y="1965198"/>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20" name="object 20"/>
          <p:cNvSpPr/>
          <p:nvPr/>
        </p:nvSpPr>
        <p:spPr>
          <a:xfrm>
            <a:off x="4711446" y="1965198"/>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21" name="object 21"/>
          <p:cNvSpPr/>
          <p:nvPr/>
        </p:nvSpPr>
        <p:spPr>
          <a:xfrm>
            <a:off x="5287517" y="1965198"/>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22" name="object 22"/>
          <p:cNvSpPr/>
          <p:nvPr/>
        </p:nvSpPr>
        <p:spPr>
          <a:xfrm>
            <a:off x="5863590" y="1965198"/>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23" name="object 23"/>
          <p:cNvSpPr/>
          <p:nvPr/>
        </p:nvSpPr>
        <p:spPr>
          <a:xfrm>
            <a:off x="6439661" y="1965198"/>
            <a:ext cx="64135" cy="41275"/>
          </a:xfrm>
          <a:custGeom>
            <a:avLst/>
            <a:gdLst/>
            <a:ahLst/>
            <a:cxnLst/>
            <a:rect l="l" t="t" r="r" b="b"/>
            <a:pathLst>
              <a:path w="64134" h="41275">
                <a:moveTo>
                  <a:pt x="64008" y="0"/>
                </a:moveTo>
                <a:lnTo>
                  <a:pt x="0" y="0"/>
                </a:lnTo>
                <a:lnTo>
                  <a:pt x="0" y="41148"/>
                </a:lnTo>
                <a:lnTo>
                  <a:pt x="64008" y="41148"/>
                </a:lnTo>
                <a:lnTo>
                  <a:pt x="64008" y="0"/>
                </a:lnTo>
                <a:close/>
              </a:path>
            </a:pathLst>
          </a:custGeom>
          <a:solidFill>
            <a:srgbClr val="FFFFFF"/>
          </a:solidFill>
        </p:spPr>
        <p:txBody>
          <a:bodyPr wrap="square" lIns="0" tIns="0" rIns="0" bIns="0" rtlCol="0"/>
          <a:lstStyle/>
          <a:p>
            <a:endParaRPr/>
          </a:p>
        </p:txBody>
      </p:sp>
      <p:sp>
        <p:nvSpPr>
          <p:cNvPr id="24" name="object 24"/>
          <p:cNvSpPr/>
          <p:nvPr/>
        </p:nvSpPr>
        <p:spPr>
          <a:xfrm>
            <a:off x="678941" y="1491233"/>
            <a:ext cx="329565" cy="41275"/>
          </a:xfrm>
          <a:custGeom>
            <a:avLst/>
            <a:gdLst/>
            <a:ahLst/>
            <a:cxnLst/>
            <a:rect l="l" t="t" r="r" b="b"/>
            <a:pathLst>
              <a:path w="329565"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25" name="object 25"/>
          <p:cNvSpPr/>
          <p:nvPr/>
        </p:nvSpPr>
        <p:spPr>
          <a:xfrm>
            <a:off x="1255013" y="1491233"/>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26" name="object 26"/>
          <p:cNvSpPr/>
          <p:nvPr/>
        </p:nvSpPr>
        <p:spPr>
          <a:xfrm>
            <a:off x="1831085" y="1491233"/>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27" name="object 27"/>
          <p:cNvSpPr/>
          <p:nvPr/>
        </p:nvSpPr>
        <p:spPr>
          <a:xfrm>
            <a:off x="2407157" y="149123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28" name="object 28"/>
          <p:cNvSpPr/>
          <p:nvPr/>
        </p:nvSpPr>
        <p:spPr>
          <a:xfrm>
            <a:off x="2983229" y="1491233"/>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29" name="object 29"/>
          <p:cNvSpPr/>
          <p:nvPr/>
        </p:nvSpPr>
        <p:spPr>
          <a:xfrm>
            <a:off x="3559302" y="149123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30" name="object 30"/>
          <p:cNvSpPr/>
          <p:nvPr/>
        </p:nvSpPr>
        <p:spPr>
          <a:xfrm>
            <a:off x="4135373" y="149123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31" name="object 31"/>
          <p:cNvSpPr/>
          <p:nvPr/>
        </p:nvSpPr>
        <p:spPr>
          <a:xfrm>
            <a:off x="4711446" y="1491233"/>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32" name="object 32"/>
          <p:cNvSpPr/>
          <p:nvPr/>
        </p:nvSpPr>
        <p:spPr>
          <a:xfrm>
            <a:off x="5287517" y="149123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33" name="object 33"/>
          <p:cNvSpPr/>
          <p:nvPr/>
        </p:nvSpPr>
        <p:spPr>
          <a:xfrm>
            <a:off x="5863590" y="149123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34" name="object 34"/>
          <p:cNvSpPr/>
          <p:nvPr/>
        </p:nvSpPr>
        <p:spPr>
          <a:xfrm>
            <a:off x="6439661" y="1491233"/>
            <a:ext cx="64135" cy="41275"/>
          </a:xfrm>
          <a:custGeom>
            <a:avLst/>
            <a:gdLst/>
            <a:ahLst/>
            <a:cxnLst/>
            <a:rect l="l" t="t" r="r" b="b"/>
            <a:pathLst>
              <a:path w="64134" h="41275">
                <a:moveTo>
                  <a:pt x="64008" y="0"/>
                </a:moveTo>
                <a:lnTo>
                  <a:pt x="0" y="0"/>
                </a:lnTo>
                <a:lnTo>
                  <a:pt x="0" y="41148"/>
                </a:lnTo>
                <a:lnTo>
                  <a:pt x="64008" y="41148"/>
                </a:lnTo>
                <a:lnTo>
                  <a:pt x="64008" y="0"/>
                </a:lnTo>
                <a:close/>
              </a:path>
            </a:pathLst>
          </a:custGeom>
          <a:solidFill>
            <a:srgbClr val="FFFFFF"/>
          </a:solidFill>
        </p:spPr>
        <p:txBody>
          <a:bodyPr wrap="square" lIns="0" tIns="0" rIns="0" bIns="0" rtlCol="0"/>
          <a:lstStyle/>
          <a:p>
            <a:endParaRPr/>
          </a:p>
        </p:txBody>
      </p:sp>
      <p:sp>
        <p:nvSpPr>
          <p:cNvPr id="35" name="object 35"/>
          <p:cNvSpPr/>
          <p:nvPr/>
        </p:nvSpPr>
        <p:spPr>
          <a:xfrm>
            <a:off x="102870" y="2483357"/>
            <a:ext cx="6400800" cy="41275"/>
          </a:xfrm>
          <a:custGeom>
            <a:avLst/>
            <a:gdLst/>
            <a:ahLst/>
            <a:cxnLst/>
            <a:rect l="l" t="t" r="r" b="b"/>
            <a:pathLst>
              <a:path w="6400800" h="41275">
                <a:moveTo>
                  <a:pt x="6400800" y="0"/>
                </a:moveTo>
                <a:lnTo>
                  <a:pt x="0" y="0"/>
                </a:lnTo>
                <a:lnTo>
                  <a:pt x="0" y="41147"/>
                </a:lnTo>
                <a:lnTo>
                  <a:pt x="6400800" y="41147"/>
                </a:lnTo>
                <a:lnTo>
                  <a:pt x="6400800" y="0"/>
                </a:lnTo>
                <a:close/>
              </a:path>
            </a:pathLst>
          </a:custGeom>
          <a:solidFill>
            <a:srgbClr val="FFFFFF"/>
          </a:solidFill>
        </p:spPr>
        <p:txBody>
          <a:bodyPr wrap="square" lIns="0" tIns="0" rIns="0" bIns="0" rtlCol="0"/>
          <a:lstStyle/>
          <a:p>
            <a:endParaRPr/>
          </a:p>
        </p:txBody>
      </p:sp>
      <p:sp>
        <p:nvSpPr>
          <p:cNvPr id="36" name="object 36"/>
          <p:cNvSpPr/>
          <p:nvPr/>
        </p:nvSpPr>
        <p:spPr>
          <a:xfrm>
            <a:off x="102870" y="890777"/>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37" name="object 37"/>
          <p:cNvSpPr/>
          <p:nvPr/>
        </p:nvSpPr>
        <p:spPr>
          <a:xfrm>
            <a:off x="5358384" y="1583436"/>
            <a:ext cx="490727" cy="277367"/>
          </a:xfrm>
          <a:prstGeom prst="rect">
            <a:avLst/>
          </a:prstGeom>
          <a:blipFill>
            <a:blip r:embed="rId3" cstate="print"/>
            <a:stretch>
              <a:fillRect/>
            </a:stretch>
          </a:blipFill>
        </p:spPr>
        <p:txBody>
          <a:bodyPr wrap="square" lIns="0" tIns="0" rIns="0" bIns="0" rtlCol="0"/>
          <a:lstStyle/>
          <a:p>
            <a:endParaRPr/>
          </a:p>
        </p:txBody>
      </p:sp>
      <p:sp>
        <p:nvSpPr>
          <p:cNvPr id="38" name="object 38"/>
          <p:cNvSpPr/>
          <p:nvPr/>
        </p:nvSpPr>
        <p:spPr>
          <a:xfrm>
            <a:off x="4264152" y="1571244"/>
            <a:ext cx="501396" cy="277367"/>
          </a:xfrm>
          <a:prstGeom prst="rect">
            <a:avLst/>
          </a:prstGeom>
          <a:blipFill>
            <a:blip r:embed="rId4" cstate="print"/>
            <a:stretch>
              <a:fillRect/>
            </a:stretch>
          </a:blipFill>
        </p:spPr>
        <p:txBody>
          <a:bodyPr wrap="square" lIns="0" tIns="0" rIns="0" bIns="0" rtlCol="0"/>
          <a:lstStyle/>
          <a:p>
            <a:endParaRPr/>
          </a:p>
        </p:txBody>
      </p:sp>
      <p:sp>
        <p:nvSpPr>
          <p:cNvPr id="39" name="object 39"/>
          <p:cNvSpPr/>
          <p:nvPr/>
        </p:nvSpPr>
        <p:spPr>
          <a:xfrm>
            <a:off x="3273552" y="1568196"/>
            <a:ext cx="501396" cy="277367"/>
          </a:xfrm>
          <a:prstGeom prst="rect">
            <a:avLst/>
          </a:prstGeom>
          <a:blipFill>
            <a:blip r:embed="rId4" cstate="print"/>
            <a:stretch>
              <a:fillRect/>
            </a:stretch>
          </a:blipFill>
        </p:spPr>
        <p:txBody>
          <a:bodyPr wrap="square" lIns="0" tIns="0" rIns="0" bIns="0" rtlCol="0"/>
          <a:lstStyle/>
          <a:p>
            <a:endParaRPr/>
          </a:p>
        </p:txBody>
      </p:sp>
      <p:sp>
        <p:nvSpPr>
          <p:cNvPr id="40" name="object 40"/>
          <p:cNvSpPr/>
          <p:nvPr/>
        </p:nvSpPr>
        <p:spPr>
          <a:xfrm>
            <a:off x="1040891" y="1580388"/>
            <a:ext cx="533400" cy="251460"/>
          </a:xfrm>
          <a:prstGeom prst="rect">
            <a:avLst/>
          </a:prstGeom>
          <a:blipFill>
            <a:blip r:embed="rId5" cstate="print"/>
            <a:stretch>
              <a:fillRect/>
            </a:stretch>
          </a:blipFill>
        </p:spPr>
        <p:txBody>
          <a:bodyPr wrap="square" lIns="0" tIns="0" rIns="0" bIns="0" rtlCol="0"/>
          <a:lstStyle/>
          <a:p>
            <a:endParaRPr/>
          </a:p>
        </p:txBody>
      </p:sp>
      <p:sp>
        <p:nvSpPr>
          <p:cNvPr id="41" name="object 41"/>
          <p:cNvSpPr/>
          <p:nvPr/>
        </p:nvSpPr>
        <p:spPr>
          <a:xfrm>
            <a:off x="217931" y="1588008"/>
            <a:ext cx="518159" cy="256032"/>
          </a:xfrm>
          <a:prstGeom prst="rect">
            <a:avLst/>
          </a:prstGeom>
          <a:blipFill>
            <a:blip r:embed="rId6" cstate="print"/>
            <a:stretch>
              <a:fillRect/>
            </a:stretch>
          </a:blipFill>
        </p:spPr>
        <p:txBody>
          <a:bodyPr wrap="square" lIns="0" tIns="0" rIns="0" bIns="0" rtlCol="0"/>
          <a:lstStyle/>
          <a:p>
            <a:endParaRPr/>
          </a:p>
        </p:txBody>
      </p:sp>
      <p:sp>
        <p:nvSpPr>
          <p:cNvPr id="42" name="object 42"/>
          <p:cNvSpPr/>
          <p:nvPr/>
        </p:nvSpPr>
        <p:spPr>
          <a:xfrm>
            <a:off x="5839967" y="1505711"/>
            <a:ext cx="670560" cy="422275"/>
          </a:xfrm>
          <a:custGeom>
            <a:avLst/>
            <a:gdLst/>
            <a:ahLst/>
            <a:cxnLst/>
            <a:rect l="l" t="t" r="r" b="b"/>
            <a:pathLst>
              <a:path w="670559" h="422275">
                <a:moveTo>
                  <a:pt x="459486" y="0"/>
                </a:moveTo>
                <a:lnTo>
                  <a:pt x="459486" y="105537"/>
                </a:lnTo>
                <a:lnTo>
                  <a:pt x="0" y="105537"/>
                </a:lnTo>
                <a:lnTo>
                  <a:pt x="0" y="316611"/>
                </a:lnTo>
                <a:lnTo>
                  <a:pt x="459486" y="316611"/>
                </a:lnTo>
                <a:lnTo>
                  <a:pt x="459486" y="422148"/>
                </a:lnTo>
                <a:lnTo>
                  <a:pt x="670560" y="211074"/>
                </a:lnTo>
                <a:lnTo>
                  <a:pt x="459486" y="0"/>
                </a:lnTo>
                <a:close/>
              </a:path>
            </a:pathLst>
          </a:custGeom>
          <a:solidFill>
            <a:srgbClr val="DDDDDD"/>
          </a:solidFill>
        </p:spPr>
        <p:txBody>
          <a:bodyPr wrap="square" lIns="0" tIns="0" rIns="0" bIns="0" rtlCol="0"/>
          <a:lstStyle/>
          <a:p>
            <a:endParaRPr/>
          </a:p>
        </p:txBody>
      </p:sp>
      <p:sp>
        <p:nvSpPr>
          <p:cNvPr id="43" name="object 43"/>
          <p:cNvSpPr/>
          <p:nvPr/>
        </p:nvSpPr>
        <p:spPr>
          <a:xfrm>
            <a:off x="5839967" y="1505711"/>
            <a:ext cx="670560" cy="422275"/>
          </a:xfrm>
          <a:custGeom>
            <a:avLst/>
            <a:gdLst/>
            <a:ahLst/>
            <a:cxnLst/>
            <a:rect l="l" t="t" r="r" b="b"/>
            <a:pathLst>
              <a:path w="670559" h="422275">
                <a:moveTo>
                  <a:pt x="459486" y="417092"/>
                </a:moveTo>
                <a:lnTo>
                  <a:pt x="459486" y="422148"/>
                </a:lnTo>
                <a:lnTo>
                  <a:pt x="463059" y="418574"/>
                </a:lnTo>
                <a:lnTo>
                  <a:pt x="459486" y="417092"/>
                </a:lnTo>
                <a:close/>
              </a:path>
              <a:path w="670559" h="422275">
                <a:moveTo>
                  <a:pt x="471678" y="409955"/>
                </a:moveTo>
                <a:lnTo>
                  <a:pt x="463059" y="418574"/>
                </a:lnTo>
                <a:lnTo>
                  <a:pt x="471678" y="422148"/>
                </a:lnTo>
                <a:lnTo>
                  <a:pt x="471678" y="409955"/>
                </a:lnTo>
                <a:close/>
              </a:path>
              <a:path w="670559" h="422275">
                <a:moveTo>
                  <a:pt x="471678" y="392683"/>
                </a:moveTo>
                <a:lnTo>
                  <a:pt x="459486" y="404875"/>
                </a:lnTo>
                <a:lnTo>
                  <a:pt x="459486" y="417092"/>
                </a:lnTo>
                <a:lnTo>
                  <a:pt x="463059" y="418574"/>
                </a:lnTo>
                <a:lnTo>
                  <a:pt x="471678" y="409955"/>
                </a:lnTo>
                <a:lnTo>
                  <a:pt x="471678" y="392683"/>
                </a:lnTo>
                <a:close/>
              </a:path>
              <a:path w="670559" h="422275">
                <a:moveTo>
                  <a:pt x="459486" y="404875"/>
                </a:moveTo>
                <a:lnTo>
                  <a:pt x="450850" y="413512"/>
                </a:lnTo>
                <a:lnTo>
                  <a:pt x="459486" y="417092"/>
                </a:lnTo>
                <a:lnTo>
                  <a:pt x="459486" y="404875"/>
                </a:lnTo>
                <a:close/>
              </a:path>
              <a:path w="670559" h="422275">
                <a:moveTo>
                  <a:pt x="653288" y="211074"/>
                </a:moveTo>
                <a:lnTo>
                  <a:pt x="471678" y="392683"/>
                </a:lnTo>
                <a:lnTo>
                  <a:pt x="471678" y="409955"/>
                </a:lnTo>
                <a:lnTo>
                  <a:pt x="661924" y="219710"/>
                </a:lnTo>
                <a:lnTo>
                  <a:pt x="653288" y="211074"/>
                </a:lnTo>
                <a:close/>
              </a:path>
              <a:path w="670559" h="422275">
                <a:moveTo>
                  <a:pt x="471678" y="304418"/>
                </a:moveTo>
                <a:lnTo>
                  <a:pt x="12192" y="304418"/>
                </a:lnTo>
                <a:lnTo>
                  <a:pt x="12192" y="316611"/>
                </a:lnTo>
                <a:lnTo>
                  <a:pt x="459486" y="316611"/>
                </a:lnTo>
                <a:lnTo>
                  <a:pt x="459486" y="404875"/>
                </a:lnTo>
                <a:lnTo>
                  <a:pt x="471678" y="392683"/>
                </a:lnTo>
                <a:lnTo>
                  <a:pt x="471678" y="304418"/>
                </a:lnTo>
                <a:close/>
              </a:path>
              <a:path w="670559" h="422275">
                <a:moveTo>
                  <a:pt x="0" y="304418"/>
                </a:moveTo>
                <a:lnTo>
                  <a:pt x="0" y="316611"/>
                </a:lnTo>
                <a:lnTo>
                  <a:pt x="12192" y="316611"/>
                </a:lnTo>
                <a:lnTo>
                  <a:pt x="0" y="304418"/>
                </a:lnTo>
                <a:close/>
              </a:path>
              <a:path w="670559" h="422275">
                <a:moveTo>
                  <a:pt x="12192" y="105537"/>
                </a:moveTo>
                <a:lnTo>
                  <a:pt x="0" y="117728"/>
                </a:lnTo>
                <a:lnTo>
                  <a:pt x="0" y="304418"/>
                </a:lnTo>
                <a:lnTo>
                  <a:pt x="12192" y="316611"/>
                </a:lnTo>
                <a:lnTo>
                  <a:pt x="12192" y="105537"/>
                </a:lnTo>
                <a:close/>
              </a:path>
              <a:path w="670559" h="422275">
                <a:moveTo>
                  <a:pt x="661924" y="202437"/>
                </a:moveTo>
                <a:lnTo>
                  <a:pt x="653288" y="211074"/>
                </a:lnTo>
                <a:lnTo>
                  <a:pt x="661924" y="219710"/>
                </a:lnTo>
                <a:lnTo>
                  <a:pt x="661924" y="202437"/>
                </a:lnTo>
                <a:close/>
              </a:path>
              <a:path w="670559" h="422275">
                <a:moveTo>
                  <a:pt x="661924" y="202437"/>
                </a:moveTo>
                <a:lnTo>
                  <a:pt x="661924" y="219710"/>
                </a:lnTo>
                <a:lnTo>
                  <a:pt x="670560" y="211074"/>
                </a:lnTo>
                <a:lnTo>
                  <a:pt x="661924" y="202437"/>
                </a:lnTo>
                <a:close/>
              </a:path>
              <a:path w="670559" h="422275">
                <a:moveTo>
                  <a:pt x="471678" y="12192"/>
                </a:moveTo>
                <a:lnTo>
                  <a:pt x="471678" y="29464"/>
                </a:lnTo>
                <a:lnTo>
                  <a:pt x="653288" y="211074"/>
                </a:lnTo>
                <a:lnTo>
                  <a:pt x="661924" y="202437"/>
                </a:lnTo>
                <a:lnTo>
                  <a:pt x="471678" y="12192"/>
                </a:lnTo>
                <a:close/>
              </a:path>
              <a:path w="670559" h="422275">
                <a:moveTo>
                  <a:pt x="12192" y="105537"/>
                </a:moveTo>
                <a:lnTo>
                  <a:pt x="0" y="105537"/>
                </a:lnTo>
                <a:lnTo>
                  <a:pt x="0" y="117728"/>
                </a:lnTo>
                <a:lnTo>
                  <a:pt x="12192" y="105537"/>
                </a:lnTo>
                <a:close/>
              </a:path>
              <a:path w="670559" h="422275">
                <a:moveTo>
                  <a:pt x="459486" y="17272"/>
                </a:moveTo>
                <a:lnTo>
                  <a:pt x="459486" y="105537"/>
                </a:lnTo>
                <a:lnTo>
                  <a:pt x="12192" y="105537"/>
                </a:lnTo>
                <a:lnTo>
                  <a:pt x="12192" y="117728"/>
                </a:lnTo>
                <a:lnTo>
                  <a:pt x="471678" y="117728"/>
                </a:lnTo>
                <a:lnTo>
                  <a:pt x="471678" y="29464"/>
                </a:lnTo>
                <a:lnTo>
                  <a:pt x="459486" y="17272"/>
                </a:lnTo>
                <a:close/>
              </a:path>
              <a:path w="670559" h="422275">
                <a:moveTo>
                  <a:pt x="463059" y="3573"/>
                </a:moveTo>
                <a:lnTo>
                  <a:pt x="459486" y="5055"/>
                </a:lnTo>
                <a:lnTo>
                  <a:pt x="459486" y="17272"/>
                </a:lnTo>
                <a:lnTo>
                  <a:pt x="471678" y="29464"/>
                </a:lnTo>
                <a:lnTo>
                  <a:pt x="471678" y="12192"/>
                </a:lnTo>
                <a:lnTo>
                  <a:pt x="463059" y="3573"/>
                </a:lnTo>
                <a:close/>
              </a:path>
              <a:path w="670559" h="422275">
                <a:moveTo>
                  <a:pt x="459486" y="5055"/>
                </a:moveTo>
                <a:lnTo>
                  <a:pt x="450850" y="8636"/>
                </a:lnTo>
                <a:lnTo>
                  <a:pt x="459486" y="17272"/>
                </a:lnTo>
                <a:lnTo>
                  <a:pt x="459486" y="5055"/>
                </a:lnTo>
                <a:close/>
              </a:path>
              <a:path w="670559" h="422275">
                <a:moveTo>
                  <a:pt x="471678" y="0"/>
                </a:moveTo>
                <a:lnTo>
                  <a:pt x="463059" y="3573"/>
                </a:lnTo>
                <a:lnTo>
                  <a:pt x="471678" y="12192"/>
                </a:lnTo>
                <a:lnTo>
                  <a:pt x="471678" y="0"/>
                </a:lnTo>
                <a:close/>
              </a:path>
              <a:path w="670559" h="422275">
                <a:moveTo>
                  <a:pt x="459486" y="0"/>
                </a:moveTo>
                <a:lnTo>
                  <a:pt x="459486" y="5055"/>
                </a:lnTo>
                <a:lnTo>
                  <a:pt x="463059" y="3573"/>
                </a:lnTo>
                <a:lnTo>
                  <a:pt x="459486" y="0"/>
                </a:lnTo>
                <a:close/>
              </a:path>
            </a:pathLst>
          </a:custGeom>
          <a:solidFill>
            <a:srgbClr val="A1A1A1"/>
          </a:solidFill>
        </p:spPr>
        <p:txBody>
          <a:bodyPr wrap="square" lIns="0" tIns="0" rIns="0" bIns="0" rtlCol="0"/>
          <a:lstStyle/>
          <a:p>
            <a:endParaRPr/>
          </a:p>
        </p:txBody>
      </p:sp>
      <p:sp>
        <p:nvSpPr>
          <p:cNvPr id="44" name="object 44"/>
          <p:cNvSpPr txBox="1"/>
          <p:nvPr/>
        </p:nvSpPr>
        <p:spPr>
          <a:xfrm>
            <a:off x="5876290" y="1558797"/>
            <a:ext cx="58039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Corbel"/>
                <a:cs typeface="Corbel"/>
              </a:rPr>
              <a:t>cru</a:t>
            </a:r>
            <a:r>
              <a:rPr sz="1800" dirty="0">
                <a:latin typeface="Corbel"/>
                <a:cs typeface="Corbel"/>
              </a:rPr>
              <a:t>i</a:t>
            </a:r>
            <a:r>
              <a:rPr sz="1800" spc="-5" dirty="0">
                <a:latin typeface="Corbel"/>
                <a:cs typeface="Corbel"/>
              </a:rPr>
              <a:t>se</a:t>
            </a:r>
            <a:endParaRPr sz="1800">
              <a:latin typeface="Corbel"/>
              <a:cs typeface="Corbel"/>
            </a:endParaRPr>
          </a:p>
        </p:txBody>
      </p:sp>
      <p:sp>
        <p:nvSpPr>
          <p:cNvPr id="45" name="object 45"/>
          <p:cNvSpPr/>
          <p:nvPr/>
        </p:nvSpPr>
        <p:spPr>
          <a:xfrm>
            <a:off x="91439" y="2634995"/>
            <a:ext cx="6400800" cy="1679575"/>
          </a:xfrm>
          <a:custGeom>
            <a:avLst/>
            <a:gdLst/>
            <a:ahLst/>
            <a:cxnLst/>
            <a:rect l="l" t="t" r="r" b="b"/>
            <a:pathLst>
              <a:path w="6400800" h="1679575">
                <a:moveTo>
                  <a:pt x="6400800" y="0"/>
                </a:moveTo>
                <a:lnTo>
                  <a:pt x="0" y="0"/>
                </a:lnTo>
                <a:lnTo>
                  <a:pt x="0" y="1679447"/>
                </a:lnTo>
                <a:lnTo>
                  <a:pt x="6400800" y="1679447"/>
                </a:lnTo>
                <a:lnTo>
                  <a:pt x="6400800" y="0"/>
                </a:lnTo>
                <a:close/>
              </a:path>
            </a:pathLst>
          </a:custGeom>
          <a:solidFill>
            <a:srgbClr val="585858"/>
          </a:solidFill>
        </p:spPr>
        <p:txBody>
          <a:bodyPr wrap="square" lIns="0" tIns="0" rIns="0" bIns="0" rtlCol="0"/>
          <a:lstStyle/>
          <a:p>
            <a:endParaRPr/>
          </a:p>
        </p:txBody>
      </p:sp>
      <p:sp>
        <p:nvSpPr>
          <p:cNvPr id="46" name="object 46"/>
          <p:cNvSpPr/>
          <p:nvPr/>
        </p:nvSpPr>
        <p:spPr>
          <a:xfrm>
            <a:off x="91439" y="4302252"/>
            <a:ext cx="12700" cy="12700"/>
          </a:xfrm>
          <a:custGeom>
            <a:avLst/>
            <a:gdLst/>
            <a:ahLst/>
            <a:cxnLst/>
            <a:rect l="l" t="t" r="r" b="b"/>
            <a:pathLst>
              <a:path w="12700" h="12700">
                <a:moveTo>
                  <a:pt x="0" y="0"/>
                </a:moveTo>
                <a:lnTo>
                  <a:pt x="0" y="12192"/>
                </a:lnTo>
                <a:lnTo>
                  <a:pt x="12192" y="12192"/>
                </a:lnTo>
                <a:lnTo>
                  <a:pt x="0" y="0"/>
                </a:lnTo>
                <a:close/>
              </a:path>
            </a:pathLst>
          </a:custGeom>
          <a:solidFill>
            <a:srgbClr val="585858"/>
          </a:solidFill>
        </p:spPr>
        <p:txBody>
          <a:bodyPr wrap="square" lIns="0" tIns="0" rIns="0" bIns="0" rtlCol="0"/>
          <a:lstStyle/>
          <a:p>
            <a:endParaRPr/>
          </a:p>
        </p:txBody>
      </p:sp>
      <p:sp>
        <p:nvSpPr>
          <p:cNvPr id="47" name="object 47"/>
          <p:cNvSpPr/>
          <p:nvPr/>
        </p:nvSpPr>
        <p:spPr>
          <a:xfrm>
            <a:off x="91439" y="2634995"/>
            <a:ext cx="12700" cy="1679575"/>
          </a:xfrm>
          <a:custGeom>
            <a:avLst/>
            <a:gdLst/>
            <a:ahLst/>
            <a:cxnLst/>
            <a:rect l="l" t="t" r="r" b="b"/>
            <a:pathLst>
              <a:path w="12700" h="1679575">
                <a:moveTo>
                  <a:pt x="12192" y="0"/>
                </a:moveTo>
                <a:lnTo>
                  <a:pt x="0" y="12191"/>
                </a:lnTo>
                <a:lnTo>
                  <a:pt x="0" y="1667255"/>
                </a:lnTo>
                <a:lnTo>
                  <a:pt x="12192" y="1679447"/>
                </a:lnTo>
                <a:lnTo>
                  <a:pt x="12192" y="0"/>
                </a:lnTo>
                <a:close/>
              </a:path>
            </a:pathLst>
          </a:custGeom>
          <a:solidFill>
            <a:srgbClr val="585858"/>
          </a:solidFill>
        </p:spPr>
        <p:txBody>
          <a:bodyPr wrap="square" lIns="0" tIns="0" rIns="0" bIns="0" rtlCol="0"/>
          <a:lstStyle/>
          <a:p>
            <a:endParaRPr/>
          </a:p>
        </p:txBody>
      </p:sp>
      <p:sp>
        <p:nvSpPr>
          <p:cNvPr id="48" name="object 48"/>
          <p:cNvSpPr/>
          <p:nvPr/>
        </p:nvSpPr>
        <p:spPr>
          <a:xfrm>
            <a:off x="103631" y="4302252"/>
            <a:ext cx="6376670" cy="12700"/>
          </a:xfrm>
          <a:custGeom>
            <a:avLst/>
            <a:gdLst/>
            <a:ahLst/>
            <a:cxnLst/>
            <a:rect l="l" t="t" r="r" b="b"/>
            <a:pathLst>
              <a:path w="6376670" h="12700">
                <a:moveTo>
                  <a:pt x="6376416" y="0"/>
                </a:moveTo>
                <a:lnTo>
                  <a:pt x="0" y="0"/>
                </a:lnTo>
                <a:lnTo>
                  <a:pt x="0" y="12192"/>
                </a:lnTo>
                <a:lnTo>
                  <a:pt x="6376416" y="12192"/>
                </a:lnTo>
                <a:lnTo>
                  <a:pt x="6376416" y="0"/>
                </a:lnTo>
                <a:close/>
              </a:path>
            </a:pathLst>
          </a:custGeom>
          <a:solidFill>
            <a:srgbClr val="585858"/>
          </a:solidFill>
        </p:spPr>
        <p:txBody>
          <a:bodyPr wrap="square" lIns="0" tIns="0" rIns="0" bIns="0" rtlCol="0"/>
          <a:lstStyle/>
          <a:p>
            <a:endParaRPr/>
          </a:p>
        </p:txBody>
      </p:sp>
      <p:sp>
        <p:nvSpPr>
          <p:cNvPr id="49" name="object 49"/>
          <p:cNvSpPr/>
          <p:nvPr/>
        </p:nvSpPr>
        <p:spPr>
          <a:xfrm>
            <a:off x="6480047" y="2634995"/>
            <a:ext cx="12700" cy="1679575"/>
          </a:xfrm>
          <a:custGeom>
            <a:avLst/>
            <a:gdLst/>
            <a:ahLst/>
            <a:cxnLst/>
            <a:rect l="l" t="t" r="r" b="b"/>
            <a:pathLst>
              <a:path w="12700" h="1679575">
                <a:moveTo>
                  <a:pt x="0" y="0"/>
                </a:moveTo>
                <a:lnTo>
                  <a:pt x="0" y="1679447"/>
                </a:lnTo>
                <a:lnTo>
                  <a:pt x="12191" y="1667255"/>
                </a:lnTo>
                <a:lnTo>
                  <a:pt x="12191" y="12191"/>
                </a:lnTo>
                <a:lnTo>
                  <a:pt x="0" y="0"/>
                </a:lnTo>
                <a:close/>
              </a:path>
            </a:pathLst>
          </a:custGeom>
          <a:solidFill>
            <a:srgbClr val="585858"/>
          </a:solidFill>
        </p:spPr>
        <p:txBody>
          <a:bodyPr wrap="square" lIns="0" tIns="0" rIns="0" bIns="0" rtlCol="0"/>
          <a:lstStyle/>
          <a:p>
            <a:endParaRPr/>
          </a:p>
        </p:txBody>
      </p:sp>
      <p:sp>
        <p:nvSpPr>
          <p:cNvPr id="50" name="object 50"/>
          <p:cNvSpPr/>
          <p:nvPr/>
        </p:nvSpPr>
        <p:spPr>
          <a:xfrm>
            <a:off x="6480047" y="4302252"/>
            <a:ext cx="12700" cy="12700"/>
          </a:xfrm>
          <a:custGeom>
            <a:avLst/>
            <a:gdLst/>
            <a:ahLst/>
            <a:cxnLst/>
            <a:rect l="l" t="t" r="r" b="b"/>
            <a:pathLst>
              <a:path w="12700" h="12700">
                <a:moveTo>
                  <a:pt x="12191" y="0"/>
                </a:moveTo>
                <a:lnTo>
                  <a:pt x="0" y="12192"/>
                </a:lnTo>
                <a:lnTo>
                  <a:pt x="12191" y="12192"/>
                </a:lnTo>
                <a:lnTo>
                  <a:pt x="12191" y="0"/>
                </a:lnTo>
                <a:close/>
              </a:path>
            </a:pathLst>
          </a:custGeom>
          <a:solidFill>
            <a:srgbClr val="585858"/>
          </a:solidFill>
        </p:spPr>
        <p:txBody>
          <a:bodyPr wrap="square" lIns="0" tIns="0" rIns="0" bIns="0" rtlCol="0"/>
          <a:lstStyle/>
          <a:p>
            <a:endParaRPr/>
          </a:p>
        </p:txBody>
      </p:sp>
      <p:sp>
        <p:nvSpPr>
          <p:cNvPr id="51" name="object 51"/>
          <p:cNvSpPr/>
          <p:nvPr/>
        </p:nvSpPr>
        <p:spPr>
          <a:xfrm>
            <a:off x="91439" y="2634995"/>
            <a:ext cx="12700" cy="12700"/>
          </a:xfrm>
          <a:custGeom>
            <a:avLst/>
            <a:gdLst/>
            <a:ahLst/>
            <a:cxnLst/>
            <a:rect l="l" t="t" r="r" b="b"/>
            <a:pathLst>
              <a:path w="12700" h="12700">
                <a:moveTo>
                  <a:pt x="12192" y="0"/>
                </a:moveTo>
                <a:lnTo>
                  <a:pt x="0" y="0"/>
                </a:lnTo>
                <a:lnTo>
                  <a:pt x="0" y="12191"/>
                </a:lnTo>
                <a:lnTo>
                  <a:pt x="12192" y="0"/>
                </a:lnTo>
                <a:close/>
              </a:path>
            </a:pathLst>
          </a:custGeom>
          <a:solidFill>
            <a:srgbClr val="585858"/>
          </a:solidFill>
        </p:spPr>
        <p:txBody>
          <a:bodyPr wrap="square" lIns="0" tIns="0" rIns="0" bIns="0" rtlCol="0"/>
          <a:lstStyle/>
          <a:p>
            <a:endParaRPr/>
          </a:p>
        </p:txBody>
      </p:sp>
      <p:sp>
        <p:nvSpPr>
          <p:cNvPr id="52" name="object 52"/>
          <p:cNvSpPr/>
          <p:nvPr/>
        </p:nvSpPr>
        <p:spPr>
          <a:xfrm>
            <a:off x="103631" y="2634995"/>
            <a:ext cx="6376670" cy="12700"/>
          </a:xfrm>
          <a:custGeom>
            <a:avLst/>
            <a:gdLst/>
            <a:ahLst/>
            <a:cxnLst/>
            <a:rect l="l" t="t" r="r" b="b"/>
            <a:pathLst>
              <a:path w="6376670" h="12700">
                <a:moveTo>
                  <a:pt x="6376416" y="0"/>
                </a:moveTo>
                <a:lnTo>
                  <a:pt x="0" y="0"/>
                </a:lnTo>
                <a:lnTo>
                  <a:pt x="0" y="12191"/>
                </a:lnTo>
                <a:lnTo>
                  <a:pt x="6376416" y="12191"/>
                </a:lnTo>
                <a:lnTo>
                  <a:pt x="6376416" y="0"/>
                </a:lnTo>
                <a:close/>
              </a:path>
            </a:pathLst>
          </a:custGeom>
          <a:solidFill>
            <a:srgbClr val="585858"/>
          </a:solidFill>
        </p:spPr>
        <p:txBody>
          <a:bodyPr wrap="square" lIns="0" tIns="0" rIns="0" bIns="0" rtlCol="0"/>
          <a:lstStyle/>
          <a:p>
            <a:endParaRPr/>
          </a:p>
        </p:txBody>
      </p:sp>
      <p:sp>
        <p:nvSpPr>
          <p:cNvPr id="53" name="object 53"/>
          <p:cNvSpPr/>
          <p:nvPr/>
        </p:nvSpPr>
        <p:spPr>
          <a:xfrm>
            <a:off x="6480047" y="2634995"/>
            <a:ext cx="12700" cy="12700"/>
          </a:xfrm>
          <a:custGeom>
            <a:avLst/>
            <a:gdLst/>
            <a:ahLst/>
            <a:cxnLst/>
            <a:rect l="l" t="t" r="r" b="b"/>
            <a:pathLst>
              <a:path w="12700" h="12700">
                <a:moveTo>
                  <a:pt x="12191" y="0"/>
                </a:moveTo>
                <a:lnTo>
                  <a:pt x="0" y="0"/>
                </a:lnTo>
                <a:lnTo>
                  <a:pt x="12191" y="12191"/>
                </a:lnTo>
                <a:lnTo>
                  <a:pt x="12191" y="0"/>
                </a:lnTo>
                <a:close/>
              </a:path>
            </a:pathLst>
          </a:custGeom>
          <a:solidFill>
            <a:srgbClr val="585858"/>
          </a:solidFill>
        </p:spPr>
        <p:txBody>
          <a:bodyPr wrap="square" lIns="0" tIns="0" rIns="0" bIns="0" rtlCol="0"/>
          <a:lstStyle/>
          <a:p>
            <a:endParaRPr/>
          </a:p>
        </p:txBody>
      </p:sp>
      <p:sp>
        <p:nvSpPr>
          <p:cNvPr id="54" name="object 54"/>
          <p:cNvSpPr/>
          <p:nvPr/>
        </p:nvSpPr>
        <p:spPr>
          <a:xfrm>
            <a:off x="92202" y="3754373"/>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55" name="object 55"/>
          <p:cNvSpPr/>
          <p:nvPr/>
        </p:nvSpPr>
        <p:spPr>
          <a:xfrm>
            <a:off x="668273" y="3754373"/>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56" name="object 56"/>
          <p:cNvSpPr/>
          <p:nvPr/>
        </p:nvSpPr>
        <p:spPr>
          <a:xfrm>
            <a:off x="1244346" y="3754373"/>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57" name="object 57"/>
          <p:cNvSpPr/>
          <p:nvPr/>
        </p:nvSpPr>
        <p:spPr>
          <a:xfrm>
            <a:off x="1820417" y="3754373"/>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58" name="object 58"/>
          <p:cNvSpPr/>
          <p:nvPr/>
        </p:nvSpPr>
        <p:spPr>
          <a:xfrm>
            <a:off x="2396489" y="375437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59" name="object 59"/>
          <p:cNvSpPr/>
          <p:nvPr/>
        </p:nvSpPr>
        <p:spPr>
          <a:xfrm>
            <a:off x="2972561" y="375437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60" name="object 60"/>
          <p:cNvSpPr/>
          <p:nvPr/>
        </p:nvSpPr>
        <p:spPr>
          <a:xfrm>
            <a:off x="3548634" y="3754373"/>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61" name="object 61"/>
          <p:cNvSpPr/>
          <p:nvPr/>
        </p:nvSpPr>
        <p:spPr>
          <a:xfrm>
            <a:off x="4124705" y="375437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62" name="object 62"/>
          <p:cNvSpPr/>
          <p:nvPr/>
        </p:nvSpPr>
        <p:spPr>
          <a:xfrm>
            <a:off x="4700778" y="375437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63" name="object 63"/>
          <p:cNvSpPr/>
          <p:nvPr/>
        </p:nvSpPr>
        <p:spPr>
          <a:xfrm>
            <a:off x="5276850" y="3754373"/>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64" name="object 64"/>
          <p:cNvSpPr/>
          <p:nvPr/>
        </p:nvSpPr>
        <p:spPr>
          <a:xfrm>
            <a:off x="5852921" y="3754373"/>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65" name="object 65"/>
          <p:cNvSpPr/>
          <p:nvPr/>
        </p:nvSpPr>
        <p:spPr>
          <a:xfrm>
            <a:off x="6428994" y="3754373"/>
            <a:ext cx="64135" cy="41275"/>
          </a:xfrm>
          <a:custGeom>
            <a:avLst/>
            <a:gdLst/>
            <a:ahLst/>
            <a:cxnLst/>
            <a:rect l="l" t="t" r="r" b="b"/>
            <a:pathLst>
              <a:path w="64135" h="41275">
                <a:moveTo>
                  <a:pt x="64007" y="0"/>
                </a:moveTo>
                <a:lnTo>
                  <a:pt x="0" y="0"/>
                </a:lnTo>
                <a:lnTo>
                  <a:pt x="0" y="41148"/>
                </a:lnTo>
                <a:lnTo>
                  <a:pt x="64007" y="41148"/>
                </a:lnTo>
                <a:lnTo>
                  <a:pt x="64007" y="0"/>
                </a:lnTo>
                <a:close/>
              </a:path>
            </a:pathLst>
          </a:custGeom>
          <a:solidFill>
            <a:srgbClr val="FFFFFF"/>
          </a:solidFill>
        </p:spPr>
        <p:txBody>
          <a:bodyPr wrap="square" lIns="0" tIns="0" rIns="0" bIns="0" rtlCol="0"/>
          <a:lstStyle/>
          <a:p>
            <a:endParaRPr/>
          </a:p>
        </p:txBody>
      </p:sp>
      <p:sp>
        <p:nvSpPr>
          <p:cNvPr id="66" name="object 66"/>
          <p:cNvSpPr/>
          <p:nvPr/>
        </p:nvSpPr>
        <p:spPr>
          <a:xfrm>
            <a:off x="92202" y="3278885"/>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67" name="object 67"/>
          <p:cNvSpPr/>
          <p:nvPr/>
        </p:nvSpPr>
        <p:spPr>
          <a:xfrm>
            <a:off x="668273" y="3278885"/>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68" name="object 68"/>
          <p:cNvSpPr/>
          <p:nvPr/>
        </p:nvSpPr>
        <p:spPr>
          <a:xfrm>
            <a:off x="1244346" y="3278885"/>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69" name="object 69"/>
          <p:cNvSpPr/>
          <p:nvPr/>
        </p:nvSpPr>
        <p:spPr>
          <a:xfrm>
            <a:off x="1820417" y="3278885"/>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70" name="object 70"/>
          <p:cNvSpPr/>
          <p:nvPr/>
        </p:nvSpPr>
        <p:spPr>
          <a:xfrm>
            <a:off x="2396489" y="3278885"/>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71" name="object 71"/>
          <p:cNvSpPr/>
          <p:nvPr/>
        </p:nvSpPr>
        <p:spPr>
          <a:xfrm>
            <a:off x="2972561" y="3278885"/>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72" name="object 72"/>
          <p:cNvSpPr/>
          <p:nvPr/>
        </p:nvSpPr>
        <p:spPr>
          <a:xfrm>
            <a:off x="3548634" y="3278885"/>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73" name="object 73"/>
          <p:cNvSpPr/>
          <p:nvPr/>
        </p:nvSpPr>
        <p:spPr>
          <a:xfrm>
            <a:off x="4124705" y="3278885"/>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74" name="object 74"/>
          <p:cNvSpPr/>
          <p:nvPr/>
        </p:nvSpPr>
        <p:spPr>
          <a:xfrm>
            <a:off x="4700778" y="3278885"/>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75" name="object 75"/>
          <p:cNvSpPr/>
          <p:nvPr/>
        </p:nvSpPr>
        <p:spPr>
          <a:xfrm>
            <a:off x="5276850" y="3278885"/>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76" name="object 76"/>
          <p:cNvSpPr/>
          <p:nvPr/>
        </p:nvSpPr>
        <p:spPr>
          <a:xfrm>
            <a:off x="5852921" y="3278885"/>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77" name="object 77"/>
          <p:cNvSpPr/>
          <p:nvPr/>
        </p:nvSpPr>
        <p:spPr>
          <a:xfrm>
            <a:off x="6428994" y="3278885"/>
            <a:ext cx="64135" cy="41275"/>
          </a:xfrm>
          <a:custGeom>
            <a:avLst/>
            <a:gdLst/>
            <a:ahLst/>
            <a:cxnLst/>
            <a:rect l="l" t="t" r="r" b="b"/>
            <a:pathLst>
              <a:path w="64135" h="41275">
                <a:moveTo>
                  <a:pt x="64007" y="0"/>
                </a:moveTo>
                <a:lnTo>
                  <a:pt x="0" y="0"/>
                </a:lnTo>
                <a:lnTo>
                  <a:pt x="0" y="41148"/>
                </a:lnTo>
                <a:lnTo>
                  <a:pt x="64007" y="41148"/>
                </a:lnTo>
                <a:lnTo>
                  <a:pt x="64007" y="0"/>
                </a:lnTo>
                <a:close/>
              </a:path>
            </a:pathLst>
          </a:custGeom>
          <a:solidFill>
            <a:srgbClr val="FFFFFF"/>
          </a:solidFill>
        </p:spPr>
        <p:txBody>
          <a:bodyPr wrap="square" lIns="0" tIns="0" rIns="0" bIns="0" rtlCol="0"/>
          <a:lstStyle/>
          <a:p>
            <a:endParaRPr/>
          </a:p>
        </p:txBody>
      </p:sp>
      <p:sp>
        <p:nvSpPr>
          <p:cNvPr id="78" name="object 78"/>
          <p:cNvSpPr/>
          <p:nvPr/>
        </p:nvSpPr>
        <p:spPr>
          <a:xfrm>
            <a:off x="92202" y="4271009"/>
            <a:ext cx="6400800" cy="41275"/>
          </a:xfrm>
          <a:custGeom>
            <a:avLst/>
            <a:gdLst/>
            <a:ahLst/>
            <a:cxnLst/>
            <a:rect l="l" t="t" r="r" b="b"/>
            <a:pathLst>
              <a:path w="6400800" h="41275">
                <a:moveTo>
                  <a:pt x="6400800" y="0"/>
                </a:moveTo>
                <a:lnTo>
                  <a:pt x="0" y="0"/>
                </a:lnTo>
                <a:lnTo>
                  <a:pt x="0" y="41147"/>
                </a:lnTo>
                <a:lnTo>
                  <a:pt x="6400800" y="41147"/>
                </a:lnTo>
                <a:lnTo>
                  <a:pt x="6400800" y="0"/>
                </a:lnTo>
                <a:close/>
              </a:path>
            </a:pathLst>
          </a:custGeom>
          <a:solidFill>
            <a:srgbClr val="FFFFFF"/>
          </a:solidFill>
        </p:spPr>
        <p:txBody>
          <a:bodyPr wrap="square" lIns="0" tIns="0" rIns="0" bIns="0" rtlCol="0"/>
          <a:lstStyle/>
          <a:p>
            <a:endParaRPr/>
          </a:p>
        </p:txBody>
      </p:sp>
      <p:sp>
        <p:nvSpPr>
          <p:cNvPr id="79" name="object 79"/>
          <p:cNvSpPr/>
          <p:nvPr/>
        </p:nvSpPr>
        <p:spPr>
          <a:xfrm>
            <a:off x="92202" y="2669285"/>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80" name="object 80"/>
          <p:cNvSpPr/>
          <p:nvPr/>
        </p:nvSpPr>
        <p:spPr>
          <a:xfrm>
            <a:off x="5349240" y="3371088"/>
            <a:ext cx="490727" cy="277368"/>
          </a:xfrm>
          <a:prstGeom prst="rect">
            <a:avLst/>
          </a:prstGeom>
          <a:blipFill>
            <a:blip r:embed="rId3" cstate="print"/>
            <a:stretch>
              <a:fillRect/>
            </a:stretch>
          </a:blipFill>
        </p:spPr>
        <p:txBody>
          <a:bodyPr wrap="square" lIns="0" tIns="0" rIns="0" bIns="0" rtlCol="0"/>
          <a:lstStyle/>
          <a:p>
            <a:endParaRPr/>
          </a:p>
        </p:txBody>
      </p:sp>
      <p:sp>
        <p:nvSpPr>
          <p:cNvPr id="81" name="object 81"/>
          <p:cNvSpPr/>
          <p:nvPr/>
        </p:nvSpPr>
        <p:spPr>
          <a:xfrm>
            <a:off x="4273296" y="3360420"/>
            <a:ext cx="501396" cy="277367"/>
          </a:xfrm>
          <a:prstGeom prst="rect">
            <a:avLst/>
          </a:prstGeom>
          <a:blipFill>
            <a:blip r:embed="rId4" cstate="print"/>
            <a:stretch>
              <a:fillRect/>
            </a:stretch>
          </a:blipFill>
        </p:spPr>
        <p:txBody>
          <a:bodyPr wrap="square" lIns="0" tIns="0" rIns="0" bIns="0" rtlCol="0"/>
          <a:lstStyle/>
          <a:p>
            <a:endParaRPr/>
          </a:p>
        </p:txBody>
      </p:sp>
      <p:sp>
        <p:nvSpPr>
          <p:cNvPr id="82" name="object 82"/>
          <p:cNvSpPr/>
          <p:nvPr/>
        </p:nvSpPr>
        <p:spPr>
          <a:xfrm>
            <a:off x="3262884" y="3355847"/>
            <a:ext cx="501396" cy="277368"/>
          </a:xfrm>
          <a:prstGeom prst="rect">
            <a:avLst/>
          </a:prstGeom>
          <a:blipFill>
            <a:blip r:embed="rId4" cstate="print"/>
            <a:stretch>
              <a:fillRect/>
            </a:stretch>
          </a:blipFill>
        </p:spPr>
        <p:txBody>
          <a:bodyPr wrap="square" lIns="0" tIns="0" rIns="0" bIns="0" rtlCol="0"/>
          <a:lstStyle/>
          <a:p>
            <a:endParaRPr/>
          </a:p>
        </p:txBody>
      </p:sp>
      <p:sp>
        <p:nvSpPr>
          <p:cNvPr id="83" name="object 83"/>
          <p:cNvSpPr/>
          <p:nvPr/>
        </p:nvSpPr>
        <p:spPr>
          <a:xfrm>
            <a:off x="2311907" y="3369564"/>
            <a:ext cx="533400" cy="249936"/>
          </a:xfrm>
          <a:prstGeom prst="rect">
            <a:avLst/>
          </a:prstGeom>
          <a:blipFill>
            <a:blip r:embed="rId5" cstate="print"/>
            <a:stretch>
              <a:fillRect/>
            </a:stretch>
          </a:blipFill>
        </p:spPr>
        <p:txBody>
          <a:bodyPr wrap="square" lIns="0" tIns="0" rIns="0" bIns="0" rtlCol="0"/>
          <a:lstStyle/>
          <a:p>
            <a:endParaRPr/>
          </a:p>
        </p:txBody>
      </p:sp>
      <p:sp>
        <p:nvSpPr>
          <p:cNvPr id="84" name="object 84"/>
          <p:cNvSpPr/>
          <p:nvPr/>
        </p:nvSpPr>
        <p:spPr>
          <a:xfrm>
            <a:off x="1062227" y="3375659"/>
            <a:ext cx="516635" cy="256031"/>
          </a:xfrm>
          <a:prstGeom prst="rect">
            <a:avLst/>
          </a:prstGeom>
          <a:blipFill>
            <a:blip r:embed="rId6" cstate="print"/>
            <a:stretch>
              <a:fillRect/>
            </a:stretch>
          </a:blipFill>
        </p:spPr>
        <p:txBody>
          <a:bodyPr wrap="square" lIns="0" tIns="0" rIns="0" bIns="0" rtlCol="0"/>
          <a:lstStyle/>
          <a:p>
            <a:endParaRPr/>
          </a:p>
        </p:txBody>
      </p:sp>
      <p:sp>
        <p:nvSpPr>
          <p:cNvPr id="85" name="object 85"/>
          <p:cNvSpPr/>
          <p:nvPr/>
        </p:nvSpPr>
        <p:spPr>
          <a:xfrm>
            <a:off x="5830823" y="3294888"/>
            <a:ext cx="670560" cy="421005"/>
          </a:xfrm>
          <a:custGeom>
            <a:avLst/>
            <a:gdLst/>
            <a:ahLst/>
            <a:cxnLst/>
            <a:rect l="l" t="t" r="r" b="b"/>
            <a:pathLst>
              <a:path w="670560" h="421004">
                <a:moveTo>
                  <a:pt x="460248" y="0"/>
                </a:moveTo>
                <a:lnTo>
                  <a:pt x="460248" y="105156"/>
                </a:lnTo>
                <a:lnTo>
                  <a:pt x="0" y="105156"/>
                </a:lnTo>
                <a:lnTo>
                  <a:pt x="0" y="315468"/>
                </a:lnTo>
                <a:lnTo>
                  <a:pt x="460248" y="315468"/>
                </a:lnTo>
                <a:lnTo>
                  <a:pt x="460248" y="420624"/>
                </a:lnTo>
                <a:lnTo>
                  <a:pt x="670560" y="210312"/>
                </a:lnTo>
                <a:lnTo>
                  <a:pt x="460248" y="0"/>
                </a:lnTo>
                <a:close/>
              </a:path>
            </a:pathLst>
          </a:custGeom>
          <a:solidFill>
            <a:srgbClr val="DDDDDD"/>
          </a:solidFill>
        </p:spPr>
        <p:txBody>
          <a:bodyPr wrap="square" lIns="0" tIns="0" rIns="0" bIns="0" rtlCol="0"/>
          <a:lstStyle/>
          <a:p>
            <a:endParaRPr/>
          </a:p>
        </p:txBody>
      </p:sp>
      <p:sp>
        <p:nvSpPr>
          <p:cNvPr id="86" name="object 86"/>
          <p:cNvSpPr/>
          <p:nvPr/>
        </p:nvSpPr>
        <p:spPr>
          <a:xfrm>
            <a:off x="5830823" y="3294888"/>
            <a:ext cx="670560" cy="421005"/>
          </a:xfrm>
          <a:custGeom>
            <a:avLst/>
            <a:gdLst/>
            <a:ahLst/>
            <a:cxnLst/>
            <a:rect l="l" t="t" r="r" b="b"/>
            <a:pathLst>
              <a:path w="670560" h="421004">
                <a:moveTo>
                  <a:pt x="460248" y="415568"/>
                </a:moveTo>
                <a:lnTo>
                  <a:pt x="460248" y="420624"/>
                </a:lnTo>
                <a:lnTo>
                  <a:pt x="463821" y="417050"/>
                </a:lnTo>
                <a:lnTo>
                  <a:pt x="460248" y="415568"/>
                </a:lnTo>
                <a:close/>
              </a:path>
              <a:path w="670560" h="421004">
                <a:moveTo>
                  <a:pt x="472439" y="408432"/>
                </a:moveTo>
                <a:lnTo>
                  <a:pt x="463821" y="417050"/>
                </a:lnTo>
                <a:lnTo>
                  <a:pt x="472439" y="420624"/>
                </a:lnTo>
                <a:lnTo>
                  <a:pt x="472439" y="408432"/>
                </a:lnTo>
                <a:close/>
              </a:path>
              <a:path w="670560" h="421004">
                <a:moveTo>
                  <a:pt x="472439" y="391160"/>
                </a:moveTo>
                <a:lnTo>
                  <a:pt x="460248" y="403351"/>
                </a:lnTo>
                <a:lnTo>
                  <a:pt x="460248" y="415568"/>
                </a:lnTo>
                <a:lnTo>
                  <a:pt x="463821" y="417050"/>
                </a:lnTo>
                <a:lnTo>
                  <a:pt x="472439" y="408432"/>
                </a:lnTo>
                <a:lnTo>
                  <a:pt x="472439" y="391160"/>
                </a:lnTo>
                <a:close/>
              </a:path>
              <a:path w="670560" h="421004">
                <a:moveTo>
                  <a:pt x="460248" y="403351"/>
                </a:moveTo>
                <a:lnTo>
                  <a:pt x="451612" y="411988"/>
                </a:lnTo>
                <a:lnTo>
                  <a:pt x="460248" y="415568"/>
                </a:lnTo>
                <a:lnTo>
                  <a:pt x="460248" y="403351"/>
                </a:lnTo>
                <a:close/>
              </a:path>
              <a:path w="670560" h="421004">
                <a:moveTo>
                  <a:pt x="653288" y="210312"/>
                </a:moveTo>
                <a:lnTo>
                  <a:pt x="472439" y="391160"/>
                </a:lnTo>
                <a:lnTo>
                  <a:pt x="472439" y="408432"/>
                </a:lnTo>
                <a:lnTo>
                  <a:pt x="661924" y="218948"/>
                </a:lnTo>
                <a:lnTo>
                  <a:pt x="653288" y="210312"/>
                </a:lnTo>
                <a:close/>
              </a:path>
              <a:path w="670560" h="421004">
                <a:moveTo>
                  <a:pt x="472439" y="303275"/>
                </a:moveTo>
                <a:lnTo>
                  <a:pt x="12191" y="303275"/>
                </a:lnTo>
                <a:lnTo>
                  <a:pt x="12191" y="315468"/>
                </a:lnTo>
                <a:lnTo>
                  <a:pt x="460248" y="315468"/>
                </a:lnTo>
                <a:lnTo>
                  <a:pt x="460248" y="403351"/>
                </a:lnTo>
                <a:lnTo>
                  <a:pt x="472439" y="391160"/>
                </a:lnTo>
                <a:lnTo>
                  <a:pt x="472439" y="303275"/>
                </a:lnTo>
                <a:close/>
              </a:path>
              <a:path w="670560" h="421004">
                <a:moveTo>
                  <a:pt x="0" y="303275"/>
                </a:moveTo>
                <a:lnTo>
                  <a:pt x="0" y="315468"/>
                </a:lnTo>
                <a:lnTo>
                  <a:pt x="12191" y="315468"/>
                </a:lnTo>
                <a:lnTo>
                  <a:pt x="0" y="303275"/>
                </a:lnTo>
                <a:close/>
              </a:path>
              <a:path w="670560" h="421004">
                <a:moveTo>
                  <a:pt x="12191" y="105156"/>
                </a:moveTo>
                <a:lnTo>
                  <a:pt x="0" y="117348"/>
                </a:lnTo>
                <a:lnTo>
                  <a:pt x="0" y="303275"/>
                </a:lnTo>
                <a:lnTo>
                  <a:pt x="12191" y="315468"/>
                </a:lnTo>
                <a:lnTo>
                  <a:pt x="12191" y="105156"/>
                </a:lnTo>
                <a:close/>
              </a:path>
              <a:path w="670560" h="421004">
                <a:moveTo>
                  <a:pt x="661924" y="201675"/>
                </a:moveTo>
                <a:lnTo>
                  <a:pt x="653288" y="210312"/>
                </a:lnTo>
                <a:lnTo>
                  <a:pt x="661924" y="218948"/>
                </a:lnTo>
                <a:lnTo>
                  <a:pt x="661924" y="201675"/>
                </a:lnTo>
                <a:close/>
              </a:path>
              <a:path w="670560" h="421004">
                <a:moveTo>
                  <a:pt x="661924" y="201675"/>
                </a:moveTo>
                <a:lnTo>
                  <a:pt x="661924" y="218948"/>
                </a:lnTo>
                <a:lnTo>
                  <a:pt x="670560" y="210312"/>
                </a:lnTo>
                <a:lnTo>
                  <a:pt x="661924" y="201675"/>
                </a:lnTo>
                <a:close/>
              </a:path>
              <a:path w="670560" h="421004">
                <a:moveTo>
                  <a:pt x="472439" y="12191"/>
                </a:moveTo>
                <a:lnTo>
                  <a:pt x="472439" y="29463"/>
                </a:lnTo>
                <a:lnTo>
                  <a:pt x="653288" y="210312"/>
                </a:lnTo>
                <a:lnTo>
                  <a:pt x="661924" y="201675"/>
                </a:lnTo>
                <a:lnTo>
                  <a:pt x="472439" y="12191"/>
                </a:lnTo>
                <a:close/>
              </a:path>
              <a:path w="670560" h="421004">
                <a:moveTo>
                  <a:pt x="12191" y="105156"/>
                </a:moveTo>
                <a:lnTo>
                  <a:pt x="0" y="105156"/>
                </a:lnTo>
                <a:lnTo>
                  <a:pt x="0" y="117348"/>
                </a:lnTo>
                <a:lnTo>
                  <a:pt x="12191" y="105156"/>
                </a:lnTo>
                <a:close/>
              </a:path>
              <a:path w="670560" h="421004">
                <a:moveTo>
                  <a:pt x="460248" y="17272"/>
                </a:moveTo>
                <a:lnTo>
                  <a:pt x="460248" y="105156"/>
                </a:lnTo>
                <a:lnTo>
                  <a:pt x="12191" y="105156"/>
                </a:lnTo>
                <a:lnTo>
                  <a:pt x="12191" y="117348"/>
                </a:lnTo>
                <a:lnTo>
                  <a:pt x="472439" y="117348"/>
                </a:lnTo>
                <a:lnTo>
                  <a:pt x="472439" y="29463"/>
                </a:lnTo>
                <a:lnTo>
                  <a:pt x="460248" y="17272"/>
                </a:lnTo>
                <a:close/>
              </a:path>
              <a:path w="670560" h="421004">
                <a:moveTo>
                  <a:pt x="463821" y="3573"/>
                </a:moveTo>
                <a:lnTo>
                  <a:pt x="460248" y="5055"/>
                </a:lnTo>
                <a:lnTo>
                  <a:pt x="460248" y="17272"/>
                </a:lnTo>
                <a:lnTo>
                  <a:pt x="472439" y="29463"/>
                </a:lnTo>
                <a:lnTo>
                  <a:pt x="472439" y="12191"/>
                </a:lnTo>
                <a:lnTo>
                  <a:pt x="463821" y="3573"/>
                </a:lnTo>
                <a:close/>
              </a:path>
              <a:path w="670560" h="421004">
                <a:moveTo>
                  <a:pt x="460248" y="5055"/>
                </a:moveTo>
                <a:lnTo>
                  <a:pt x="451612" y="8636"/>
                </a:lnTo>
                <a:lnTo>
                  <a:pt x="460248" y="17272"/>
                </a:lnTo>
                <a:lnTo>
                  <a:pt x="460248" y="5055"/>
                </a:lnTo>
                <a:close/>
              </a:path>
              <a:path w="670560" h="421004">
                <a:moveTo>
                  <a:pt x="472439" y="0"/>
                </a:moveTo>
                <a:lnTo>
                  <a:pt x="463821" y="3573"/>
                </a:lnTo>
                <a:lnTo>
                  <a:pt x="472439" y="12191"/>
                </a:lnTo>
                <a:lnTo>
                  <a:pt x="472439" y="0"/>
                </a:lnTo>
                <a:close/>
              </a:path>
              <a:path w="670560" h="421004">
                <a:moveTo>
                  <a:pt x="460248" y="0"/>
                </a:moveTo>
                <a:lnTo>
                  <a:pt x="460248" y="5055"/>
                </a:lnTo>
                <a:lnTo>
                  <a:pt x="463821" y="3573"/>
                </a:lnTo>
                <a:lnTo>
                  <a:pt x="460248" y="0"/>
                </a:lnTo>
                <a:close/>
              </a:path>
            </a:pathLst>
          </a:custGeom>
          <a:solidFill>
            <a:srgbClr val="A1A1A1"/>
          </a:solidFill>
        </p:spPr>
        <p:txBody>
          <a:bodyPr wrap="square" lIns="0" tIns="0" rIns="0" bIns="0" rtlCol="0"/>
          <a:lstStyle/>
          <a:p>
            <a:endParaRPr/>
          </a:p>
        </p:txBody>
      </p:sp>
      <p:sp>
        <p:nvSpPr>
          <p:cNvPr id="87" name="object 87"/>
          <p:cNvSpPr txBox="1"/>
          <p:nvPr/>
        </p:nvSpPr>
        <p:spPr>
          <a:xfrm>
            <a:off x="5866003" y="3347465"/>
            <a:ext cx="58039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Corbel"/>
                <a:cs typeface="Corbel"/>
              </a:rPr>
              <a:t>cru</a:t>
            </a:r>
            <a:r>
              <a:rPr sz="1800" dirty="0">
                <a:latin typeface="Corbel"/>
                <a:cs typeface="Corbel"/>
              </a:rPr>
              <a:t>i</a:t>
            </a:r>
            <a:r>
              <a:rPr sz="1800" spc="-5" dirty="0">
                <a:latin typeface="Corbel"/>
                <a:cs typeface="Corbel"/>
              </a:rPr>
              <a:t>se</a:t>
            </a:r>
            <a:endParaRPr sz="1800">
              <a:latin typeface="Corbel"/>
              <a:cs typeface="Corbel"/>
            </a:endParaRPr>
          </a:p>
        </p:txBody>
      </p:sp>
      <p:sp>
        <p:nvSpPr>
          <p:cNvPr id="88" name="object 88"/>
          <p:cNvSpPr/>
          <p:nvPr/>
        </p:nvSpPr>
        <p:spPr>
          <a:xfrm>
            <a:off x="111252" y="4402835"/>
            <a:ext cx="6400800" cy="1679575"/>
          </a:xfrm>
          <a:custGeom>
            <a:avLst/>
            <a:gdLst/>
            <a:ahLst/>
            <a:cxnLst/>
            <a:rect l="l" t="t" r="r" b="b"/>
            <a:pathLst>
              <a:path w="6400800" h="1679575">
                <a:moveTo>
                  <a:pt x="6400800" y="0"/>
                </a:moveTo>
                <a:lnTo>
                  <a:pt x="0" y="0"/>
                </a:lnTo>
                <a:lnTo>
                  <a:pt x="0" y="1679448"/>
                </a:lnTo>
                <a:lnTo>
                  <a:pt x="6400800" y="1679448"/>
                </a:lnTo>
                <a:lnTo>
                  <a:pt x="6400800" y="0"/>
                </a:lnTo>
                <a:close/>
              </a:path>
            </a:pathLst>
          </a:custGeom>
          <a:solidFill>
            <a:srgbClr val="585858"/>
          </a:solidFill>
        </p:spPr>
        <p:txBody>
          <a:bodyPr wrap="square" lIns="0" tIns="0" rIns="0" bIns="0" rtlCol="0"/>
          <a:lstStyle/>
          <a:p>
            <a:endParaRPr/>
          </a:p>
        </p:txBody>
      </p:sp>
      <p:sp>
        <p:nvSpPr>
          <p:cNvPr id="89" name="object 89"/>
          <p:cNvSpPr/>
          <p:nvPr/>
        </p:nvSpPr>
        <p:spPr>
          <a:xfrm>
            <a:off x="111252" y="6070091"/>
            <a:ext cx="12700" cy="12700"/>
          </a:xfrm>
          <a:custGeom>
            <a:avLst/>
            <a:gdLst/>
            <a:ahLst/>
            <a:cxnLst/>
            <a:rect l="l" t="t" r="r" b="b"/>
            <a:pathLst>
              <a:path w="12700" h="12700">
                <a:moveTo>
                  <a:pt x="0" y="0"/>
                </a:moveTo>
                <a:lnTo>
                  <a:pt x="0" y="12191"/>
                </a:lnTo>
                <a:lnTo>
                  <a:pt x="12192" y="12191"/>
                </a:lnTo>
                <a:lnTo>
                  <a:pt x="0" y="0"/>
                </a:lnTo>
                <a:close/>
              </a:path>
            </a:pathLst>
          </a:custGeom>
          <a:solidFill>
            <a:srgbClr val="585858"/>
          </a:solidFill>
        </p:spPr>
        <p:txBody>
          <a:bodyPr wrap="square" lIns="0" tIns="0" rIns="0" bIns="0" rtlCol="0"/>
          <a:lstStyle/>
          <a:p>
            <a:endParaRPr/>
          </a:p>
        </p:txBody>
      </p:sp>
      <p:sp>
        <p:nvSpPr>
          <p:cNvPr id="90" name="object 90"/>
          <p:cNvSpPr/>
          <p:nvPr/>
        </p:nvSpPr>
        <p:spPr>
          <a:xfrm>
            <a:off x="111252" y="4402835"/>
            <a:ext cx="12700" cy="1679575"/>
          </a:xfrm>
          <a:custGeom>
            <a:avLst/>
            <a:gdLst/>
            <a:ahLst/>
            <a:cxnLst/>
            <a:rect l="l" t="t" r="r" b="b"/>
            <a:pathLst>
              <a:path w="12700" h="1679575">
                <a:moveTo>
                  <a:pt x="12192" y="0"/>
                </a:moveTo>
                <a:lnTo>
                  <a:pt x="0" y="12191"/>
                </a:lnTo>
                <a:lnTo>
                  <a:pt x="0" y="1667256"/>
                </a:lnTo>
                <a:lnTo>
                  <a:pt x="12192" y="1679448"/>
                </a:lnTo>
                <a:lnTo>
                  <a:pt x="12192" y="0"/>
                </a:lnTo>
                <a:close/>
              </a:path>
            </a:pathLst>
          </a:custGeom>
          <a:solidFill>
            <a:srgbClr val="585858"/>
          </a:solidFill>
        </p:spPr>
        <p:txBody>
          <a:bodyPr wrap="square" lIns="0" tIns="0" rIns="0" bIns="0" rtlCol="0"/>
          <a:lstStyle/>
          <a:p>
            <a:endParaRPr/>
          </a:p>
        </p:txBody>
      </p:sp>
      <p:sp>
        <p:nvSpPr>
          <p:cNvPr id="91" name="object 91"/>
          <p:cNvSpPr/>
          <p:nvPr/>
        </p:nvSpPr>
        <p:spPr>
          <a:xfrm>
            <a:off x="123444" y="6070091"/>
            <a:ext cx="6376670" cy="12700"/>
          </a:xfrm>
          <a:custGeom>
            <a:avLst/>
            <a:gdLst/>
            <a:ahLst/>
            <a:cxnLst/>
            <a:rect l="l" t="t" r="r" b="b"/>
            <a:pathLst>
              <a:path w="6376670" h="12700">
                <a:moveTo>
                  <a:pt x="6376416" y="0"/>
                </a:moveTo>
                <a:lnTo>
                  <a:pt x="0" y="0"/>
                </a:lnTo>
                <a:lnTo>
                  <a:pt x="0" y="12191"/>
                </a:lnTo>
                <a:lnTo>
                  <a:pt x="6376416" y="12191"/>
                </a:lnTo>
                <a:lnTo>
                  <a:pt x="6376416" y="0"/>
                </a:lnTo>
                <a:close/>
              </a:path>
            </a:pathLst>
          </a:custGeom>
          <a:solidFill>
            <a:srgbClr val="585858"/>
          </a:solidFill>
        </p:spPr>
        <p:txBody>
          <a:bodyPr wrap="square" lIns="0" tIns="0" rIns="0" bIns="0" rtlCol="0"/>
          <a:lstStyle/>
          <a:p>
            <a:endParaRPr/>
          </a:p>
        </p:txBody>
      </p:sp>
      <p:sp>
        <p:nvSpPr>
          <p:cNvPr id="92" name="object 92"/>
          <p:cNvSpPr/>
          <p:nvPr/>
        </p:nvSpPr>
        <p:spPr>
          <a:xfrm>
            <a:off x="6499859" y="4402835"/>
            <a:ext cx="12700" cy="1679575"/>
          </a:xfrm>
          <a:custGeom>
            <a:avLst/>
            <a:gdLst/>
            <a:ahLst/>
            <a:cxnLst/>
            <a:rect l="l" t="t" r="r" b="b"/>
            <a:pathLst>
              <a:path w="12700" h="1679575">
                <a:moveTo>
                  <a:pt x="0" y="0"/>
                </a:moveTo>
                <a:lnTo>
                  <a:pt x="0" y="1679448"/>
                </a:lnTo>
                <a:lnTo>
                  <a:pt x="12191" y="1667256"/>
                </a:lnTo>
                <a:lnTo>
                  <a:pt x="12191" y="12191"/>
                </a:lnTo>
                <a:lnTo>
                  <a:pt x="0" y="0"/>
                </a:lnTo>
                <a:close/>
              </a:path>
            </a:pathLst>
          </a:custGeom>
          <a:solidFill>
            <a:srgbClr val="585858"/>
          </a:solidFill>
        </p:spPr>
        <p:txBody>
          <a:bodyPr wrap="square" lIns="0" tIns="0" rIns="0" bIns="0" rtlCol="0"/>
          <a:lstStyle/>
          <a:p>
            <a:endParaRPr/>
          </a:p>
        </p:txBody>
      </p:sp>
      <p:sp>
        <p:nvSpPr>
          <p:cNvPr id="93" name="object 93"/>
          <p:cNvSpPr/>
          <p:nvPr/>
        </p:nvSpPr>
        <p:spPr>
          <a:xfrm>
            <a:off x="6499859" y="6070091"/>
            <a:ext cx="12700" cy="12700"/>
          </a:xfrm>
          <a:custGeom>
            <a:avLst/>
            <a:gdLst/>
            <a:ahLst/>
            <a:cxnLst/>
            <a:rect l="l" t="t" r="r" b="b"/>
            <a:pathLst>
              <a:path w="12700" h="12700">
                <a:moveTo>
                  <a:pt x="12191" y="0"/>
                </a:moveTo>
                <a:lnTo>
                  <a:pt x="0" y="12191"/>
                </a:lnTo>
                <a:lnTo>
                  <a:pt x="12191" y="12191"/>
                </a:lnTo>
                <a:lnTo>
                  <a:pt x="12191" y="0"/>
                </a:lnTo>
                <a:close/>
              </a:path>
            </a:pathLst>
          </a:custGeom>
          <a:solidFill>
            <a:srgbClr val="585858"/>
          </a:solidFill>
        </p:spPr>
        <p:txBody>
          <a:bodyPr wrap="square" lIns="0" tIns="0" rIns="0" bIns="0" rtlCol="0"/>
          <a:lstStyle/>
          <a:p>
            <a:endParaRPr/>
          </a:p>
        </p:txBody>
      </p:sp>
      <p:sp>
        <p:nvSpPr>
          <p:cNvPr id="94" name="object 94"/>
          <p:cNvSpPr/>
          <p:nvPr/>
        </p:nvSpPr>
        <p:spPr>
          <a:xfrm>
            <a:off x="111252" y="4402835"/>
            <a:ext cx="12700" cy="12700"/>
          </a:xfrm>
          <a:custGeom>
            <a:avLst/>
            <a:gdLst/>
            <a:ahLst/>
            <a:cxnLst/>
            <a:rect l="l" t="t" r="r" b="b"/>
            <a:pathLst>
              <a:path w="12700" h="12700">
                <a:moveTo>
                  <a:pt x="12192" y="0"/>
                </a:moveTo>
                <a:lnTo>
                  <a:pt x="0" y="0"/>
                </a:lnTo>
                <a:lnTo>
                  <a:pt x="0" y="12191"/>
                </a:lnTo>
                <a:lnTo>
                  <a:pt x="12192" y="0"/>
                </a:lnTo>
                <a:close/>
              </a:path>
            </a:pathLst>
          </a:custGeom>
          <a:solidFill>
            <a:srgbClr val="585858"/>
          </a:solidFill>
        </p:spPr>
        <p:txBody>
          <a:bodyPr wrap="square" lIns="0" tIns="0" rIns="0" bIns="0" rtlCol="0"/>
          <a:lstStyle/>
          <a:p>
            <a:endParaRPr/>
          </a:p>
        </p:txBody>
      </p:sp>
      <p:sp>
        <p:nvSpPr>
          <p:cNvPr id="95" name="object 95"/>
          <p:cNvSpPr/>
          <p:nvPr/>
        </p:nvSpPr>
        <p:spPr>
          <a:xfrm>
            <a:off x="123444" y="4402835"/>
            <a:ext cx="6376670" cy="12700"/>
          </a:xfrm>
          <a:custGeom>
            <a:avLst/>
            <a:gdLst/>
            <a:ahLst/>
            <a:cxnLst/>
            <a:rect l="l" t="t" r="r" b="b"/>
            <a:pathLst>
              <a:path w="6376670" h="12700">
                <a:moveTo>
                  <a:pt x="6376416" y="0"/>
                </a:moveTo>
                <a:lnTo>
                  <a:pt x="0" y="0"/>
                </a:lnTo>
                <a:lnTo>
                  <a:pt x="0" y="12191"/>
                </a:lnTo>
                <a:lnTo>
                  <a:pt x="6376416" y="12191"/>
                </a:lnTo>
                <a:lnTo>
                  <a:pt x="6376416" y="0"/>
                </a:lnTo>
                <a:close/>
              </a:path>
            </a:pathLst>
          </a:custGeom>
          <a:solidFill>
            <a:srgbClr val="585858"/>
          </a:solidFill>
        </p:spPr>
        <p:txBody>
          <a:bodyPr wrap="square" lIns="0" tIns="0" rIns="0" bIns="0" rtlCol="0"/>
          <a:lstStyle/>
          <a:p>
            <a:endParaRPr/>
          </a:p>
        </p:txBody>
      </p:sp>
      <p:sp>
        <p:nvSpPr>
          <p:cNvPr id="96" name="object 96"/>
          <p:cNvSpPr/>
          <p:nvPr/>
        </p:nvSpPr>
        <p:spPr>
          <a:xfrm>
            <a:off x="6499859" y="4402835"/>
            <a:ext cx="12700" cy="12700"/>
          </a:xfrm>
          <a:custGeom>
            <a:avLst/>
            <a:gdLst/>
            <a:ahLst/>
            <a:cxnLst/>
            <a:rect l="l" t="t" r="r" b="b"/>
            <a:pathLst>
              <a:path w="12700" h="12700">
                <a:moveTo>
                  <a:pt x="12191" y="0"/>
                </a:moveTo>
                <a:lnTo>
                  <a:pt x="0" y="0"/>
                </a:lnTo>
                <a:lnTo>
                  <a:pt x="12191" y="12191"/>
                </a:lnTo>
                <a:lnTo>
                  <a:pt x="12191" y="0"/>
                </a:lnTo>
                <a:close/>
              </a:path>
            </a:pathLst>
          </a:custGeom>
          <a:solidFill>
            <a:srgbClr val="585858"/>
          </a:solidFill>
        </p:spPr>
        <p:txBody>
          <a:bodyPr wrap="square" lIns="0" tIns="0" rIns="0" bIns="0" rtlCol="0"/>
          <a:lstStyle/>
          <a:p>
            <a:endParaRPr/>
          </a:p>
        </p:txBody>
      </p:sp>
      <p:sp>
        <p:nvSpPr>
          <p:cNvPr id="97" name="object 97"/>
          <p:cNvSpPr/>
          <p:nvPr/>
        </p:nvSpPr>
        <p:spPr>
          <a:xfrm>
            <a:off x="112013" y="5522214"/>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98" name="object 98"/>
          <p:cNvSpPr/>
          <p:nvPr/>
        </p:nvSpPr>
        <p:spPr>
          <a:xfrm>
            <a:off x="688086" y="5522214"/>
            <a:ext cx="329565" cy="41275"/>
          </a:xfrm>
          <a:custGeom>
            <a:avLst/>
            <a:gdLst/>
            <a:ahLst/>
            <a:cxnLst/>
            <a:rect l="l" t="t" r="r" b="b"/>
            <a:pathLst>
              <a:path w="329565"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99" name="object 99"/>
          <p:cNvSpPr/>
          <p:nvPr/>
        </p:nvSpPr>
        <p:spPr>
          <a:xfrm>
            <a:off x="1264158" y="5522214"/>
            <a:ext cx="329565" cy="41275"/>
          </a:xfrm>
          <a:custGeom>
            <a:avLst/>
            <a:gdLst/>
            <a:ahLst/>
            <a:cxnLst/>
            <a:rect l="l" t="t" r="r" b="b"/>
            <a:pathLst>
              <a:path w="329565"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00" name="object 100"/>
          <p:cNvSpPr/>
          <p:nvPr/>
        </p:nvSpPr>
        <p:spPr>
          <a:xfrm>
            <a:off x="1840229" y="5522214"/>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01" name="object 101"/>
          <p:cNvSpPr/>
          <p:nvPr/>
        </p:nvSpPr>
        <p:spPr>
          <a:xfrm>
            <a:off x="2416301" y="5522214"/>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02" name="object 102"/>
          <p:cNvSpPr/>
          <p:nvPr/>
        </p:nvSpPr>
        <p:spPr>
          <a:xfrm>
            <a:off x="2992373" y="5522214"/>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03" name="object 103"/>
          <p:cNvSpPr/>
          <p:nvPr/>
        </p:nvSpPr>
        <p:spPr>
          <a:xfrm>
            <a:off x="3568446" y="5522214"/>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04" name="object 104"/>
          <p:cNvSpPr/>
          <p:nvPr/>
        </p:nvSpPr>
        <p:spPr>
          <a:xfrm>
            <a:off x="4144517" y="5522214"/>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05" name="object 105"/>
          <p:cNvSpPr/>
          <p:nvPr/>
        </p:nvSpPr>
        <p:spPr>
          <a:xfrm>
            <a:off x="4720590" y="5522214"/>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06" name="object 106"/>
          <p:cNvSpPr/>
          <p:nvPr/>
        </p:nvSpPr>
        <p:spPr>
          <a:xfrm>
            <a:off x="5296661" y="5522214"/>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07" name="object 107"/>
          <p:cNvSpPr/>
          <p:nvPr/>
        </p:nvSpPr>
        <p:spPr>
          <a:xfrm>
            <a:off x="5872734" y="5522214"/>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08" name="object 108"/>
          <p:cNvSpPr/>
          <p:nvPr/>
        </p:nvSpPr>
        <p:spPr>
          <a:xfrm>
            <a:off x="6448805" y="5522214"/>
            <a:ext cx="64135" cy="41275"/>
          </a:xfrm>
          <a:custGeom>
            <a:avLst/>
            <a:gdLst/>
            <a:ahLst/>
            <a:cxnLst/>
            <a:rect l="l" t="t" r="r" b="b"/>
            <a:pathLst>
              <a:path w="64134" h="41275">
                <a:moveTo>
                  <a:pt x="64008" y="0"/>
                </a:moveTo>
                <a:lnTo>
                  <a:pt x="0" y="0"/>
                </a:lnTo>
                <a:lnTo>
                  <a:pt x="0" y="41148"/>
                </a:lnTo>
                <a:lnTo>
                  <a:pt x="64008" y="41148"/>
                </a:lnTo>
                <a:lnTo>
                  <a:pt x="64008" y="0"/>
                </a:lnTo>
                <a:close/>
              </a:path>
            </a:pathLst>
          </a:custGeom>
          <a:solidFill>
            <a:srgbClr val="FFFFFF"/>
          </a:solidFill>
        </p:spPr>
        <p:txBody>
          <a:bodyPr wrap="square" lIns="0" tIns="0" rIns="0" bIns="0" rtlCol="0"/>
          <a:lstStyle/>
          <a:p>
            <a:endParaRPr/>
          </a:p>
        </p:txBody>
      </p:sp>
      <p:sp>
        <p:nvSpPr>
          <p:cNvPr id="109" name="object 109"/>
          <p:cNvSpPr/>
          <p:nvPr/>
        </p:nvSpPr>
        <p:spPr>
          <a:xfrm>
            <a:off x="112013" y="5046726"/>
            <a:ext cx="329565" cy="41275"/>
          </a:xfrm>
          <a:custGeom>
            <a:avLst/>
            <a:gdLst/>
            <a:ahLst/>
            <a:cxnLst/>
            <a:rect l="l" t="t" r="r" b="b"/>
            <a:pathLst>
              <a:path w="329565"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10" name="object 110"/>
          <p:cNvSpPr/>
          <p:nvPr/>
        </p:nvSpPr>
        <p:spPr>
          <a:xfrm>
            <a:off x="688086" y="5046726"/>
            <a:ext cx="329565" cy="41275"/>
          </a:xfrm>
          <a:custGeom>
            <a:avLst/>
            <a:gdLst/>
            <a:ahLst/>
            <a:cxnLst/>
            <a:rect l="l" t="t" r="r" b="b"/>
            <a:pathLst>
              <a:path w="329565"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11" name="object 111"/>
          <p:cNvSpPr/>
          <p:nvPr/>
        </p:nvSpPr>
        <p:spPr>
          <a:xfrm>
            <a:off x="1264158" y="5046726"/>
            <a:ext cx="329565" cy="41275"/>
          </a:xfrm>
          <a:custGeom>
            <a:avLst/>
            <a:gdLst/>
            <a:ahLst/>
            <a:cxnLst/>
            <a:rect l="l" t="t" r="r" b="b"/>
            <a:pathLst>
              <a:path w="329565"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12" name="object 112"/>
          <p:cNvSpPr/>
          <p:nvPr/>
        </p:nvSpPr>
        <p:spPr>
          <a:xfrm>
            <a:off x="1840229" y="5046726"/>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13" name="object 113"/>
          <p:cNvSpPr/>
          <p:nvPr/>
        </p:nvSpPr>
        <p:spPr>
          <a:xfrm>
            <a:off x="2416301" y="5046726"/>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14" name="object 114"/>
          <p:cNvSpPr/>
          <p:nvPr/>
        </p:nvSpPr>
        <p:spPr>
          <a:xfrm>
            <a:off x="2992373" y="5046726"/>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15" name="object 115"/>
          <p:cNvSpPr/>
          <p:nvPr/>
        </p:nvSpPr>
        <p:spPr>
          <a:xfrm>
            <a:off x="3568446" y="5046726"/>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16" name="object 116"/>
          <p:cNvSpPr/>
          <p:nvPr/>
        </p:nvSpPr>
        <p:spPr>
          <a:xfrm>
            <a:off x="4144517" y="5046726"/>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17" name="object 117"/>
          <p:cNvSpPr/>
          <p:nvPr/>
        </p:nvSpPr>
        <p:spPr>
          <a:xfrm>
            <a:off x="4720590" y="5046726"/>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18" name="object 118"/>
          <p:cNvSpPr/>
          <p:nvPr/>
        </p:nvSpPr>
        <p:spPr>
          <a:xfrm>
            <a:off x="5296661" y="5046726"/>
            <a:ext cx="329565" cy="41275"/>
          </a:xfrm>
          <a:custGeom>
            <a:avLst/>
            <a:gdLst/>
            <a:ahLst/>
            <a:cxnLst/>
            <a:rect l="l" t="t" r="r" b="b"/>
            <a:pathLst>
              <a:path w="329564" h="41275">
                <a:moveTo>
                  <a:pt x="329184" y="0"/>
                </a:moveTo>
                <a:lnTo>
                  <a:pt x="0" y="0"/>
                </a:lnTo>
                <a:lnTo>
                  <a:pt x="0" y="41148"/>
                </a:lnTo>
                <a:lnTo>
                  <a:pt x="329184" y="41148"/>
                </a:lnTo>
                <a:lnTo>
                  <a:pt x="329184" y="0"/>
                </a:lnTo>
                <a:close/>
              </a:path>
            </a:pathLst>
          </a:custGeom>
          <a:solidFill>
            <a:srgbClr val="FFFFFF"/>
          </a:solidFill>
        </p:spPr>
        <p:txBody>
          <a:bodyPr wrap="square" lIns="0" tIns="0" rIns="0" bIns="0" rtlCol="0"/>
          <a:lstStyle/>
          <a:p>
            <a:endParaRPr/>
          </a:p>
        </p:txBody>
      </p:sp>
      <p:sp>
        <p:nvSpPr>
          <p:cNvPr id="119" name="object 119"/>
          <p:cNvSpPr/>
          <p:nvPr/>
        </p:nvSpPr>
        <p:spPr>
          <a:xfrm>
            <a:off x="5872734" y="5046726"/>
            <a:ext cx="329565" cy="41275"/>
          </a:xfrm>
          <a:custGeom>
            <a:avLst/>
            <a:gdLst/>
            <a:ahLst/>
            <a:cxnLst/>
            <a:rect l="l" t="t" r="r" b="b"/>
            <a:pathLst>
              <a:path w="329564" h="41275">
                <a:moveTo>
                  <a:pt x="329183" y="0"/>
                </a:moveTo>
                <a:lnTo>
                  <a:pt x="0" y="0"/>
                </a:lnTo>
                <a:lnTo>
                  <a:pt x="0" y="41148"/>
                </a:lnTo>
                <a:lnTo>
                  <a:pt x="329183" y="41148"/>
                </a:lnTo>
                <a:lnTo>
                  <a:pt x="329183" y="0"/>
                </a:lnTo>
                <a:close/>
              </a:path>
            </a:pathLst>
          </a:custGeom>
          <a:solidFill>
            <a:srgbClr val="FFFFFF"/>
          </a:solidFill>
        </p:spPr>
        <p:txBody>
          <a:bodyPr wrap="square" lIns="0" tIns="0" rIns="0" bIns="0" rtlCol="0"/>
          <a:lstStyle/>
          <a:p>
            <a:endParaRPr/>
          </a:p>
        </p:txBody>
      </p:sp>
      <p:sp>
        <p:nvSpPr>
          <p:cNvPr id="120" name="object 120"/>
          <p:cNvSpPr/>
          <p:nvPr/>
        </p:nvSpPr>
        <p:spPr>
          <a:xfrm>
            <a:off x="6448805" y="5046726"/>
            <a:ext cx="64135" cy="41275"/>
          </a:xfrm>
          <a:custGeom>
            <a:avLst/>
            <a:gdLst/>
            <a:ahLst/>
            <a:cxnLst/>
            <a:rect l="l" t="t" r="r" b="b"/>
            <a:pathLst>
              <a:path w="64134" h="41275">
                <a:moveTo>
                  <a:pt x="64008" y="0"/>
                </a:moveTo>
                <a:lnTo>
                  <a:pt x="0" y="0"/>
                </a:lnTo>
                <a:lnTo>
                  <a:pt x="0" y="41148"/>
                </a:lnTo>
                <a:lnTo>
                  <a:pt x="64008" y="41148"/>
                </a:lnTo>
                <a:lnTo>
                  <a:pt x="64008" y="0"/>
                </a:lnTo>
                <a:close/>
              </a:path>
            </a:pathLst>
          </a:custGeom>
          <a:solidFill>
            <a:srgbClr val="FFFFFF"/>
          </a:solidFill>
        </p:spPr>
        <p:txBody>
          <a:bodyPr wrap="square" lIns="0" tIns="0" rIns="0" bIns="0" rtlCol="0"/>
          <a:lstStyle/>
          <a:p>
            <a:endParaRPr/>
          </a:p>
        </p:txBody>
      </p:sp>
      <p:sp>
        <p:nvSpPr>
          <p:cNvPr id="121" name="object 121"/>
          <p:cNvSpPr/>
          <p:nvPr/>
        </p:nvSpPr>
        <p:spPr>
          <a:xfrm>
            <a:off x="112013" y="6038850"/>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122" name="object 122"/>
          <p:cNvSpPr/>
          <p:nvPr/>
        </p:nvSpPr>
        <p:spPr>
          <a:xfrm>
            <a:off x="112013" y="4447794"/>
            <a:ext cx="6400800" cy="41275"/>
          </a:xfrm>
          <a:custGeom>
            <a:avLst/>
            <a:gdLst/>
            <a:ahLst/>
            <a:cxnLst/>
            <a:rect l="l" t="t" r="r" b="b"/>
            <a:pathLst>
              <a:path w="6400800" h="41275">
                <a:moveTo>
                  <a:pt x="6400800" y="0"/>
                </a:moveTo>
                <a:lnTo>
                  <a:pt x="0" y="0"/>
                </a:lnTo>
                <a:lnTo>
                  <a:pt x="0" y="41147"/>
                </a:lnTo>
                <a:lnTo>
                  <a:pt x="6400800" y="41147"/>
                </a:lnTo>
                <a:lnTo>
                  <a:pt x="6400800" y="0"/>
                </a:lnTo>
                <a:close/>
              </a:path>
            </a:pathLst>
          </a:custGeom>
          <a:solidFill>
            <a:srgbClr val="FFFFFF"/>
          </a:solidFill>
        </p:spPr>
        <p:txBody>
          <a:bodyPr wrap="square" lIns="0" tIns="0" rIns="0" bIns="0" rtlCol="0"/>
          <a:lstStyle/>
          <a:p>
            <a:endParaRPr/>
          </a:p>
        </p:txBody>
      </p:sp>
      <p:sp>
        <p:nvSpPr>
          <p:cNvPr id="123" name="object 123"/>
          <p:cNvSpPr/>
          <p:nvPr/>
        </p:nvSpPr>
        <p:spPr>
          <a:xfrm>
            <a:off x="5369052" y="5138928"/>
            <a:ext cx="490727" cy="277367"/>
          </a:xfrm>
          <a:prstGeom prst="rect">
            <a:avLst/>
          </a:prstGeom>
          <a:blipFill>
            <a:blip r:embed="rId3" cstate="print"/>
            <a:stretch>
              <a:fillRect/>
            </a:stretch>
          </a:blipFill>
        </p:spPr>
        <p:txBody>
          <a:bodyPr wrap="square" lIns="0" tIns="0" rIns="0" bIns="0" rtlCol="0"/>
          <a:lstStyle/>
          <a:p>
            <a:endParaRPr/>
          </a:p>
        </p:txBody>
      </p:sp>
      <p:sp>
        <p:nvSpPr>
          <p:cNvPr id="124" name="object 124"/>
          <p:cNvSpPr/>
          <p:nvPr/>
        </p:nvSpPr>
        <p:spPr>
          <a:xfrm>
            <a:off x="4192523" y="5128259"/>
            <a:ext cx="501396" cy="277367"/>
          </a:xfrm>
          <a:prstGeom prst="rect">
            <a:avLst/>
          </a:prstGeom>
          <a:blipFill>
            <a:blip r:embed="rId4" cstate="print"/>
            <a:stretch>
              <a:fillRect/>
            </a:stretch>
          </a:blipFill>
        </p:spPr>
        <p:txBody>
          <a:bodyPr wrap="square" lIns="0" tIns="0" rIns="0" bIns="0" rtlCol="0"/>
          <a:lstStyle/>
          <a:p>
            <a:endParaRPr/>
          </a:p>
        </p:txBody>
      </p:sp>
      <p:sp>
        <p:nvSpPr>
          <p:cNvPr id="125" name="object 125"/>
          <p:cNvSpPr/>
          <p:nvPr/>
        </p:nvSpPr>
        <p:spPr>
          <a:xfrm>
            <a:off x="2916935" y="5123688"/>
            <a:ext cx="501396" cy="277368"/>
          </a:xfrm>
          <a:prstGeom prst="rect">
            <a:avLst/>
          </a:prstGeom>
          <a:blipFill>
            <a:blip r:embed="rId4" cstate="print"/>
            <a:stretch>
              <a:fillRect/>
            </a:stretch>
          </a:blipFill>
        </p:spPr>
        <p:txBody>
          <a:bodyPr wrap="square" lIns="0" tIns="0" rIns="0" bIns="0" rtlCol="0"/>
          <a:lstStyle/>
          <a:p>
            <a:endParaRPr/>
          </a:p>
        </p:txBody>
      </p:sp>
      <p:sp>
        <p:nvSpPr>
          <p:cNvPr id="126" name="object 126"/>
          <p:cNvSpPr/>
          <p:nvPr/>
        </p:nvSpPr>
        <p:spPr>
          <a:xfrm>
            <a:off x="2503932" y="4636008"/>
            <a:ext cx="533400" cy="249936"/>
          </a:xfrm>
          <a:prstGeom prst="rect">
            <a:avLst/>
          </a:prstGeom>
          <a:blipFill>
            <a:blip r:embed="rId5" cstate="print"/>
            <a:stretch>
              <a:fillRect/>
            </a:stretch>
          </a:blipFill>
        </p:spPr>
        <p:txBody>
          <a:bodyPr wrap="square" lIns="0" tIns="0" rIns="0" bIns="0" rtlCol="0"/>
          <a:lstStyle/>
          <a:p>
            <a:endParaRPr/>
          </a:p>
        </p:txBody>
      </p:sp>
      <p:sp>
        <p:nvSpPr>
          <p:cNvPr id="127" name="object 127"/>
          <p:cNvSpPr/>
          <p:nvPr/>
        </p:nvSpPr>
        <p:spPr>
          <a:xfrm>
            <a:off x="1580388" y="5143500"/>
            <a:ext cx="516636" cy="256031"/>
          </a:xfrm>
          <a:prstGeom prst="rect">
            <a:avLst/>
          </a:prstGeom>
          <a:blipFill>
            <a:blip r:embed="rId6" cstate="print"/>
            <a:stretch>
              <a:fillRect/>
            </a:stretch>
          </a:blipFill>
        </p:spPr>
        <p:txBody>
          <a:bodyPr wrap="square" lIns="0" tIns="0" rIns="0" bIns="0" rtlCol="0"/>
          <a:lstStyle/>
          <a:p>
            <a:endParaRPr/>
          </a:p>
        </p:txBody>
      </p:sp>
      <p:sp>
        <p:nvSpPr>
          <p:cNvPr id="128" name="object 128"/>
          <p:cNvSpPr/>
          <p:nvPr/>
        </p:nvSpPr>
        <p:spPr>
          <a:xfrm>
            <a:off x="5850635" y="5062728"/>
            <a:ext cx="670560" cy="421005"/>
          </a:xfrm>
          <a:custGeom>
            <a:avLst/>
            <a:gdLst/>
            <a:ahLst/>
            <a:cxnLst/>
            <a:rect l="l" t="t" r="r" b="b"/>
            <a:pathLst>
              <a:path w="670559" h="421004">
                <a:moveTo>
                  <a:pt x="460248" y="0"/>
                </a:moveTo>
                <a:lnTo>
                  <a:pt x="460248" y="105156"/>
                </a:lnTo>
                <a:lnTo>
                  <a:pt x="0" y="105156"/>
                </a:lnTo>
                <a:lnTo>
                  <a:pt x="0" y="315468"/>
                </a:lnTo>
                <a:lnTo>
                  <a:pt x="460248" y="315468"/>
                </a:lnTo>
                <a:lnTo>
                  <a:pt x="460248" y="420624"/>
                </a:lnTo>
                <a:lnTo>
                  <a:pt x="670560" y="210312"/>
                </a:lnTo>
                <a:lnTo>
                  <a:pt x="460248" y="0"/>
                </a:lnTo>
                <a:close/>
              </a:path>
            </a:pathLst>
          </a:custGeom>
          <a:solidFill>
            <a:srgbClr val="DDDDDD"/>
          </a:solidFill>
        </p:spPr>
        <p:txBody>
          <a:bodyPr wrap="square" lIns="0" tIns="0" rIns="0" bIns="0" rtlCol="0"/>
          <a:lstStyle/>
          <a:p>
            <a:endParaRPr/>
          </a:p>
        </p:txBody>
      </p:sp>
      <p:sp>
        <p:nvSpPr>
          <p:cNvPr id="129" name="object 129"/>
          <p:cNvSpPr/>
          <p:nvPr/>
        </p:nvSpPr>
        <p:spPr>
          <a:xfrm>
            <a:off x="5850635" y="5062728"/>
            <a:ext cx="670560" cy="421005"/>
          </a:xfrm>
          <a:custGeom>
            <a:avLst/>
            <a:gdLst/>
            <a:ahLst/>
            <a:cxnLst/>
            <a:rect l="l" t="t" r="r" b="b"/>
            <a:pathLst>
              <a:path w="670559" h="421004">
                <a:moveTo>
                  <a:pt x="460248" y="415568"/>
                </a:moveTo>
                <a:lnTo>
                  <a:pt x="460248" y="420624"/>
                </a:lnTo>
                <a:lnTo>
                  <a:pt x="463821" y="417050"/>
                </a:lnTo>
                <a:lnTo>
                  <a:pt x="460248" y="415568"/>
                </a:lnTo>
                <a:close/>
              </a:path>
              <a:path w="670559" h="421004">
                <a:moveTo>
                  <a:pt x="472439" y="408432"/>
                </a:moveTo>
                <a:lnTo>
                  <a:pt x="463821" y="417050"/>
                </a:lnTo>
                <a:lnTo>
                  <a:pt x="472439" y="420624"/>
                </a:lnTo>
                <a:lnTo>
                  <a:pt x="472439" y="408432"/>
                </a:lnTo>
                <a:close/>
              </a:path>
              <a:path w="670559" h="421004">
                <a:moveTo>
                  <a:pt x="472439" y="391160"/>
                </a:moveTo>
                <a:lnTo>
                  <a:pt x="460248" y="403352"/>
                </a:lnTo>
                <a:lnTo>
                  <a:pt x="460248" y="415568"/>
                </a:lnTo>
                <a:lnTo>
                  <a:pt x="463821" y="417050"/>
                </a:lnTo>
                <a:lnTo>
                  <a:pt x="472439" y="408432"/>
                </a:lnTo>
                <a:lnTo>
                  <a:pt x="472439" y="391160"/>
                </a:lnTo>
                <a:close/>
              </a:path>
              <a:path w="670559" h="421004">
                <a:moveTo>
                  <a:pt x="460248" y="403352"/>
                </a:moveTo>
                <a:lnTo>
                  <a:pt x="451612" y="411988"/>
                </a:lnTo>
                <a:lnTo>
                  <a:pt x="460248" y="415568"/>
                </a:lnTo>
                <a:lnTo>
                  <a:pt x="460248" y="403352"/>
                </a:lnTo>
                <a:close/>
              </a:path>
              <a:path w="670559" h="421004">
                <a:moveTo>
                  <a:pt x="653288" y="210312"/>
                </a:moveTo>
                <a:lnTo>
                  <a:pt x="472439" y="391160"/>
                </a:lnTo>
                <a:lnTo>
                  <a:pt x="472439" y="408432"/>
                </a:lnTo>
                <a:lnTo>
                  <a:pt x="661923" y="218948"/>
                </a:lnTo>
                <a:lnTo>
                  <a:pt x="653288" y="210312"/>
                </a:lnTo>
                <a:close/>
              </a:path>
              <a:path w="670559" h="421004">
                <a:moveTo>
                  <a:pt x="472439" y="303276"/>
                </a:moveTo>
                <a:lnTo>
                  <a:pt x="12191" y="303276"/>
                </a:lnTo>
                <a:lnTo>
                  <a:pt x="12191" y="315468"/>
                </a:lnTo>
                <a:lnTo>
                  <a:pt x="460248" y="315468"/>
                </a:lnTo>
                <a:lnTo>
                  <a:pt x="460248" y="403352"/>
                </a:lnTo>
                <a:lnTo>
                  <a:pt x="472439" y="391160"/>
                </a:lnTo>
                <a:lnTo>
                  <a:pt x="472439" y="303276"/>
                </a:lnTo>
                <a:close/>
              </a:path>
              <a:path w="670559" h="421004">
                <a:moveTo>
                  <a:pt x="0" y="303276"/>
                </a:moveTo>
                <a:lnTo>
                  <a:pt x="0" y="315468"/>
                </a:lnTo>
                <a:lnTo>
                  <a:pt x="12191" y="315468"/>
                </a:lnTo>
                <a:lnTo>
                  <a:pt x="0" y="303276"/>
                </a:lnTo>
                <a:close/>
              </a:path>
              <a:path w="670559" h="421004">
                <a:moveTo>
                  <a:pt x="12191" y="105156"/>
                </a:moveTo>
                <a:lnTo>
                  <a:pt x="0" y="117348"/>
                </a:lnTo>
                <a:lnTo>
                  <a:pt x="0" y="303276"/>
                </a:lnTo>
                <a:lnTo>
                  <a:pt x="12191" y="315468"/>
                </a:lnTo>
                <a:lnTo>
                  <a:pt x="12191" y="105156"/>
                </a:lnTo>
                <a:close/>
              </a:path>
              <a:path w="670559" h="421004">
                <a:moveTo>
                  <a:pt x="661923" y="201675"/>
                </a:moveTo>
                <a:lnTo>
                  <a:pt x="653288" y="210312"/>
                </a:lnTo>
                <a:lnTo>
                  <a:pt x="661924" y="218948"/>
                </a:lnTo>
                <a:lnTo>
                  <a:pt x="661923" y="201675"/>
                </a:lnTo>
                <a:close/>
              </a:path>
              <a:path w="670559" h="421004">
                <a:moveTo>
                  <a:pt x="661923" y="201675"/>
                </a:moveTo>
                <a:lnTo>
                  <a:pt x="661924" y="218948"/>
                </a:lnTo>
                <a:lnTo>
                  <a:pt x="670560" y="210312"/>
                </a:lnTo>
                <a:lnTo>
                  <a:pt x="661923" y="201675"/>
                </a:lnTo>
                <a:close/>
              </a:path>
              <a:path w="670559" h="421004">
                <a:moveTo>
                  <a:pt x="472439" y="12191"/>
                </a:moveTo>
                <a:lnTo>
                  <a:pt x="472439" y="29463"/>
                </a:lnTo>
                <a:lnTo>
                  <a:pt x="653288" y="210312"/>
                </a:lnTo>
                <a:lnTo>
                  <a:pt x="661923" y="201675"/>
                </a:lnTo>
                <a:lnTo>
                  <a:pt x="472439" y="12191"/>
                </a:lnTo>
                <a:close/>
              </a:path>
              <a:path w="670559" h="421004">
                <a:moveTo>
                  <a:pt x="12191" y="105156"/>
                </a:moveTo>
                <a:lnTo>
                  <a:pt x="0" y="105156"/>
                </a:lnTo>
                <a:lnTo>
                  <a:pt x="0" y="117348"/>
                </a:lnTo>
                <a:lnTo>
                  <a:pt x="12191" y="105156"/>
                </a:lnTo>
                <a:close/>
              </a:path>
              <a:path w="670559" h="421004">
                <a:moveTo>
                  <a:pt x="460248" y="17272"/>
                </a:moveTo>
                <a:lnTo>
                  <a:pt x="460248" y="105156"/>
                </a:lnTo>
                <a:lnTo>
                  <a:pt x="12191" y="105156"/>
                </a:lnTo>
                <a:lnTo>
                  <a:pt x="12191" y="117348"/>
                </a:lnTo>
                <a:lnTo>
                  <a:pt x="472439" y="117348"/>
                </a:lnTo>
                <a:lnTo>
                  <a:pt x="472439" y="29463"/>
                </a:lnTo>
                <a:lnTo>
                  <a:pt x="460248" y="17272"/>
                </a:lnTo>
                <a:close/>
              </a:path>
              <a:path w="670559" h="421004">
                <a:moveTo>
                  <a:pt x="463821" y="3573"/>
                </a:moveTo>
                <a:lnTo>
                  <a:pt x="460248" y="5055"/>
                </a:lnTo>
                <a:lnTo>
                  <a:pt x="460248" y="17272"/>
                </a:lnTo>
                <a:lnTo>
                  <a:pt x="472439" y="29463"/>
                </a:lnTo>
                <a:lnTo>
                  <a:pt x="472439" y="12191"/>
                </a:lnTo>
                <a:lnTo>
                  <a:pt x="463821" y="3573"/>
                </a:lnTo>
                <a:close/>
              </a:path>
              <a:path w="670559" h="421004">
                <a:moveTo>
                  <a:pt x="460248" y="5055"/>
                </a:moveTo>
                <a:lnTo>
                  <a:pt x="451612" y="8636"/>
                </a:lnTo>
                <a:lnTo>
                  <a:pt x="460248" y="17272"/>
                </a:lnTo>
                <a:lnTo>
                  <a:pt x="460248" y="5055"/>
                </a:lnTo>
                <a:close/>
              </a:path>
              <a:path w="670559" h="421004">
                <a:moveTo>
                  <a:pt x="472439" y="0"/>
                </a:moveTo>
                <a:lnTo>
                  <a:pt x="463821" y="3573"/>
                </a:lnTo>
                <a:lnTo>
                  <a:pt x="472439" y="12191"/>
                </a:lnTo>
                <a:lnTo>
                  <a:pt x="472439" y="0"/>
                </a:lnTo>
                <a:close/>
              </a:path>
              <a:path w="670559" h="421004">
                <a:moveTo>
                  <a:pt x="460248" y="0"/>
                </a:moveTo>
                <a:lnTo>
                  <a:pt x="460248" y="5055"/>
                </a:lnTo>
                <a:lnTo>
                  <a:pt x="463821" y="3573"/>
                </a:lnTo>
                <a:lnTo>
                  <a:pt x="460248" y="0"/>
                </a:lnTo>
                <a:close/>
              </a:path>
            </a:pathLst>
          </a:custGeom>
          <a:solidFill>
            <a:srgbClr val="A1A1A1"/>
          </a:solidFill>
        </p:spPr>
        <p:txBody>
          <a:bodyPr wrap="square" lIns="0" tIns="0" rIns="0" bIns="0" rtlCol="0"/>
          <a:lstStyle/>
          <a:p>
            <a:endParaRPr/>
          </a:p>
        </p:txBody>
      </p:sp>
      <p:sp>
        <p:nvSpPr>
          <p:cNvPr id="130" name="object 130"/>
          <p:cNvSpPr txBox="1"/>
          <p:nvPr/>
        </p:nvSpPr>
        <p:spPr>
          <a:xfrm>
            <a:off x="5906770" y="5115559"/>
            <a:ext cx="58039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Corbel"/>
                <a:cs typeface="Corbel"/>
              </a:rPr>
              <a:t>cru</a:t>
            </a:r>
            <a:r>
              <a:rPr sz="1800" dirty="0">
                <a:latin typeface="Corbel"/>
                <a:cs typeface="Corbel"/>
              </a:rPr>
              <a:t>i</a:t>
            </a:r>
            <a:r>
              <a:rPr sz="1800" spc="-5" dirty="0">
                <a:latin typeface="Corbel"/>
                <a:cs typeface="Corbel"/>
              </a:rPr>
              <a:t>se</a:t>
            </a:r>
            <a:endParaRPr sz="1800">
              <a:latin typeface="Corbel"/>
              <a:cs typeface="Corbel"/>
            </a:endParaRPr>
          </a:p>
        </p:txBody>
      </p:sp>
      <p:sp>
        <p:nvSpPr>
          <p:cNvPr id="131" name="object 131"/>
          <p:cNvSpPr/>
          <p:nvPr/>
        </p:nvSpPr>
        <p:spPr>
          <a:xfrm>
            <a:off x="2179320" y="1588008"/>
            <a:ext cx="518159" cy="256032"/>
          </a:xfrm>
          <a:prstGeom prst="rect">
            <a:avLst/>
          </a:prstGeom>
          <a:blipFill>
            <a:blip r:embed="rId6" cstate="print"/>
            <a:stretch>
              <a:fillRect/>
            </a:stretch>
          </a:blipFill>
        </p:spPr>
        <p:txBody>
          <a:bodyPr wrap="square" lIns="0" tIns="0" rIns="0" bIns="0" rtlCol="0"/>
          <a:lstStyle/>
          <a:p>
            <a:endParaRPr/>
          </a:p>
        </p:txBody>
      </p:sp>
      <p:sp>
        <p:nvSpPr>
          <p:cNvPr id="132" name="object 132"/>
          <p:cNvSpPr/>
          <p:nvPr/>
        </p:nvSpPr>
        <p:spPr>
          <a:xfrm>
            <a:off x="2836164" y="3924300"/>
            <a:ext cx="516636" cy="256031"/>
          </a:xfrm>
          <a:prstGeom prst="rect">
            <a:avLst/>
          </a:prstGeom>
          <a:blipFill>
            <a:blip r:embed="rId6" cstate="print"/>
            <a:stretch>
              <a:fillRect/>
            </a:stretch>
          </a:blipFill>
        </p:spPr>
        <p:txBody>
          <a:bodyPr wrap="square" lIns="0" tIns="0" rIns="0" bIns="0" rtlCol="0"/>
          <a:lstStyle/>
          <a:p>
            <a:endParaRPr/>
          </a:p>
        </p:txBody>
      </p:sp>
      <p:sp>
        <p:nvSpPr>
          <p:cNvPr id="133" name="object 133"/>
          <p:cNvSpPr/>
          <p:nvPr/>
        </p:nvSpPr>
        <p:spPr>
          <a:xfrm>
            <a:off x="4451603" y="5669279"/>
            <a:ext cx="518160" cy="256031"/>
          </a:xfrm>
          <a:prstGeom prst="rect">
            <a:avLst/>
          </a:prstGeom>
          <a:blipFill>
            <a:blip r:embed="rId6" cstate="print"/>
            <a:stretch>
              <a:fillRect/>
            </a:stretch>
          </a:blipFill>
        </p:spPr>
        <p:txBody>
          <a:bodyPr wrap="square" lIns="0" tIns="0" rIns="0" bIns="0" rtlCol="0"/>
          <a:lstStyle/>
          <a:p>
            <a:endParaRPr/>
          </a:p>
        </p:txBody>
      </p:sp>
      <p:sp>
        <p:nvSpPr>
          <p:cNvPr id="134" name="object 134"/>
          <p:cNvSpPr/>
          <p:nvPr/>
        </p:nvSpPr>
        <p:spPr>
          <a:xfrm>
            <a:off x="272795" y="2225039"/>
            <a:ext cx="408940" cy="731520"/>
          </a:xfrm>
          <a:custGeom>
            <a:avLst/>
            <a:gdLst/>
            <a:ahLst/>
            <a:cxnLst/>
            <a:rect l="l" t="t" r="r" b="b"/>
            <a:pathLst>
              <a:path w="408940" h="731519">
                <a:moveTo>
                  <a:pt x="306324" y="0"/>
                </a:moveTo>
                <a:lnTo>
                  <a:pt x="102107" y="0"/>
                </a:lnTo>
                <a:lnTo>
                  <a:pt x="102107" y="527304"/>
                </a:lnTo>
                <a:lnTo>
                  <a:pt x="0" y="527304"/>
                </a:lnTo>
                <a:lnTo>
                  <a:pt x="204216" y="731520"/>
                </a:lnTo>
                <a:lnTo>
                  <a:pt x="408431" y="527304"/>
                </a:lnTo>
                <a:lnTo>
                  <a:pt x="306324" y="527304"/>
                </a:lnTo>
                <a:lnTo>
                  <a:pt x="306324" y="0"/>
                </a:lnTo>
                <a:close/>
              </a:path>
            </a:pathLst>
          </a:custGeom>
          <a:solidFill>
            <a:srgbClr val="001F5F"/>
          </a:solidFill>
        </p:spPr>
        <p:txBody>
          <a:bodyPr wrap="square" lIns="0" tIns="0" rIns="0" bIns="0" rtlCol="0"/>
          <a:lstStyle/>
          <a:p>
            <a:endParaRPr/>
          </a:p>
        </p:txBody>
      </p:sp>
      <p:sp>
        <p:nvSpPr>
          <p:cNvPr id="135" name="object 135"/>
          <p:cNvSpPr/>
          <p:nvPr/>
        </p:nvSpPr>
        <p:spPr>
          <a:xfrm>
            <a:off x="272795" y="2225039"/>
            <a:ext cx="408940" cy="731520"/>
          </a:xfrm>
          <a:custGeom>
            <a:avLst/>
            <a:gdLst/>
            <a:ahLst/>
            <a:cxnLst/>
            <a:rect l="l" t="t" r="r" b="b"/>
            <a:pathLst>
              <a:path w="408940" h="731519">
                <a:moveTo>
                  <a:pt x="212852" y="722884"/>
                </a:moveTo>
                <a:lnTo>
                  <a:pt x="195579" y="722884"/>
                </a:lnTo>
                <a:lnTo>
                  <a:pt x="204216" y="731520"/>
                </a:lnTo>
                <a:lnTo>
                  <a:pt x="212852" y="722884"/>
                </a:lnTo>
                <a:close/>
              </a:path>
              <a:path w="408940" h="731519">
                <a:moveTo>
                  <a:pt x="8623" y="518668"/>
                </a:moveTo>
                <a:lnTo>
                  <a:pt x="3569" y="530873"/>
                </a:lnTo>
                <a:lnTo>
                  <a:pt x="195579" y="722884"/>
                </a:lnTo>
                <a:lnTo>
                  <a:pt x="204215" y="714260"/>
                </a:lnTo>
                <a:lnTo>
                  <a:pt x="8623" y="518668"/>
                </a:lnTo>
                <a:close/>
              </a:path>
              <a:path w="408940" h="731519">
                <a:moveTo>
                  <a:pt x="204216" y="714260"/>
                </a:moveTo>
                <a:lnTo>
                  <a:pt x="195592" y="722884"/>
                </a:lnTo>
                <a:lnTo>
                  <a:pt x="212839" y="722884"/>
                </a:lnTo>
                <a:lnTo>
                  <a:pt x="204216" y="714260"/>
                </a:lnTo>
                <a:close/>
              </a:path>
              <a:path w="408940" h="731519">
                <a:moveTo>
                  <a:pt x="399808" y="518668"/>
                </a:moveTo>
                <a:lnTo>
                  <a:pt x="204216" y="714260"/>
                </a:lnTo>
                <a:lnTo>
                  <a:pt x="212839" y="722884"/>
                </a:lnTo>
                <a:lnTo>
                  <a:pt x="404862" y="530873"/>
                </a:lnTo>
                <a:lnTo>
                  <a:pt x="399808" y="518668"/>
                </a:lnTo>
                <a:close/>
              </a:path>
              <a:path w="408940" h="731519">
                <a:moveTo>
                  <a:pt x="3569" y="530873"/>
                </a:moveTo>
                <a:lnTo>
                  <a:pt x="0" y="539496"/>
                </a:lnTo>
                <a:lnTo>
                  <a:pt x="12191" y="539496"/>
                </a:lnTo>
                <a:lnTo>
                  <a:pt x="3569" y="530873"/>
                </a:lnTo>
                <a:close/>
              </a:path>
              <a:path w="408940" h="731519">
                <a:moveTo>
                  <a:pt x="114300" y="0"/>
                </a:moveTo>
                <a:lnTo>
                  <a:pt x="102107" y="12192"/>
                </a:lnTo>
                <a:lnTo>
                  <a:pt x="102107" y="527304"/>
                </a:lnTo>
                <a:lnTo>
                  <a:pt x="17259" y="527304"/>
                </a:lnTo>
                <a:lnTo>
                  <a:pt x="29451" y="539496"/>
                </a:lnTo>
                <a:lnTo>
                  <a:pt x="114300" y="539496"/>
                </a:lnTo>
                <a:lnTo>
                  <a:pt x="114300" y="0"/>
                </a:lnTo>
                <a:close/>
              </a:path>
              <a:path w="408940" h="731519">
                <a:moveTo>
                  <a:pt x="294132" y="0"/>
                </a:moveTo>
                <a:lnTo>
                  <a:pt x="294132" y="539496"/>
                </a:lnTo>
                <a:lnTo>
                  <a:pt x="378980" y="539496"/>
                </a:lnTo>
                <a:lnTo>
                  <a:pt x="391172" y="527304"/>
                </a:lnTo>
                <a:lnTo>
                  <a:pt x="306324" y="527304"/>
                </a:lnTo>
                <a:lnTo>
                  <a:pt x="306324" y="12192"/>
                </a:lnTo>
                <a:lnTo>
                  <a:pt x="294132" y="0"/>
                </a:lnTo>
                <a:close/>
              </a:path>
              <a:path w="408940" h="731519">
                <a:moveTo>
                  <a:pt x="404862" y="530873"/>
                </a:moveTo>
                <a:lnTo>
                  <a:pt x="396240" y="539496"/>
                </a:lnTo>
                <a:lnTo>
                  <a:pt x="408431" y="539496"/>
                </a:lnTo>
                <a:lnTo>
                  <a:pt x="404862" y="530873"/>
                </a:lnTo>
                <a:close/>
              </a:path>
              <a:path w="408940" h="731519">
                <a:moveTo>
                  <a:pt x="5047" y="527304"/>
                </a:moveTo>
                <a:lnTo>
                  <a:pt x="0" y="527304"/>
                </a:lnTo>
                <a:lnTo>
                  <a:pt x="3569" y="530873"/>
                </a:lnTo>
                <a:lnTo>
                  <a:pt x="5047" y="527304"/>
                </a:lnTo>
                <a:close/>
              </a:path>
              <a:path w="408940" h="731519">
                <a:moveTo>
                  <a:pt x="408431" y="527304"/>
                </a:moveTo>
                <a:lnTo>
                  <a:pt x="403384" y="527304"/>
                </a:lnTo>
                <a:lnTo>
                  <a:pt x="404862" y="530873"/>
                </a:lnTo>
                <a:lnTo>
                  <a:pt x="408431" y="527304"/>
                </a:lnTo>
                <a:close/>
              </a:path>
              <a:path w="408940" h="731519">
                <a:moveTo>
                  <a:pt x="114300" y="0"/>
                </a:moveTo>
                <a:lnTo>
                  <a:pt x="102107" y="0"/>
                </a:lnTo>
                <a:lnTo>
                  <a:pt x="102107" y="12192"/>
                </a:lnTo>
                <a:lnTo>
                  <a:pt x="114300" y="0"/>
                </a:lnTo>
                <a:close/>
              </a:path>
              <a:path w="408940" h="731519">
                <a:moveTo>
                  <a:pt x="294132" y="0"/>
                </a:moveTo>
                <a:lnTo>
                  <a:pt x="114300" y="0"/>
                </a:lnTo>
                <a:lnTo>
                  <a:pt x="114300" y="12192"/>
                </a:lnTo>
                <a:lnTo>
                  <a:pt x="294132" y="12192"/>
                </a:lnTo>
                <a:lnTo>
                  <a:pt x="294132" y="0"/>
                </a:lnTo>
                <a:close/>
              </a:path>
              <a:path w="408940" h="731519">
                <a:moveTo>
                  <a:pt x="306324" y="0"/>
                </a:moveTo>
                <a:lnTo>
                  <a:pt x="294132" y="0"/>
                </a:lnTo>
                <a:lnTo>
                  <a:pt x="306324" y="12192"/>
                </a:lnTo>
                <a:lnTo>
                  <a:pt x="306324" y="0"/>
                </a:lnTo>
                <a:close/>
              </a:path>
            </a:pathLst>
          </a:custGeom>
          <a:solidFill>
            <a:srgbClr val="001F5F"/>
          </a:solidFill>
        </p:spPr>
        <p:txBody>
          <a:bodyPr wrap="square" lIns="0" tIns="0" rIns="0" bIns="0" rtlCol="0"/>
          <a:lstStyle/>
          <a:p>
            <a:endParaRPr/>
          </a:p>
        </p:txBody>
      </p:sp>
      <p:sp>
        <p:nvSpPr>
          <p:cNvPr id="136" name="object 136"/>
          <p:cNvSpPr/>
          <p:nvPr/>
        </p:nvSpPr>
        <p:spPr>
          <a:xfrm>
            <a:off x="272795" y="4133088"/>
            <a:ext cx="408940" cy="731520"/>
          </a:xfrm>
          <a:custGeom>
            <a:avLst/>
            <a:gdLst/>
            <a:ahLst/>
            <a:cxnLst/>
            <a:rect l="l" t="t" r="r" b="b"/>
            <a:pathLst>
              <a:path w="408940" h="731520">
                <a:moveTo>
                  <a:pt x="306324" y="0"/>
                </a:moveTo>
                <a:lnTo>
                  <a:pt x="102107" y="0"/>
                </a:lnTo>
                <a:lnTo>
                  <a:pt x="102107" y="527304"/>
                </a:lnTo>
                <a:lnTo>
                  <a:pt x="0" y="527304"/>
                </a:lnTo>
                <a:lnTo>
                  <a:pt x="204216" y="731519"/>
                </a:lnTo>
                <a:lnTo>
                  <a:pt x="408431" y="527304"/>
                </a:lnTo>
                <a:lnTo>
                  <a:pt x="306324" y="527304"/>
                </a:lnTo>
                <a:lnTo>
                  <a:pt x="306324" y="0"/>
                </a:lnTo>
                <a:close/>
              </a:path>
            </a:pathLst>
          </a:custGeom>
          <a:solidFill>
            <a:srgbClr val="001F5F"/>
          </a:solidFill>
        </p:spPr>
        <p:txBody>
          <a:bodyPr wrap="square" lIns="0" tIns="0" rIns="0" bIns="0" rtlCol="0"/>
          <a:lstStyle/>
          <a:p>
            <a:endParaRPr/>
          </a:p>
        </p:txBody>
      </p:sp>
      <p:sp>
        <p:nvSpPr>
          <p:cNvPr id="137" name="object 137"/>
          <p:cNvSpPr/>
          <p:nvPr/>
        </p:nvSpPr>
        <p:spPr>
          <a:xfrm>
            <a:off x="272795" y="4133088"/>
            <a:ext cx="408940" cy="731520"/>
          </a:xfrm>
          <a:custGeom>
            <a:avLst/>
            <a:gdLst/>
            <a:ahLst/>
            <a:cxnLst/>
            <a:rect l="l" t="t" r="r" b="b"/>
            <a:pathLst>
              <a:path w="408940" h="731520">
                <a:moveTo>
                  <a:pt x="212851" y="722884"/>
                </a:moveTo>
                <a:lnTo>
                  <a:pt x="195580" y="722884"/>
                </a:lnTo>
                <a:lnTo>
                  <a:pt x="204216" y="731519"/>
                </a:lnTo>
                <a:lnTo>
                  <a:pt x="212851" y="722884"/>
                </a:lnTo>
                <a:close/>
              </a:path>
              <a:path w="408940" h="731520">
                <a:moveTo>
                  <a:pt x="8623" y="518668"/>
                </a:moveTo>
                <a:lnTo>
                  <a:pt x="3569" y="530873"/>
                </a:lnTo>
                <a:lnTo>
                  <a:pt x="195580" y="722884"/>
                </a:lnTo>
                <a:lnTo>
                  <a:pt x="204215" y="714260"/>
                </a:lnTo>
                <a:lnTo>
                  <a:pt x="8623" y="518668"/>
                </a:lnTo>
                <a:close/>
              </a:path>
              <a:path w="408940" h="731520">
                <a:moveTo>
                  <a:pt x="204216" y="714260"/>
                </a:moveTo>
                <a:lnTo>
                  <a:pt x="195592" y="722884"/>
                </a:lnTo>
                <a:lnTo>
                  <a:pt x="212839" y="722884"/>
                </a:lnTo>
                <a:lnTo>
                  <a:pt x="204216" y="714260"/>
                </a:lnTo>
                <a:close/>
              </a:path>
              <a:path w="408940" h="731520">
                <a:moveTo>
                  <a:pt x="399808" y="518668"/>
                </a:moveTo>
                <a:lnTo>
                  <a:pt x="204216" y="714260"/>
                </a:lnTo>
                <a:lnTo>
                  <a:pt x="212839" y="722884"/>
                </a:lnTo>
                <a:lnTo>
                  <a:pt x="404862" y="530873"/>
                </a:lnTo>
                <a:lnTo>
                  <a:pt x="399808" y="518668"/>
                </a:lnTo>
                <a:close/>
              </a:path>
              <a:path w="408940" h="731520">
                <a:moveTo>
                  <a:pt x="3569" y="530873"/>
                </a:moveTo>
                <a:lnTo>
                  <a:pt x="0" y="539495"/>
                </a:lnTo>
                <a:lnTo>
                  <a:pt x="12191" y="539495"/>
                </a:lnTo>
                <a:lnTo>
                  <a:pt x="3569" y="530873"/>
                </a:lnTo>
                <a:close/>
              </a:path>
              <a:path w="408940" h="731520">
                <a:moveTo>
                  <a:pt x="114300" y="0"/>
                </a:moveTo>
                <a:lnTo>
                  <a:pt x="102107" y="12192"/>
                </a:lnTo>
                <a:lnTo>
                  <a:pt x="102107" y="527304"/>
                </a:lnTo>
                <a:lnTo>
                  <a:pt x="17259" y="527304"/>
                </a:lnTo>
                <a:lnTo>
                  <a:pt x="29451" y="539495"/>
                </a:lnTo>
                <a:lnTo>
                  <a:pt x="114300" y="539495"/>
                </a:lnTo>
                <a:lnTo>
                  <a:pt x="114300" y="0"/>
                </a:lnTo>
                <a:close/>
              </a:path>
              <a:path w="408940" h="731520">
                <a:moveTo>
                  <a:pt x="294132" y="0"/>
                </a:moveTo>
                <a:lnTo>
                  <a:pt x="294132" y="539495"/>
                </a:lnTo>
                <a:lnTo>
                  <a:pt x="378980" y="539495"/>
                </a:lnTo>
                <a:lnTo>
                  <a:pt x="391172" y="527304"/>
                </a:lnTo>
                <a:lnTo>
                  <a:pt x="306324" y="527304"/>
                </a:lnTo>
                <a:lnTo>
                  <a:pt x="306324" y="12192"/>
                </a:lnTo>
                <a:lnTo>
                  <a:pt x="294132" y="0"/>
                </a:lnTo>
                <a:close/>
              </a:path>
              <a:path w="408940" h="731520">
                <a:moveTo>
                  <a:pt x="404862" y="530873"/>
                </a:moveTo>
                <a:lnTo>
                  <a:pt x="396240" y="539495"/>
                </a:lnTo>
                <a:lnTo>
                  <a:pt x="408431" y="539495"/>
                </a:lnTo>
                <a:lnTo>
                  <a:pt x="404862" y="530873"/>
                </a:lnTo>
                <a:close/>
              </a:path>
              <a:path w="408940" h="731520">
                <a:moveTo>
                  <a:pt x="5047" y="527304"/>
                </a:moveTo>
                <a:lnTo>
                  <a:pt x="0" y="527304"/>
                </a:lnTo>
                <a:lnTo>
                  <a:pt x="3569" y="530873"/>
                </a:lnTo>
                <a:lnTo>
                  <a:pt x="5047" y="527304"/>
                </a:lnTo>
                <a:close/>
              </a:path>
              <a:path w="408940" h="731520">
                <a:moveTo>
                  <a:pt x="408431" y="527304"/>
                </a:moveTo>
                <a:lnTo>
                  <a:pt x="403384" y="527304"/>
                </a:lnTo>
                <a:lnTo>
                  <a:pt x="404862" y="530873"/>
                </a:lnTo>
                <a:lnTo>
                  <a:pt x="408431" y="527304"/>
                </a:lnTo>
                <a:close/>
              </a:path>
              <a:path w="408940" h="731520">
                <a:moveTo>
                  <a:pt x="114300" y="0"/>
                </a:moveTo>
                <a:lnTo>
                  <a:pt x="102107" y="0"/>
                </a:lnTo>
                <a:lnTo>
                  <a:pt x="102107" y="12192"/>
                </a:lnTo>
                <a:lnTo>
                  <a:pt x="114300" y="0"/>
                </a:lnTo>
                <a:close/>
              </a:path>
              <a:path w="408940" h="731520">
                <a:moveTo>
                  <a:pt x="294132" y="0"/>
                </a:moveTo>
                <a:lnTo>
                  <a:pt x="114300" y="0"/>
                </a:lnTo>
                <a:lnTo>
                  <a:pt x="114300" y="12192"/>
                </a:lnTo>
                <a:lnTo>
                  <a:pt x="294132" y="12192"/>
                </a:lnTo>
                <a:lnTo>
                  <a:pt x="294132" y="0"/>
                </a:lnTo>
                <a:close/>
              </a:path>
              <a:path w="408940" h="731520">
                <a:moveTo>
                  <a:pt x="306324" y="0"/>
                </a:moveTo>
                <a:lnTo>
                  <a:pt x="294132" y="0"/>
                </a:lnTo>
                <a:lnTo>
                  <a:pt x="306324" y="12192"/>
                </a:lnTo>
                <a:lnTo>
                  <a:pt x="306324" y="0"/>
                </a:lnTo>
                <a:close/>
              </a:path>
            </a:pathLst>
          </a:custGeom>
          <a:solidFill>
            <a:srgbClr val="001F5F"/>
          </a:solidFill>
        </p:spPr>
        <p:txBody>
          <a:bodyPr wrap="square" lIns="0" tIns="0" rIns="0" bIns="0" rtlCol="0"/>
          <a:lstStyle/>
          <a:p>
            <a:endParaRPr/>
          </a:p>
        </p:txBody>
      </p:sp>
      <p:sp>
        <p:nvSpPr>
          <p:cNvPr id="138" name="object 138"/>
          <p:cNvSpPr/>
          <p:nvPr/>
        </p:nvSpPr>
        <p:spPr>
          <a:xfrm>
            <a:off x="221741" y="936497"/>
            <a:ext cx="274320" cy="155575"/>
          </a:xfrm>
          <a:custGeom>
            <a:avLst/>
            <a:gdLst/>
            <a:ahLst/>
            <a:cxnLst/>
            <a:rect l="l" t="t" r="r" b="b"/>
            <a:pathLst>
              <a:path w="274320" h="155575">
                <a:moveTo>
                  <a:pt x="118872" y="0"/>
                </a:moveTo>
                <a:lnTo>
                  <a:pt x="118872" y="155448"/>
                </a:lnTo>
                <a:lnTo>
                  <a:pt x="222504" y="103631"/>
                </a:lnTo>
                <a:lnTo>
                  <a:pt x="144779" y="103631"/>
                </a:lnTo>
                <a:lnTo>
                  <a:pt x="144779" y="77724"/>
                </a:lnTo>
                <a:lnTo>
                  <a:pt x="274320" y="77724"/>
                </a:lnTo>
                <a:lnTo>
                  <a:pt x="118872" y="0"/>
                </a:lnTo>
                <a:close/>
              </a:path>
              <a:path w="274320" h="155575">
                <a:moveTo>
                  <a:pt x="118872" y="77724"/>
                </a:moveTo>
                <a:lnTo>
                  <a:pt x="0" y="77724"/>
                </a:lnTo>
                <a:lnTo>
                  <a:pt x="0" y="103631"/>
                </a:lnTo>
                <a:lnTo>
                  <a:pt x="118872" y="103631"/>
                </a:lnTo>
                <a:lnTo>
                  <a:pt x="118872" y="77724"/>
                </a:lnTo>
                <a:close/>
              </a:path>
              <a:path w="274320" h="155575">
                <a:moveTo>
                  <a:pt x="274320" y="77724"/>
                </a:moveTo>
                <a:lnTo>
                  <a:pt x="144779" y="77724"/>
                </a:lnTo>
                <a:lnTo>
                  <a:pt x="144779" y="103631"/>
                </a:lnTo>
                <a:lnTo>
                  <a:pt x="222504" y="103631"/>
                </a:lnTo>
                <a:lnTo>
                  <a:pt x="274320" y="77724"/>
                </a:lnTo>
                <a:close/>
              </a:path>
            </a:pathLst>
          </a:custGeom>
          <a:solidFill>
            <a:srgbClr val="001F5F"/>
          </a:solidFill>
        </p:spPr>
        <p:txBody>
          <a:bodyPr wrap="square" lIns="0" tIns="0" rIns="0" bIns="0" rtlCol="0"/>
          <a:lstStyle/>
          <a:p>
            <a:endParaRPr/>
          </a:p>
        </p:txBody>
      </p:sp>
      <p:sp>
        <p:nvSpPr>
          <p:cNvPr id="139" name="object 139"/>
          <p:cNvSpPr/>
          <p:nvPr/>
        </p:nvSpPr>
        <p:spPr>
          <a:xfrm>
            <a:off x="144018" y="1014222"/>
            <a:ext cx="155575" cy="274320"/>
          </a:xfrm>
          <a:custGeom>
            <a:avLst/>
            <a:gdLst/>
            <a:ahLst/>
            <a:cxnLst/>
            <a:rect l="l" t="t" r="r" b="b"/>
            <a:pathLst>
              <a:path w="155575" h="274319">
                <a:moveTo>
                  <a:pt x="51816" y="118872"/>
                </a:moveTo>
                <a:lnTo>
                  <a:pt x="0" y="118872"/>
                </a:lnTo>
                <a:lnTo>
                  <a:pt x="77724" y="274319"/>
                </a:lnTo>
                <a:lnTo>
                  <a:pt x="142494" y="144779"/>
                </a:lnTo>
                <a:lnTo>
                  <a:pt x="51816" y="144779"/>
                </a:lnTo>
                <a:lnTo>
                  <a:pt x="51816" y="118872"/>
                </a:lnTo>
                <a:close/>
              </a:path>
              <a:path w="155575" h="274319">
                <a:moveTo>
                  <a:pt x="77724" y="0"/>
                </a:moveTo>
                <a:lnTo>
                  <a:pt x="51816" y="0"/>
                </a:lnTo>
                <a:lnTo>
                  <a:pt x="51816" y="144779"/>
                </a:lnTo>
                <a:lnTo>
                  <a:pt x="77724" y="144779"/>
                </a:lnTo>
                <a:lnTo>
                  <a:pt x="77724" y="0"/>
                </a:lnTo>
                <a:close/>
              </a:path>
              <a:path w="155575" h="274319">
                <a:moveTo>
                  <a:pt x="155447" y="118872"/>
                </a:moveTo>
                <a:lnTo>
                  <a:pt x="77724" y="118872"/>
                </a:lnTo>
                <a:lnTo>
                  <a:pt x="77724" y="144779"/>
                </a:lnTo>
                <a:lnTo>
                  <a:pt x="142494" y="144779"/>
                </a:lnTo>
                <a:lnTo>
                  <a:pt x="155447" y="118872"/>
                </a:lnTo>
                <a:close/>
              </a:path>
            </a:pathLst>
          </a:custGeom>
          <a:solidFill>
            <a:srgbClr val="001F5F"/>
          </a:solidFill>
        </p:spPr>
        <p:txBody>
          <a:bodyPr wrap="square" lIns="0" tIns="0" rIns="0" bIns="0" rtlCol="0"/>
          <a:lstStyle/>
          <a:p>
            <a:endParaRPr/>
          </a:p>
        </p:txBody>
      </p:sp>
      <p:sp>
        <p:nvSpPr>
          <p:cNvPr id="140" name="object 140"/>
          <p:cNvSpPr txBox="1"/>
          <p:nvPr/>
        </p:nvSpPr>
        <p:spPr>
          <a:xfrm>
            <a:off x="490118" y="840994"/>
            <a:ext cx="234315" cy="299720"/>
          </a:xfrm>
          <a:prstGeom prst="rect">
            <a:avLst/>
          </a:prstGeom>
        </p:spPr>
        <p:txBody>
          <a:bodyPr vert="horz" wrap="square" lIns="0" tIns="12700" rIns="0" bIns="0" rtlCol="0">
            <a:spAutoFit/>
          </a:bodyPr>
          <a:lstStyle/>
          <a:p>
            <a:pPr marL="38100">
              <a:lnSpc>
                <a:spcPct val="100000"/>
              </a:lnSpc>
              <a:spcBef>
                <a:spcPts val="100"/>
              </a:spcBef>
            </a:pPr>
            <a:r>
              <a:rPr sz="1800" spc="-5" dirty="0">
                <a:solidFill>
                  <a:srgbClr val="001F5F"/>
                </a:solidFill>
                <a:latin typeface="Cambria Math"/>
                <a:cs typeface="Cambria Math"/>
              </a:rPr>
              <a:t>𝑠</a:t>
            </a:r>
            <a:r>
              <a:rPr sz="1950" spc="-7" baseline="-14957" dirty="0">
                <a:solidFill>
                  <a:srgbClr val="001F5F"/>
                </a:solidFill>
                <a:latin typeface="Cambria Math"/>
                <a:cs typeface="Cambria Math"/>
              </a:rPr>
              <a:t>𝑖</a:t>
            </a:r>
            <a:endParaRPr sz="1950" baseline="-14957">
              <a:latin typeface="Cambria Math"/>
              <a:cs typeface="Cambria Math"/>
            </a:endParaRPr>
          </a:p>
        </p:txBody>
      </p:sp>
      <p:sp>
        <p:nvSpPr>
          <p:cNvPr id="141" name="object 141"/>
          <p:cNvSpPr txBox="1"/>
          <p:nvPr/>
        </p:nvSpPr>
        <p:spPr>
          <a:xfrm>
            <a:off x="90169" y="1294638"/>
            <a:ext cx="354965" cy="226695"/>
          </a:xfrm>
          <a:prstGeom prst="rect">
            <a:avLst/>
          </a:prstGeom>
        </p:spPr>
        <p:txBody>
          <a:bodyPr vert="horz" wrap="square" lIns="0" tIns="15240" rIns="0" bIns="0" rtlCol="0">
            <a:spAutoFit/>
          </a:bodyPr>
          <a:lstStyle/>
          <a:p>
            <a:pPr marL="12700">
              <a:lnSpc>
                <a:spcPct val="100000"/>
              </a:lnSpc>
              <a:spcBef>
                <a:spcPts val="120"/>
              </a:spcBef>
              <a:tabLst>
                <a:tab pos="193675" algn="l"/>
              </a:tabLst>
            </a:pPr>
            <a:r>
              <a:rPr sz="1300" u="heavy" spc="5" dirty="0">
                <a:solidFill>
                  <a:srgbClr val="001F5F"/>
                </a:solidFill>
                <a:uFill>
                  <a:solidFill>
                    <a:srgbClr val="FFFFFF"/>
                  </a:solidFill>
                </a:uFill>
                <a:latin typeface="Times New Roman"/>
                <a:cs typeface="Times New Roman"/>
              </a:rPr>
              <a:t> 	</a:t>
            </a:r>
            <a:r>
              <a:rPr sz="1300" u="heavy" spc="50" dirty="0">
                <a:solidFill>
                  <a:srgbClr val="001F5F"/>
                </a:solidFill>
                <a:uFill>
                  <a:solidFill>
                    <a:srgbClr val="FFFFFF"/>
                  </a:solidFill>
                </a:uFill>
                <a:latin typeface="Cambria Math"/>
                <a:cs typeface="Cambria Math"/>
              </a:rPr>
              <a:t>𝑖</a:t>
            </a:r>
            <a:r>
              <a:rPr sz="1300" u="heavy" spc="125" dirty="0">
                <a:solidFill>
                  <a:srgbClr val="001F5F"/>
                </a:solidFill>
                <a:uFill>
                  <a:solidFill>
                    <a:srgbClr val="FFFFFF"/>
                  </a:solidFill>
                </a:uFill>
                <a:latin typeface="Cambria Math"/>
                <a:cs typeface="Cambria Math"/>
              </a:rPr>
              <a:t> </a:t>
            </a:r>
            <a:endParaRPr sz="1300">
              <a:latin typeface="Cambria Math"/>
              <a:cs typeface="Cambria Math"/>
            </a:endParaRPr>
          </a:p>
        </p:txBody>
      </p:sp>
      <p:sp>
        <p:nvSpPr>
          <p:cNvPr id="142" name="object 142"/>
          <p:cNvSpPr/>
          <p:nvPr/>
        </p:nvSpPr>
        <p:spPr>
          <a:xfrm>
            <a:off x="6565392" y="2385060"/>
            <a:ext cx="5577840" cy="2743200"/>
          </a:xfrm>
          <a:prstGeom prst="rect">
            <a:avLst/>
          </a:prstGeom>
          <a:blipFill>
            <a:blip r:embed="rId7" cstate="print"/>
            <a:stretch>
              <a:fillRect/>
            </a:stretch>
          </a:blipFill>
        </p:spPr>
        <p:txBody>
          <a:bodyPr wrap="square" lIns="0" tIns="0" rIns="0" bIns="0" rtlCol="0"/>
          <a:lstStyle/>
          <a:p>
            <a:endParaRPr/>
          </a:p>
        </p:txBody>
      </p:sp>
      <p:sp>
        <p:nvSpPr>
          <p:cNvPr id="143" name="object 143"/>
          <p:cNvSpPr/>
          <p:nvPr/>
        </p:nvSpPr>
        <p:spPr>
          <a:xfrm>
            <a:off x="7582661" y="2085594"/>
            <a:ext cx="3646932" cy="278891"/>
          </a:xfrm>
          <a:prstGeom prst="rect">
            <a:avLst/>
          </a:prstGeom>
          <a:blipFill>
            <a:blip r:embed="rId8" cstate="print"/>
            <a:stretch>
              <a:fillRect/>
            </a:stretch>
          </a:blipFill>
        </p:spPr>
        <p:txBody>
          <a:bodyPr wrap="square" lIns="0" tIns="0" rIns="0" bIns="0" rtlCol="0"/>
          <a:lstStyle/>
          <a:p>
            <a:endParaRPr/>
          </a:p>
        </p:txBody>
      </p:sp>
      <p:sp>
        <p:nvSpPr>
          <p:cNvPr id="144" name="object 144"/>
          <p:cNvSpPr txBox="1"/>
          <p:nvPr/>
        </p:nvSpPr>
        <p:spPr>
          <a:xfrm>
            <a:off x="8610092" y="2060194"/>
            <a:ext cx="1592580" cy="299720"/>
          </a:xfrm>
          <a:prstGeom prst="rect">
            <a:avLst/>
          </a:prstGeom>
        </p:spPr>
        <p:txBody>
          <a:bodyPr vert="horz" wrap="square" lIns="0" tIns="12700" rIns="0" bIns="0" rtlCol="0">
            <a:spAutoFit/>
          </a:bodyPr>
          <a:lstStyle/>
          <a:p>
            <a:pPr marL="12700">
              <a:lnSpc>
                <a:spcPct val="100000"/>
              </a:lnSpc>
              <a:spcBef>
                <a:spcPts val="100"/>
              </a:spcBef>
            </a:pPr>
            <a:r>
              <a:rPr sz="1800" spc="-20" dirty="0">
                <a:solidFill>
                  <a:srgbClr val="001F5F"/>
                </a:solidFill>
                <a:latin typeface="Calibri"/>
                <a:cs typeface="Calibri"/>
              </a:rPr>
              <a:t>Transition</a:t>
            </a:r>
            <a:r>
              <a:rPr sz="1800" spc="-55" dirty="0">
                <a:solidFill>
                  <a:srgbClr val="001F5F"/>
                </a:solidFill>
                <a:latin typeface="Calibri"/>
                <a:cs typeface="Calibri"/>
              </a:rPr>
              <a:t> </a:t>
            </a:r>
            <a:r>
              <a:rPr sz="1800" dirty="0">
                <a:solidFill>
                  <a:srgbClr val="001F5F"/>
                </a:solidFill>
                <a:latin typeface="Calibri"/>
                <a:cs typeface="Calibri"/>
              </a:rPr>
              <a:t>Model</a:t>
            </a:r>
            <a:endParaRPr sz="1800">
              <a:latin typeface="Calibri"/>
              <a:cs typeface="Calibri"/>
            </a:endParaRPr>
          </a:p>
        </p:txBody>
      </p:sp>
      <p:sp>
        <p:nvSpPr>
          <p:cNvPr id="154" name="object 154"/>
          <p:cNvSpPr txBox="1">
            <a:spLocks noGrp="1"/>
          </p:cNvSpPr>
          <p:nvPr>
            <p:ph type="sldNum" sz="quarter" idx="7"/>
          </p:nvPr>
        </p:nvSpPr>
        <p:spPr>
          <a:prstGeom prst="rect">
            <a:avLst/>
          </a:prstGeom>
        </p:spPr>
        <p:txBody>
          <a:bodyPr vert="horz" wrap="square" lIns="0" tIns="10160" rIns="0" bIns="0" rtlCol="0">
            <a:spAutoFit/>
          </a:bodyPr>
          <a:lstStyle/>
          <a:p>
            <a:pPr marL="38100">
              <a:lnSpc>
                <a:spcPct val="100000"/>
              </a:lnSpc>
              <a:spcBef>
                <a:spcPts val="80"/>
              </a:spcBef>
            </a:pPr>
            <a:fld id="{81D60167-4931-47E6-BA6A-407CBD079E47}" type="slidenum">
              <a:rPr dirty="0"/>
              <a:t>11</a:t>
            </a:fld>
            <a:endParaRPr dirty="0"/>
          </a:p>
        </p:txBody>
      </p:sp>
      <p:sp>
        <p:nvSpPr>
          <p:cNvPr id="145" name="object 145"/>
          <p:cNvSpPr txBox="1"/>
          <p:nvPr/>
        </p:nvSpPr>
        <p:spPr>
          <a:xfrm>
            <a:off x="5315458" y="1063878"/>
            <a:ext cx="522605" cy="299720"/>
          </a:xfrm>
          <a:prstGeom prst="rect">
            <a:avLst/>
          </a:prstGeom>
        </p:spPr>
        <p:txBody>
          <a:bodyPr vert="horz" wrap="square" lIns="0" tIns="12700" rIns="0" bIns="0" rtlCol="0">
            <a:spAutoFit/>
          </a:bodyPr>
          <a:lstStyle/>
          <a:p>
            <a:pPr marL="12700">
              <a:lnSpc>
                <a:spcPct val="100000"/>
              </a:lnSpc>
              <a:spcBef>
                <a:spcPts val="100"/>
              </a:spcBef>
            </a:pP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1</a:t>
            </a:r>
            <a:endParaRPr sz="1800">
              <a:latin typeface="Cambria Math"/>
              <a:cs typeface="Cambria Math"/>
            </a:endParaRPr>
          </a:p>
        </p:txBody>
      </p:sp>
      <p:sp>
        <p:nvSpPr>
          <p:cNvPr id="146" name="object 146"/>
          <p:cNvSpPr txBox="1"/>
          <p:nvPr/>
        </p:nvSpPr>
        <p:spPr>
          <a:xfrm>
            <a:off x="4220717" y="1051052"/>
            <a:ext cx="522605" cy="299720"/>
          </a:xfrm>
          <a:prstGeom prst="rect">
            <a:avLst/>
          </a:prstGeom>
        </p:spPr>
        <p:txBody>
          <a:bodyPr vert="horz" wrap="square" lIns="0" tIns="12700" rIns="0" bIns="0" rtlCol="0">
            <a:spAutoFit/>
          </a:bodyPr>
          <a:lstStyle/>
          <a:p>
            <a:pPr marL="12700">
              <a:lnSpc>
                <a:spcPct val="100000"/>
              </a:lnSpc>
              <a:spcBef>
                <a:spcPts val="100"/>
              </a:spcBef>
            </a:pP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2</a:t>
            </a:r>
            <a:endParaRPr sz="1800">
              <a:latin typeface="Cambria Math"/>
              <a:cs typeface="Cambria Math"/>
            </a:endParaRPr>
          </a:p>
        </p:txBody>
      </p:sp>
      <p:sp>
        <p:nvSpPr>
          <p:cNvPr id="147" name="object 147"/>
          <p:cNvSpPr txBox="1"/>
          <p:nvPr/>
        </p:nvSpPr>
        <p:spPr>
          <a:xfrm>
            <a:off x="3205098" y="1043685"/>
            <a:ext cx="522605" cy="299720"/>
          </a:xfrm>
          <a:prstGeom prst="rect">
            <a:avLst/>
          </a:prstGeom>
        </p:spPr>
        <p:txBody>
          <a:bodyPr vert="horz" wrap="square" lIns="0" tIns="12700" rIns="0" bIns="0" rtlCol="0">
            <a:spAutoFit/>
          </a:bodyPr>
          <a:lstStyle/>
          <a:p>
            <a:pPr marL="12700">
              <a:lnSpc>
                <a:spcPct val="100000"/>
              </a:lnSpc>
              <a:spcBef>
                <a:spcPts val="100"/>
              </a:spcBef>
            </a:pP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3</a:t>
            </a:r>
            <a:endParaRPr sz="1800">
              <a:latin typeface="Cambria Math"/>
              <a:cs typeface="Cambria Math"/>
            </a:endParaRPr>
          </a:p>
        </p:txBody>
      </p:sp>
      <p:sp>
        <p:nvSpPr>
          <p:cNvPr id="148" name="object 148"/>
          <p:cNvSpPr txBox="1"/>
          <p:nvPr/>
        </p:nvSpPr>
        <p:spPr>
          <a:xfrm>
            <a:off x="2155951" y="1042161"/>
            <a:ext cx="522605" cy="299720"/>
          </a:xfrm>
          <a:prstGeom prst="rect">
            <a:avLst/>
          </a:prstGeom>
        </p:spPr>
        <p:txBody>
          <a:bodyPr vert="horz" wrap="square" lIns="0" tIns="12700" rIns="0" bIns="0" rtlCol="0">
            <a:spAutoFit/>
          </a:bodyPr>
          <a:lstStyle/>
          <a:p>
            <a:pPr marL="12700">
              <a:lnSpc>
                <a:spcPct val="100000"/>
              </a:lnSpc>
              <a:spcBef>
                <a:spcPts val="100"/>
              </a:spcBef>
            </a:pP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4</a:t>
            </a:r>
            <a:endParaRPr sz="1800">
              <a:latin typeface="Cambria Math"/>
              <a:cs typeface="Cambria Math"/>
            </a:endParaRPr>
          </a:p>
        </p:txBody>
      </p:sp>
      <p:sp>
        <p:nvSpPr>
          <p:cNvPr id="149" name="object 149"/>
          <p:cNvSpPr txBox="1"/>
          <p:nvPr/>
        </p:nvSpPr>
        <p:spPr>
          <a:xfrm>
            <a:off x="125577" y="1061465"/>
            <a:ext cx="777240" cy="299720"/>
          </a:xfrm>
          <a:prstGeom prst="rect">
            <a:avLst/>
          </a:prstGeom>
        </p:spPr>
        <p:txBody>
          <a:bodyPr vert="horz" wrap="square" lIns="0" tIns="12700" rIns="0" bIns="0" rtlCol="0">
            <a:spAutoFit/>
          </a:bodyPr>
          <a:lstStyle/>
          <a:p>
            <a:pPr marL="38100">
              <a:lnSpc>
                <a:spcPct val="100000"/>
              </a:lnSpc>
              <a:spcBef>
                <a:spcPts val="100"/>
              </a:spcBef>
            </a:pPr>
            <a:r>
              <a:rPr sz="2700" spc="22" baseline="-30864" dirty="0">
                <a:solidFill>
                  <a:srgbClr val="001F5F"/>
                </a:solidFill>
                <a:latin typeface="Cambria Math"/>
                <a:cs typeface="Cambria Math"/>
              </a:rPr>
              <a:t>𝑦</a:t>
            </a:r>
            <a:r>
              <a:rPr sz="1800" spc="15" dirty="0">
                <a:solidFill>
                  <a:srgbClr val="FFFFFF"/>
                </a:solidFill>
                <a:latin typeface="Corbel"/>
                <a:cs typeface="Corbel"/>
              </a:rPr>
              <a:t>Car</a:t>
            </a:r>
            <a:r>
              <a:rPr sz="1800" spc="-35" dirty="0">
                <a:solidFill>
                  <a:srgbClr val="FFFFFF"/>
                </a:solidFill>
                <a:latin typeface="Corbel"/>
                <a:cs typeface="Corbel"/>
              </a:rPr>
              <a:t> </a:t>
            </a:r>
            <a:r>
              <a:rPr sz="1800" dirty="0">
                <a:solidFill>
                  <a:srgbClr val="FFFFFF"/>
                </a:solidFill>
                <a:latin typeface="Cambria Math"/>
                <a:cs typeface="Cambria Math"/>
              </a:rPr>
              <a:t>𝑚</a:t>
            </a:r>
            <a:endParaRPr sz="1800">
              <a:latin typeface="Cambria Math"/>
              <a:cs typeface="Cambria Math"/>
            </a:endParaRPr>
          </a:p>
        </p:txBody>
      </p:sp>
      <p:sp>
        <p:nvSpPr>
          <p:cNvPr id="150" name="object 150"/>
          <p:cNvSpPr txBox="1"/>
          <p:nvPr/>
        </p:nvSpPr>
        <p:spPr>
          <a:xfrm>
            <a:off x="735279" y="1361059"/>
            <a:ext cx="292735" cy="452120"/>
          </a:xfrm>
          <a:prstGeom prst="rect">
            <a:avLst/>
          </a:prstGeom>
        </p:spPr>
        <p:txBody>
          <a:bodyPr vert="horz" wrap="square" lIns="0" tIns="12065" rIns="0" bIns="0" rtlCol="0">
            <a:spAutoFit/>
          </a:bodyPr>
          <a:lstStyle/>
          <a:p>
            <a:pPr marL="12700">
              <a:lnSpc>
                <a:spcPct val="100000"/>
              </a:lnSpc>
              <a:spcBef>
                <a:spcPts val="95"/>
              </a:spcBef>
            </a:pPr>
            <a:r>
              <a:rPr sz="2800" spc="-5" dirty="0">
                <a:latin typeface="Cambria Math"/>
                <a:cs typeface="Cambria Math"/>
              </a:rPr>
              <a:t>…</a:t>
            </a:r>
            <a:endParaRPr sz="2800">
              <a:latin typeface="Cambria Math"/>
              <a:cs typeface="Cambria Math"/>
            </a:endParaRPr>
          </a:p>
        </p:txBody>
      </p:sp>
      <p:sp>
        <p:nvSpPr>
          <p:cNvPr id="151" name="object 151"/>
          <p:cNvSpPr txBox="1"/>
          <p:nvPr/>
        </p:nvSpPr>
        <p:spPr>
          <a:xfrm>
            <a:off x="229311" y="2900553"/>
            <a:ext cx="66421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latin typeface="Corbel"/>
                <a:cs typeface="Corbel"/>
              </a:rPr>
              <a:t>Lane</a:t>
            </a:r>
            <a:r>
              <a:rPr sz="1800" spc="-60" dirty="0">
                <a:solidFill>
                  <a:srgbClr val="FFFFFF"/>
                </a:solidFill>
                <a:latin typeface="Corbel"/>
                <a:cs typeface="Corbel"/>
              </a:rPr>
              <a:t> </a:t>
            </a:r>
            <a:r>
              <a:rPr sz="1800" dirty="0">
                <a:solidFill>
                  <a:srgbClr val="FFFFFF"/>
                </a:solidFill>
                <a:latin typeface="Cambria Math"/>
                <a:cs typeface="Cambria Math"/>
              </a:rPr>
              <a:t>1</a:t>
            </a:r>
            <a:endParaRPr sz="1800">
              <a:latin typeface="Cambria Math"/>
              <a:cs typeface="Cambria Math"/>
            </a:endParaRPr>
          </a:p>
        </p:txBody>
      </p:sp>
      <p:sp>
        <p:nvSpPr>
          <p:cNvPr id="152" name="object 152"/>
          <p:cNvSpPr txBox="1"/>
          <p:nvPr/>
        </p:nvSpPr>
        <p:spPr>
          <a:xfrm>
            <a:off x="229311" y="3347465"/>
            <a:ext cx="66421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latin typeface="Corbel"/>
                <a:cs typeface="Corbel"/>
              </a:rPr>
              <a:t>Lane</a:t>
            </a:r>
            <a:r>
              <a:rPr sz="1800" spc="-60" dirty="0">
                <a:solidFill>
                  <a:srgbClr val="FFFFFF"/>
                </a:solidFill>
                <a:latin typeface="Corbel"/>
                <a:cs typeface="Corbel"/>
              </a:rPr>
              <a:t> </a:t>
            </a:r>
            <a:r>
              <a:rPr sz="1800" dirty="0">
                <a:solidFill>
                  <a:srgbClr val="FFFFFF"/>
                </a:solidFill>
                <a:latin typeface="Cambria Math"/>
                <a:cs typeface="Cambria Math"/>
              </a:rPr>
              <a:t>2</a:t>
            </a:r>
            <a:endParaRPr sz="1800">
              <a:latin typeface="Cambria Math"/>
              <a:cs typeface="Cambria Math"/>
            </a:endParaRPr>
          </a:p>
        </p:txBody>
      </p:sp>
      <p:sp>
        <p:nvSpPr>
          <p:cNvPr id="153" name="object 153"/>
          <p:cNvSpPr txBox="1"/>
          <p:nvPr/>
        </p:nvSpPr>
        <p:spPr>
          <a:xfrm>
            <a:off x="230835" y="3824985"/>
            <a:ext cx="66421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latin typeface="Corbel"/>
                <a:cs typeface="Corbel"/>
              </a:rPr>
              <a:t>Lane</a:t>
            </a:r>
            <a:r>
              <a:rPr sz="1800" spc="-60" dirty="0">
                <a:solidFill>
                  <a:srgbClr val="FFFFFF"/>
                </a:solidFill>
                <a:latin typeface="Corbel"/>
                <a:cs typeface="Corbel"/>
              </a:rPr>
              <a:t> </a:t>
            </a:r>
            <a:r>
              <a:rPr sz="1800" dirty="0">
                <a:solidFill>
                  <a:srgbClr val="FFFFFF"/>
                </a:solidFill>
                <a:latin typeface="Cambria Math"/>
                <a:cs typeface="Cambria Math"/>
              </a:rPr>
              <a:t>3</a:t>
            </a:r>
            <a:endParaRPr sz="1800">
              <a:latin typeface="Cambria Math"/>
              <a:cs typeface="Cambria Math"/>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6515"/>
            <a:ext cx="11882755" cy="574040"/>
          </a:xfrm>
          <a:prstGeom prst="rect">
            <a:avLst/>
          </a:prstGeom>
        </p:spPr>
        <p:txBody>
          <a:bodyPr vert="horz" wrap="square" lIns="0" tIns="12700" rIns="0" bIns="0" rtlCol="0">
            <a:spAutoFit/>
          </a:bodyPr>
          <a:lstStyle/>
          <a:p>
            <a:pPr marL="12700">
              <a:lnSpc>
                <a:spcPct val="100000"/>
              </a:lnSpc>
              <a:spcBef>
                <a:spcPts val="100"/>
              </a:spcBef>
            </a:pPr>
            <a:r>
              <a:rPr lang="en-US" dirty="0">
                <a:latin typeface="Calibri"/>
                <a:cs typeface="Calibri"/>
              </a:rPr>
              <a:t>Workload for Each Benchmark</a:t>
            </a:r>
            <a:endParaRPr dirty="0">
              <a:latin typeface="Calibri"/>
              <a:cs typeface="Calibri"/>
            </a:endParaRPr>
          </a:p>
        </p:txBody>
      </p:sp>
      <p:sp>
        <p:nvSpPr>
          <p:cNvPr id="3" name="object 3"/>
          <p:cNvSpPr txBox="1"/>
          <p:nvPr/>
        </p:nvSpPr>
        <p:spPr>
          <a:xfrm>
            <a:off x="11917806" y="5684011"/>
            <a:ext cx="196215"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31</a:t>
            </a:r>
            <a:endParaRPr sz="1200">
              <a:latin typeface="Arial"/>
              <a:cs typeface="Arial"/>
            </a:endParaRPr>
          </a:p>
        </p:txBody>
      </p:sp>
      <p:sp>
        <p:nvSpPr>
          <p:cNvPr id="8" name="文本框 7">
            <a:extLst>
              <a:ext uri="{FF2B5EF4-FFF2-40B4-BE49-F238E27FC236}">
                <a16:creationId xmlns:a16="http://schemas.microsoft.com/office/drawing/2014/main" id="{D61FED32-9292-4408-9660-25BBD5D22E87}"/>
              </a:ext>
            </a:extLst>
          </p:cNvPr>
          <p:cNvSpPr txBox="1"/>
          <p:nvPr/>
        </p:nvSpPr>
        <p:spPr>
          <a:xfrm>
            <a:off x="1066800" y="1447800"/>
            <a:ext cx="9584675" cy="3046988"/>
          </a:xfrm>
          <a:prstGeom prst="rect">
            <a:avLst/>
          </a:prstGeom>
          <a:noFill/>
        </p:spPr>
        <p:txBody>
          <a:bodyPr wrap="none" rtlCol="0">
            <a:spAutoFit/>
          </a:bodyPr>
          <a:lstStyle/>
          <a:p>
            <a:r>
              <a:rPr lang="en-US" altLang="zh-CN" sz="3200" dirty="0">
                <a:latin typeface="Times New Roman" panose="02020603050405020304" pitchFamily="18" charset="0"/>
                <a:cs typeface="Times New Roman" panose="02020603050405020304" pitchFamily="18" charset="0"/>
              </a:rPr>
              <a:t>For each benchmark:</a:t>
            </a:r>
          </a:p>
          <a:p>
            <a:pPr marL="342900" indent="-342900">
              <a:buAutoNum type="arabicPeriod"/>
            </a:pPr>
            <a:r>
              <a:rPr lang="en-US" altLang="zh-CN" sz="3200" dirty="0">
                <a:latin typeface="Times New Roman" panose="02020603050405020304" pitchFamily="18" charset="0"/>
                <a:cs typeface="Times New Roman" panose="02020603050405020304" pitchFamily="18" charset="0"/>
              </a:rPr>
              <a:t>Define the formal transition rules</a:t>
            </a:r>
          </a:p>
          <a:p>
            <a:pPr marL="342900" indent="-342900">
              <a:buAutoNum type="arabicPeriod"/>
            </a:pPr>
            <a:r>
              <a:rPr lang="en-US" altLang="zh-CN" sz="3200" dirty="0">
                <a:latin typeface="Times New Roman" panose="02020603050405020304" pitchFamily="18" charset="0"/>
                <a:cs typeface="Times New Roman" panose="02020603050405020304" pitchFamily="18" charset="0"/>
              </a:rPr>
              <a:t>Implement a simulator in Python</a:t>
            </a:r>
          </a:p>
          <a:p>
            <a:pPr marL="342900" indent="-342900">
              <a:buAutoNum type="arabicPeriod"/>
            </a:pPr>
            <a:r>
              <a:rPr lang="en-US" altLang="zh-CN" sz="3200" dirty="0">
                <a:latin typeface="Times New Roman" panose="02020603050405020304" pitchFamily="18" charset="0"/>
                <a:cs typeface="Times New Roman" panose="02020603050405020304" pitchFamily="18" charset="0"/>
              </a:rPr>
              <a:t>Create an equivalent PRISM model</a:t>
            </a:r>
          </a:p>
          <a:p>
            <a:pPr marL="342900" indent="-342900">
              <a:buAutoNum type="arabicPeriod"/>
            </a:pPr>
            <a:r>
              <a:rPr lang="en-US" altLang="zh-CN" sz="3200" dirty="0">
                <a:latin typeface="Times New Roman" panose="02020603050405020304" pitchFamily="18" charset="0"/>
                <a:cs typeface="Times New Roman" panose="02020603050405020304" pitchFamily="18" charset="0"/>
              </a:rPr>
              <a:t>Check the equivalence</a:t>
            </a:r>
          </a:p>
          <a:p>
            <a:pPr marL="342900" indent="-342900">
              <a:buAutoNum type="arabicPeriod"/>
            </a:pPr>
            <a:r>
              <a:rPr lang="en-US" altLang="zh-CN" sz="3200" dirty="0">
                <a:latin typeface="Times New Roman" panose="02020603050405020304" pitchFamily="18" charset="0"/>
                <a:cs typeface="Times New Roman" panose="02020603050405020304" pitchFamily="18" charset="0"/>
              </a:rPr>
              <a:t>Rescale the model (please refer to the paper for details)</a:t>
            </a:r>
            <a:endParaRPr lang="zh-CN" alt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4921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1266" y="61212"/>
            <a:ext cx="11882755" cy="574040"/>
          </a:xfrm>
          <a:prstGeom prst="rect">
            <a:avLst/>
          </a:prstGeom>
        </p:spPr>
        <p:txBody>
          <a:bodyPr vert="horz" wrap="square" lIns="0" tIns="12700" rIns="0" bIns="0" rtlCol="0">
            <a:spAutoFit/>
          </a:bodyPr>
          <a:lstStyle/>
          <a:p>
            <a:pPr marL="12700">
              <a:lnSpc>
                <a:spcPct val="100000"/>
              </a:lnSpc>
              <a:spcBef>
                <a:spcPts val="100"/>
              </a:spcBef>
            </a:pPr>
            <a:r>
              <a:rPr lang="en-US" altLang="zh-CN" dirty="0"/>
              <a:t>Discretizing and Rescaling the Benchmarks</a:t>
            </a:r>
            <a:endParaRPr dirty="0">
              <a:latin typeface="Calibri"/>
              <a:cs typeface="Calibri"/>
            </a:endParaRPr>
          </a:p>
        </p:txBody>
      </p:sp>
      <p:sp>
        <p:nvSpPr>
          <p:cNvPr id="3" name="object 3"/>
          <p:cNvSpPr txBox="1"/>
          <p:nvPr/>
        </p:nvSpPr>
        <p:spPr>
          <a:xfrm>
            <a:off x="11917806" y="5684011"/>
            <a:ext cx="196215"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31</a:t>
            </a:r>
            <a:endParaRPr sz="1200">
              <a:latin typeface="Arial"/>
              <a:cs typeface="Arial"/>
            </a:endParaRPr>
          </a:p>
        </p:txBody>
      </p:sp>
      <p:sp>
        <p:nvSpPr>
          <p:cNvPr id="8" name="文本框 7">
            <a:extLst>
              <a:ext uri="{FF2B5EF4-FFF2-40B4-BE49-F238E27FC236}">
                <a16:creationId xmlns:a16="http://schemas.microsoft.com/office/drawing/2014/main" id="{D61FED32-9292-4408-9660-25BBD5D22E87}"/>
              </a:ext>
            </a:extLst>
          </p:cNvPr>
          <p:cNvSpPr txBox="1"/>
          <p:nvPr/>
        </p:nvSpPr>
        <p:spPr>
          <a:xfrm>
            <a:off x="572389" y="1143000"/>
            <a:ext cx="11047221" cy="4524315"/>
          </a:xfrm>
          <a:prstGeom prst="rect">
            <a:avLst/>
          </a:prstGeom>
          <a:noFill/>
        </p:spPr>
        <p:txBody>
          <a:bodyPr wrap="square" rtlCol="0">
            <a:spAutoFit/>
          </a:bodyPr>
          <a:lstStyle/>
          <a:p>
            <a:pPr marL="457200" indent="-457200">
              <a:buFont typeface="Arial" panose="020B0604020202020204" pitchFamily="34" charset="0"/>
              <a:buChar char="•"/>
            </a:pPr>
            <a:r>
              <a:rPr lang="en-US" altLang="zh-CN" sz="3200" dirty="0"/>
              <a:t>HooVer is for continuous state spaces, however most model checking tools are designed for discrete state spaces only</a:t>
            </a:r>
          </a:p>
          <a:p>
            <a:pPr marL="457200" indent="-457200">
              <a:buFont typeface="Arial" panose="020B0604020202020204" pitchFamily="34" charset="0"/>
              <a:buChar char="•"/>
            </a:pPr>
            <a:endParaRPr lang="en-US" altLang="zh-CN" sz="3200" dirty="0"/>
          </a:p>
          <a:p>
            <a:pPr marL="457200" indent="-457200">
              <a:buFont typeface="Arial" panose="020B0604020202020204" pitchFamily="34" charset="0"/>
              <a:buChar char="•"/>
            </a:pPr>
            <a:endParaRPr lang="en-US" altLang="zh-CN" sz="3200" dirty="0"/>
          </a:p>
          <a:p>
            <a:pPr marL="457200" indent="-457200">
              <a:buFont typeface="Arial" panose="020B0604020202020204" pitchFamily="34" charset="0"/>
              <a:buChar char="•"/>
            </a:pPr>
            <a:r>
              <a:rPr lang="en-US" altLang="zh-CN" sz="3200" dirty="0" err="1"/>
              <a:t>HooVer</a:t>
            </a:r>
            <a:r>
              <a:rPr lang="en-US" altLang="zh-CN" sz="3200" dirty="0"/>
              <a:t> keeps partitioning Θ hierarchically and stops at a depth h, which can be considered as searching over all the 2h partitions at depth h</a:t>
            </a:r>
          </a:p>
          <a:p>
            <a:r>
              <a:rPr lang="en-US" altLang="zh-CN" sz="3200" dirty="0"/>
              <a:t> </a:t>
            </a:r>
          </a:p>
          <a:p>
            <a:endParaRPr lang="zh-CN" alt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6425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1266" y="61212"/>
            <a:ext cx="11882755" cy="574040"/>
          </a:xfrm>
          <a:prstGeom prst="rect">
            <a:avLst/>
          </a:prstGeom>
        </p:spPr>
        <p:txBody>
          <a:bodyPr vert="horz" wrap="square" lIns="0" tIns="12700" rIns="0" bIns="0" rtlCol="0">
            <a:spAutoFit/>
          </a:bodyPr>
          <a:lstStyle/>
          <a:p>
            <a:pPr marL="12700">
              <a:lnSpc>
                <a:spcPct val="100000"/>
              </a:lnSpc>
              <a:spcBef>
                <a:spcPts val="100"/>
              </a:spcBef>
            </a:pPr>
            <a:r>
              <a:rPr lang="en-US" altLang="zh-CN" dirty="0"/>
              <a:t>Discretizing and Rescaling the Benchmarks</a:t>
            </a:r>
            <a:endParaRPr dirty="0">
              <a:latin typeface="Calibri"/>
              <a:cs typeface="Calibri"/>
            </a:endParaRPr>
          </a:p>
        </p:txBody>
      </p:sp>
      <p:sp>
        <p:nvSpPr>
          <p:cNvPr id="3" name="object 3"/>
          <p:cNvSpPr txBox="1"/>
          <p:nvPr/>
        </p:nvSpPr>
        <p:spPr>
          <a:xfrm>
            <a:off x="11917806" y="5684011"/>
            <a:ext cx="196215"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31</a:t>
            </a:r>
            <a:endParaRPr sz="1200">
              <a:latin typeface="Arial"/>
              <a:cs typeface="Arial"/>
            </a:endParaRPr>
          </a:p>
        </p:txBody>
      </p:sp>
      <mc:AlternateContent xmlns:mc="http://schemas.openxmlformats.org/markup-compatibility/2006">
        <mc:Choice xmlns:a14="http://schemas.microsoft.com/office/drawing/2010/main" Requires="a14">
          <p:sp>
            <p:nvSpPr>
              <p:cNvPr id="8" name="文本框 7">
                <a:extLst>
                  <a:ext uri="{FF2B5EF4-FFF2-40B4-BE49-F238E27FC236}">
                    <a16:creationId xmlns:a16="http://schemas.microsoft.com/office/drawing/2014/main" id="{D61FED32-9292-4408-9660-25BBD5D22E87}"/>
                  </a:ext>
                </a:extLst>
              </p:cNvPr>
              <p:cNvSpPr txBox="1"/>
              <p:nvPr/>
            </p:nvSpPr>
            <p:spPr>
              <a:xfrm>
                <a:off x="572389" y="1143000"/>
                <a:ext cx="11047221" cy="5025607"/>
              </a:xfrm>
              <a:prstGeom prst="rect">
                <a:avLst/>
              </a:prstGeom>
              <a:noFill/>
            </p:spPr>
            <p:txBody>
              <a:bodyPr wrap="square" rtlCol="0">
                <a:spAutoFit/>
              </a:bodyPr>
              <a:lstStyle/>
              <a:p>
                <a:pPr marL="457200" indent="-457200">
                  <a:buFont typeface="Arial" panose="020B0604020202020204" pitchFamily="34" charset="0"/>
                  <a:buChar char="•"/>
                </a:pPr>
                <a:r>
                  <a:rPr lang="en-US" altLang="zh-CN" sz="3200" dirty="0"/>
                  <a:t>We discretize the state space into </a:t>
                </a:r>
                <a14:m>
                  <m:oMath xmlns:m="http://schemas.openxmlformats.org/officeDocument/2006/math">
                    <m:sSup>
                      <m:sSupPr>
                        <m:ctrlPr>
                          <a:rPr lang="en-US" altLang="zh-CN" sz="3200" b="0" i="1" smtClean="0">
                            <a:latin typeface="Cambria Math" panose="02040503050406030204" pitchFamily="18" charset="0"/>
                          </a:rPr>
                        </m:ctrlPr>
                      </m:sSupPr>
                      <m:e>
                        <m:r>
                          <a:rPr lang="en-US" altLang="zh-CN" sz="3200" b="0" i="1" smtClean="0">
                            <a:latin typeface="Cambria Math" panose="02040503050406030204" pitchFamily="18" charset="0"/>
                          </a:rPr>
                          <m:t>2</m:t>
                        </m:r>
                      </m:e>
                      <m:sup>
                        <m:r>
                          <a:rPr lang="en-US" altLang="zh-CN" sz="3200" b="0" i="1" smtClean="0">
                            <a:latin typeface="Cambria Math" panose="02040503050406030204" pitchFamily="18" charset="0"/>
                          </a:rPr>
                          <m:t>h</m:t>
                        </m:r>
                      </m:sup>
                    </m:sSup>
                  </m:oMath>
                </a14:m>
                <a:r>
                  <a:rPr lang="en-US" altLang="zh-CN" sz="3200" dirty="0"/>
                  <a:t> discrete states</a:t>
                </a:r>
              </a:p>
              <a:p>
                <a:pPr marL="457200" indent="-457200">
                  <a:buFont typeface="Arial" panose="020B0604020202020204" pitchFamily="34" charset="0"/>
                  <a:buChar char="•"/>
                </a:pPr>
                <a:endParaRPr lang="en-US" altLang="zh-CN" sz="3200" dirty="0"/>
              </a:p>
              <a:p>
                <a:pPr marL="457200" indent="-457200">
                  <a:buFont typeface="Arial" panose="020B0604020202020204" pitchFamily="34" charset="0"/>
                  <a:buChar char="•"/>
                </a:pPr>
                <a:r>
                  <a:rPr lang="en-US" altLang="zh-CN" sz="3200" dirty="0"/>
                  <a:t>Scale the discrete states with a constant factor such that after scaling all states are integers</a:t>
                </a:r>
              </a:p>
              <a:p>
                <a:pPr marL="457200" indent="-457200">
                  <a:buFont typeface="Arial" panose="020B0604020202020204" pitchFamily="34" charset="0"/>
                  <a:buChar char="•"/>
                </a:pPr>
                <a:endParaRPr lang="en-US" altLang="zh-CN" sz="3200" dirty="0"/>
              </a:p>
              <a:p>
                <a:pPr marL="457200" indent="-457200">
                  <a:buFont typeface="Arial" panose="020B0604020202020204" pitchFamily="34" charset="0"/>
                  <a:buChar char="•"/>
                </a:pPr>
                <a:r>
                  <a:rPr lang="en-US" altLang="zh-CN" sz="3200" dirty="0"/>
                  <a:t>Equivalence: discrete and continuous versions have the same maximum probability</a:t>
                </a:r>
              </a:p>
              <a:p>
                <a:endParaRPr lang="en-US" altLang="zh-CN" sz="3200" dirty="0"/>
              </a:p>
              <a:p>
                <a:r>
                  <a:rPr lang="en-US" altLang="zh-CN" sz="3200" dirty="0"/>
                  <a:t> </a:t>
                </a:r>
              </a:p>
              <a:p>
                <a:endParaRPr lang="zh-CN" altLang="en-US" sz="3200" dirty="0">
                  <a:latin typeface="Times New Roman" panose="02020603050405020304" pitchFamily="18" charset="0"/>
                  <a:cs typeface="Times New Roman" panose="02020603050405020304" pitchFamily="18" charset="0"/>
                </a:endParaRPr>
              </a:p>
            </p:txBody>
          </p:sp>
        </mc:Choice>
        <mc:Fallback>
          <p:sp>
            <p:nvSpPr>
              <p:cNvPr id="8" name="文本框 7">
                <a:extLst>
                  <a:ext uri="{FF2B5EF4-FFF2-40B4-BE49-F238E27FC236}">
                    <a16:creationId xmlns:a16="http://schemas.microsoft.com/office/drawing/2014/main" id="{D61FED32-9292-4408-9660-25BBD5D22E87}"/>
                  </a:ext>
                </a:extLst>
              </p:cNvPr>
              <p:cNvSpPr txBox="1">
                <a:spLocks noRot="1" noChangeAspect="1" noMove="1" noResize="1" noEditPoints="1" noAdjustHandles="1" noChangeArrowheads="1" noChangeShapeType="1" noTextEdit="1"/>
              </p:cNvSpPr>
              <p:nvPr/>
            </p:nvSpPr>
            <p:spPr>
              <a:xfrm>
                <a:off x="572389" y="1143000"/>
                <a:ext cx="11047221" cy="5025607"/>
              </a:xfrm>
              <a:prstGeom prst="rect">
                <a:avLst/>
              </a:prstGeom>
              <a:blipFill>
                <a:blip r:embed="rId3"/>
                <a:stretch>
                  <a:fillRect l="-1269" t="-133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679980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6515"/>
            <a:ext cx="11882755" cy="574040"/>
          </a:xfrm>
          <a:prstGeom prst="rect">
            <a:avLst/>
          </a:prstGeom>
        </p:spPr>
        <p:txBody>
          <a:bodyPr vert="horz" wrap="square" lIns="0" tIns="12700" rIns="0" bIns="0" rtlCol="0">
            <a:spAutoFit/>
          </a:bodyPr>
          <a:lstStyle/>
          <a:p>
            <a:pPr marL="12700">
              <a:lnSpc>
                <a:spcPct val="100000"/>
              </a:lnSpc>
              <a:spcBef>
                <a:spcPts val="100"/>
              </a:spcBef>
            </a:pPr>
            <a:r>
              <a:rPr spc="-15" dirty="0">
                <a:latin typeface="Calibri"/>
                <a:cs typeface="Calibri"/>
              </a:rPr>
              <a:t>Platoon </a:t>
            </a:r>
            <a:r>
              <a:rPr spc="-5" dirty="0">
                <a:latin typeface="Calibri"/>
                <a:cs typeface="Calibri"/>
              </a:rPr>
              <a:t>of </a:t>
            </a:r>
            <a:r>
              <a:rPr dirty="0">
                <a:latin typeface="Cambria Math"/>
                <a:cs typeface="Cambria Math"/>
              </a:rPr>
              <a:t>𝑚 </a:t>
            </a:r>
            <a:r>
              <a:rPr spc="-20" dirty="0">
                <a:latin typeface="Calibri"/>
                <a:cs typeface="Calibri"/>
              </a:rPr>
              <a:t>Cars </a:t>
            </a:r>
            <a:r>
              <a:rPr spc="-5" dirty="0">
                <a:latin typeface="Calibri"/>
                <a:cs typeface="Calibri"/>
              </a:rPr>
              <a:t>on </a:t>
            </a:r>
            <a:r>
              <a:rPr dirty="0">
                <a:latin typeface="Calibri"/>
                <a:cs typeface="Calibri"/>
              </a:rPr>
              <a:t>a </a:t>
            </a:r>
            <a:r>
              <a:rPr spc="-5" dirty="0">
                <a:latin typeface="Calibri"/>
                <a:cs typeface="Calibri"/>
              </a:rPr>
              <a:t>Single Lane </a:t>
            </a:r>
            <a:r>
              <a:rPr spc="-35" dirty="0">
                <a:latin typeface="Calibri"/>
                <a:cs typeface="Calibri"/>
              </a:rPr>
              <a:t>(Brake, </a:t>
            </a:r>
            <a:r>
              <a:rPr spc="-5" dirty="0">
                <a:latin typeface="Calibri"/>
                <a:cs typeface="Calibri"/>
              </a:rPr>
              <a:t>Cruise </a:t>
            </a:r>
            <a:r>
              <a:rPr dirty="0">
                <a:latin typeface="Calibri"/>
                <a:cs typeface="Calibri"/>
              </a:rPr>
              <a:t>and</a:t>
            </a:r>
            <a:r>
              <a:rPr spc="114" dirty="0">
                <a:latin typeface="Calibri"/>
                <a:cs typeface="Calibri"/>
              </a:rPr>
              <a:t> </a:t>
            </a:r>
            <a:r>
              <a:rPr dirty="0">
                <a:latin typeface="Calibri"/>
                <a:cs typeface="Calibri"/>
              </a:rPr>
              <a:t>Speed-up)</a:t>
            </a:r>
          </a:p>
        </p:txBody>
      </p:sp>
      <p:sp>
        <p:nvSpPr>
          <p:cNvPr id="3" name="object 3"/>
          <p:cNvSpPr txBox="1"/>
          <p:nvPr/>
        </p:nvSpPr>
        <p:spPr>
          <a:xfrm>
            <a:off x="11917806" y="5684011"/>
            <a:ext cx="196215"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31</a:t>
            </a:r>
            <a:endParaRPr sz="1200">
              <a:latin typeface="Arial"/>
              <a:cs typeface="Arial"/>
            </a:endParaRPr>
          </a:p>
        </p:txBody>
      </p:sp>
      <p:sp>
        <p:nvSpPr>
          <p:cNvPr id="4" name="object 4"/>
          <p:cNvSpPr/>
          <p:nvPr/>
        </p:nvSpPr>
        <p:spPr>
          <a:xfrm>
            <a:off x="352043" y="886967"/>
            <a:ext cx="5486400" cy="4006596"/>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6297167" y="882395"/>
            <a:ext cx="5486399" cy="4072128"/>
          </a:xfrm>
          <a:prstGeom prst="rect">
            <a:avLst/>
          </a:prstGeom>
          <a:blipFill>
            <a:blip r:embed="rId4" cstate="print"/>
            <a:stretch>
              <a:fillRect/>
            </a:stretch>
          </a:blipFill>
        </p:spPr>
        <p:txBody>
          <a:bodyPr wrap="square" lIns="0" tIns="0" rIns="0" bIns="0" rtlCol="0"/>
          <a:lstStyle/>
          <a:p>
            <a:endParaRPr/>
          </a:p>
        </p:txBody>
      </p:sp>
      <p:sp>
        <p:nvSpPr>
          <p:cNvPr id="6" name="object 6"/>
          <p:cNvSpPr txBox="1"/>
          <p:nvPr/>
        </p:nvSpPr>
        <p:spPr>
          <a:xfrm>
            <a:off x="431088" y="5016753"/>
            <a:ext cx="5142230" cy="848994"/>
          </a:xfrm>
          <a:prstGeom prst="rect">
            <a:avLst/>
          </a:prstGeom>
        </p:spPr>
        <p:txBody>
          <a:bodyPr vert="horz" wrap="square" lIns="0" tIns="12700" rIns="0" bIns="0" rtlCol="0">
            <a:spAutoFit/>
          </a:bodyPr>
          <a:lstStyle/>
          <a:p>
            <a:pPr marL="12700" marR="5080">
              <a:lnSpc>
                <a:spcPct val="100000"/>
              </a:lnSpc>
              <a:spcBef>
                <a:spcPts val="100"/>
              </a:spcBef>
            </a:pPr>
            <a:r>
              <a:rPr sz="1800" spc="-10" dirty="0">
                <a:latin typeface="Calibri"/>
                <a:cs typeface="Calibri"/>
              </a:rPr>
              <a:t>Figure </a:t>
            </a:r>
            <a:r>
              <a:rPr sz="1800" dirty="0">
                <a:latin typeface="Calibri"/>
                <a:cs typeface="Calibri"/>
              </a:rPr>
              <a:t>3. </a:t>
            </a:r>
            <a:r>
              <a:rPr sz="1800" spc="-10" dirty="0">
                <a:latin typeface="Calibri"/>
                <a:cs typeface="Calibri"/>
              </a:rPr>
              <a:t>Platoon </a:t>
            </a:r>
            <a:r>
              <a:rPr sz="1800" spc="-5" dirty="0">
                <a:latin typeface="Calibri"/>
                <a:cs typeface="Calibri"/>
              </a:rPr>
              <a:t>of </a:t>
            </a:r>
            <a:r>
              <a:rPr sz="1800" dirty="0">
                <a:latin typeface="Calibri"/>
                <a:cs typeface="Calibri"/>
              </a:rPr>
              <a:t>2 </a:t>
            </a:r>
            <a:r>
              <a:rPr sz="1800" spc="-15" dirty="0">
                <a:latin typeface="Calibri"/>
                <a:cs typeface="Calibri"/>
              </a:rPr>
              <a:t>cars </a:t>
            </a:r>
            <a:r>
              <a:rPr sz="1800" spc="-5" dirty="0">
                <a:latin typeface="Calibri"/>
                <a:cs typeface="Calibri"/>
              </a:rPr>
              <a:t>on </a:t>
            </a:r>
            <a:r>
              <a:rPr sz="1800" dirty="0">
                <a:latin typeface="Calibri"/>
                <a:cs typeface="Calibri"/>
              </a:rPr>
              <a:t>a </a:t>
            </a:r>
            <a:r>
              <a:rPr sz="1800" spc="-5" dirty="0">
                <a:latin typeface="Calibri"/>
                <a:cs typeface="Calibri"/>
              </a:rPr>
              <a:t>single </a:t>
            </a:r>
            <a:r>
              <a:rPr sz="1800" dirty="0">
                <a:latin typeface="Calibri"/>
                <a:cs typeface="Calibri"/>
              </a:rPr>
              <a:t>lane. </a:t>
            </a:r>
            <a:r>
              <a:rPr sz="1800" spc="-5" dirty="0">
                <a:latin typeface="Calibri"/>
                <a:cs typeface="Calibri"/>
              </a:rPr>
              <a:t>Comparison  between </a:t>
            </a:r>
            <a:r>
              <a:rPr sz="1800" dirty="0">
                <a:latin typeface="Calibri"/>
                <a:cs typeface="Calibri"/>
              </a:rPr>
              <a:t>the </a:t>
            </a:r>
            <a:r>
              <a:rPr sz="1800" spc="-10" dirty="0">
                <a:latin typeface="Calibri"/>
                <a:cs typeface="Calibri"/>
              </a:rPr>
              <a:t>performance </a:t>
            </a:r>
            <a:r>
              <a:rPr sz="1800" spc="-5" dirty="0">
                <a:latin typeface="Calibri"/>
                <a:cs typeface="Calibri"/>
              </a:rPr>
              <a:t>of </a:t>
            </a:r>
            <a:r>
              <a:rPr sz="1800" dirty="0">
                <a:latin typeface="Calibri"/>
                <a:cs typeface="Calibri"/>
              </a:rPr>
              <a:t>the </a:t>
            </a:r>
            <a:r>
              <a:rPr sz="1800" spc="-5" dirty="0">
                <a:latin typeface="Calibri"/>
                <a:cs typeface="Calibri"/>
              </a:rPr>
              <a:t>full fidelity case  </a:t>
            </a:r>
            <a:r>
              <a:rPr sz="1800" spc="-10" dirty="0">
                <a:latin typeface="Calibri"/>
                <a:cs typeface="Calibri"/>
              </a:rPr>
              <a:t>(</a:t>
            </a:r>
            <a:r>
              <a:rPr sz="1800" b="1" spc="-10" dirty="0">
                <a:latin typeface="Calibri"/>
                <a:cs typeface="Calibri"/>
              </a:rPr>
              <a:t>HooVer(1)</a:t>
            </a:r>
            <a:r>
              <a:rPr sz="1800" spc="-10" dirty="0">
                <a:latin typeface="Calibri"/>
                <a:cs typeface="Calibri"/>
              </a:rPr>
              <a:t>) </a:t>
            </a:r>
            <a:r>
              <a:rPr sz="1800" dirty="0">
                <a:latin typeface="Calibri"/>
                <a:cs typeface="Calibri"/>
              </a:rPr>
              <a:t>and the </a:t>
            </a:r>
            <a:r>
              <a:rPr sz="1800" spc="-5" dirty="0">
                <a:latin typeface="Calibri"/>
                <a:cs typeface="Calibri"/>
              </a:rPr>
              <a:t>multi fidelity case</a:t>
            </a:r>
            <a:r>
              <a:rPr sz="1800" dirty="0">
                <a:latin typeface="Calibri"/>
                <a:cs typeface="Calibri"/>
              </a:rPr>
              <a:t> </a:t>
            </a:r>
            <a:r>
              <a:rPr sz="1800" spc="-10" dirty="0">
                <a:latin typeface="Calibri"/>
                <a:cs typeface="Calibri"/>
              </a:rPr>
              <a:t>(</a:t>
            </a:r>
            <a:r>
              <a:rPr sz="1800" b="1" spc="-10" dirty="0">
                <a:latin typeface="Calibri"/>
                <a:cs typeface="Calibri"/>
              </a:rPr>
              <a:t>HooVer</a:t>
            </a:r>
            <a:r>
              <a:rPr sz="1800" spc="-10" dirty="0">
                <a:latin typeface="Calibri"/>
                <a:cs typeface="Calibri"/>
              </a:rPr>
              <a:t>)</a:t>
            </a:r>
            <a:endParaRPr sz="1800">
              <a:latin typeface="Calibri"/>
              <a:cs typeface="Calibri"/>
            </a:endParaRPr>
          </a:p>
        </p:txBody>
      </p:sp>
      <p:sp>
        <p:nvSpPr>
          <p:cNvPr id="7" name="object 7"/>
          <p:cNvSpPr txBox="1"/>
          <p:nvPr/>
        </p:nvSpPr>
        <p:spPr>
          <a:xfrm>
            <a:off x="6377178" y="5073853"/>
            <a:ext cx="5276850" cy="848994"/>
          </a:xfrm>
          <a:prstGeom prst="rect">
            <a:avLst/>
          </a:prstGeom>
        </p:spPr>
        <p:txBody>
          <a:bodyPr vert="horz" wrap="square" lIns="0" tIns="12700" rIns="0" bIns="0" rtlCol="0">
            <a:spAutoFit/>
          </a:bodyPr>
          <a:lstStyle/>
          <a:p>
            <a:pPr marL="12700" marR="5080">
              <a:lnSpc>
                <a:spcPct val="100000"/>
              </a:lnSpc>
              <a:spcBef>
                <a:spcPts val="100"/>
              </a:spcBef>
            </a:pPr>
            <a:r>
              <a:rPr sz="1800" spc="-10" dirty="0">
                <a:latin typeface="Calibri"/>
                <a:cs typeface="Calibri"/>
              </a:rPr>
              <a:t>Figure </a:t>
            </a:r>
            <a:r>
              <a:rPr sz="1800" dirty="0">
                <a:latin typeface="Calibri"/>
                <a:cs typeface="Calibri"/>
              </a:rPr>
              <a:t>4. </a:t>
            </a:r>
            <a:r>
              <a:rPr sz="1800" spc="-10" dirty="0">
                <a:latin typeface="Calibri"/>
                <a:cs typeface="Calibri"/>
              </a:rPr>
              <a:t>Platoon </a:t>
            </a:r>
            <a:r>
              <a:rPr sz="1800" spc="-5" dirty="0">
                <a:latin typeface="Calibri"/>
                <a:cs typeface="Calibri"/>
              </a:rPr>
              <a:t>of </a:t>
            </a:r>
            <a:r>
              <a:rPr sz="1800" dirty="0">
                <a:latin typeface="Calibri"/>
                <a:cs typeface="Calibri"/>
              </a:rPr>
              <a:t>2 </a:t>
            </a:r>
            <a:r>
              <a:rPr sz="1800" spc="-15" dirty="0">
                <a:latin typeface="Calibri"/>
                <a:cs typeface="Calibri"/>
              </a:rPr>
              <a:t>cars </a:t>
            </a:r>
            <a:r>
              <a:rPr sz="1800" spc="-5" dirty="0">
                <a:latin typeface="Calibri"/>
                <a:cs typeface="Calibri"/>
              </a:rPr>
              <a:t>on </a:t>
            </a:r>
            <a:r>
              <a:rPr sz="1800" dirty="0">
                <a:latin typeface="Calibri"/>
                <a:cs typeface="Calibri"/>
              </a:rPr>
              <a:t>a </a:t>
            </a:r>
            <a:r>
              <a:rPr sz="1800" spc="-5" dirty="0">
                <a:latin typeface="Calibri"/>
                <a:cs typeface="Calibri"/>
              </a:rPr>
              <a:t>single lane. Comparison  between </a:t>
            </a:r>
            <a:r>
              <a:rPr sz="1800" dirty="0">
                <a:latin typeface="Calibri"/>
                <a:cs typeface="Calibri"/>
              </a:rPr>
              <a:t>the </a:t>
            </a:r>
            <a:r>
              <a:rPr sz="1800" spc="-10" dirty="0">
                <a:latin typeface="Calibri"/>
                <a:cs typeface="Calibri"/>
              </a:rPr>
              <a:t>performance </a:t>
            </a:r>
            <a:r>
              <a:rPr sz="1800" spc="-5" dirty="0">
                <a:latin typeface="Calibri"/>
                <a:cs typeface="Calibri"/>
              </a:rPr>
              <a:t>of </a:t>
            </a:r>
            <a:r>
              <a:rPr sz="1800" b="1" spc="-10" dirty="0">
                <a:latin typeface="Calibri"/>
                <a:cs typeface="Calibri"/>
              </a:rPr>
              <a:t>HooVer(1), </a:t>
            </a:r>
            <a:r>
              <a:rPr sz="1800" b="1" spc="-35" dirty="0">
                <a:latin typeface="Calibri"/>
                <a:cs typeface="Calibri"/>
              </a:rPr>
              <a:t>HooVer, </a:t>
            </a:r>
            <a:r>
              <a:rPr sz="1800" b="1" spc="-10" dirty="0">
                <a:latin typeface="Calibri"/>
                <a:cs typeface="Calibri"/>
              </a:rPr>
              <a:t>Storm,  </a:t>
            </a:r>
            <a:r>
              <a:rPr sz="1800" dirty="0">
                <a:latin typeface="Calibri"/>
                <a:cs typeface="Calibri"/>
              </a:rPr>
              <a:t>and</a:t>
            </a:r>
            <a:r>
              <a:rPr sz="1800" spc="10" dirty="0">
                <a:latin typeface="Calibri"/>
                <a:cs typeface="Calibri"/>
              </a:rPr>
              <a:t> </a:t>
            </a:r>
            <a:r>
              <a:rPr sz="1800" b="1" spc="-5" dirty="0">
                <a:latin typeface="Calibri"/>
                <a:cs typeface="Calibri"/>
              </a:rPr>
              <a:t>PlasmaLab.</a:t>
            </a:r>
            <a:endParaRPr sz="1800">
              <a:latin typeface="Calibri"/>
              <a:cs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6515"/>
            <a:ext cx="11485880" cy="574040"/>
          </a:xfrm>
          <a:prstGeom prst="rect">
            <a:avLst/>
          </a:prstGeom>
        </p:spPr>
        <p:txBody>
          <a:bodyPr vert="horz" wrap="square" lIns="0" tIns="12700" rIns="0" bIns="0" rtlCol="0">
            <a:spAutoFit/>
          </a:bodyPr>
          <a:lstStyle/>
          <a:p>
            <a:pPr marL="12700">
              <a:lnSpc>
                <a:spcPct val="100000"/>
              </a:lnSpc>
              <a:spcBef>
                <a:spcPts val="100"/>
              </a:spcBef>
            </a:pPr>
            <a:r>
              <a:rPr spc="-15" dirty="0">
                <a:latin typeface="Calibri"/>
                <a:cs typeface="Calibri"/>
              </a:rPr>
              <a:t>Platoon </a:t>
            </a:r>
            <a:r>
              <a:rPr spc="-5" dirty="0">
                <a:latin typeface="Calibri"/>
                <a:cs typeface="Calibri"/>
              </a:rPr>
              <a:t>of </a:t>
            </a:r>
            <a:r>
              <a:rPr dirty="0">
                <a:latin typeface="Cambria Math"/>
                <a:cs typeface="Cambria Math"/>
              </a:rPr>
              <a:t>𝑚 </a:t>
            </a:r>
            <a:r>
              <a:rPr spc="-20" dirty="0">
                <a:latin typeface="Calibri"/>
                <a:cs typeface="Calibri"/>
              </a:rPr>
              <a:t>Cars </a:t>
            </a:r>
            <a:r>
              <a:rPr spc="-5" dirty="0">
                <a:latin typeface="Calibri"/>
                <a:cs typeface="Calibri"/>
              </a:rPr>
              <a:t>on Multi-Lane </a:t>
            </a:r>
            <a:r>
              <a:rPr spc="-30" dirty="0">
                <a:latin typeface="Calibri"/>
                <a:cs typeface="Calibri"/>
              </a:rPr>
              <a:t>(Brake, </a:t>
            </a:r>
            <a:r>
              <a:rPr spc="-5" dirty="0">
                <a:latin typeface="Calibri"/>
                <a:cs typeface="Calibri"/>
              </a:rPr>
              <a:t>Cruise </a:t>
            </a:r>
            <a:r>
              <a:rPr dirty="0">
                <a:latin typeface="Calibri"/>
                <a:cs typeface="Calibri"/>
              </a:rPr>
              <a:t>and</a:t>
            </a:r>
            <a:r>
              <a:rPr spc="110" dirty="0">
                <a:latin typeface="Calibri"/>
                <a:cs typeface="Calibri"/>
              </a:rPr>
              <a:t> </a:t>
            </a:r>
            <a:r>
              <a:rPr spc="-5" dirty="0">
                <a:latin typeface="Calibri"/>
                <a:cs typeface="Calibri"/>
              </a:rPr>
              <a:t>Speed-up)</a:t>
            </a:r>
          </a:p>
        </p:txBody>
      </p:sp>
      <p:sp>
        <p:nvSpPr>
          <p:cNvPr id="3" name="object 3"/>
          <p:cNvSpPr/>
          <p:nvPr/>
        </p:nvSpPr>
        <p:spPr>
          <a:xfrm>
            <a:off x="362711" y="1039367"/>
            <a:ext cx="6400799" cy="4779263"/>
          </a:xfrm>
          <a:prstGeom prst="rect">
            <a:avLst/>
          </a:prstGeom>
          <a:blipFill>
            <a:blip r:embed="rId3" cstate="print"/>
            <a:stretch>
              <a:fillRect/>
            </a:stretch>
          </a:blipFill>
        </p:spPr>
        <p:txBody>
          <a:bodyPr wrap="square" lIns="0" tIns="0" rIns="0" bIns="0" rtlCol="0"/>
          <a:lstStyle/>
          <a:p>
            <a:endParaRPr/>
          </a:p>
        </p:txBody>
      </p:sp>
      <p:sp>
        <p:nvSpPr>
          <p:cNvPr id="4" name="object 4"/>
          <p:cNvSpPr txBox="1"/>
          <p:nvPr/>
        </p:nvSpPr>
        <p:spPr>
          <a:xfrm>
            <a:off x="6842252" y="4789678"/>
            <a:ext cx="5277485" cy="848360"/>
          </a:xfrm>
          <a:prstGeom prst="rect">
            <a:avLst/>
          </a:prstGeom>
        </p:spPr>
        <p:txBody>
          <a:bodyPr vert="horz" wrap="square" lIns="0" tIns="12700" rIns="0" bIns="0" rtlCol="0">
            <a:spAutoFit/>
          </a:bodyPr>
          <a:lstStyle/>
          <a:p>
            <a:pPr marL="12700" marR="5080">
              <a:lnSpc>
                <a:spcPct val="100000"/>
              </a:lnSpc>
              <a:spcBef>
                <a:spcPts val="100"/>
              </a:spcBef>
            </a:pPr>
            <a:r>
              <a:rPr sz="1800" spc="-10" dirty="0">
                <a:latin typeface="Calibri"/>
                <a:cs typeface="Calibri"/>
              </a:rPr>
              <a:t>Figure </a:t>
            </a:r>
            <a:r>
              <a:rPr sz="1800" dirty="0">
                <a:latin typeface="Calibri"/>
                <a:cs typeface="Calibri"/>
              </a:rPr>
              <a:t>5. </a:t>
            </a:r>
            <a:r>
              <a:rPr sz="1800" spc="-10" dirty="0">
                <a:latin typeface="Calibri"/>
                <a:cs typeface="Calibri"/>
              </a:rPr>
              <a:t>Platoon </a:t>
            </a:r>
            <a:r>
              <a:rPr sz="1800" spc="-5" dirty="0">
                <a:latin typeface="Calibri"/>
                <a:cs typeface="Calibri"/>
              </a:rPr>
              <a:t>of </a:t>
            </a:r>
            <a:r>
              <a:rPr sz="1800" dirty="0">
                <a:latin typeface="Calibri"/>
                <a:cs typeface="Calibri"/>
              </a:rPr>
              <a:t>2 </a:t>
            </a:r>
            <a:r>
              <a:rPr sz="1800" spc="-15" dirty="0">
                <a:latin typeface="Calibri"/>
                <a:cs typeface="Calibri"/>
              </a:rPr>
              <a:t>cars </a:t>
            </a:r>
            <a:r>
              <a:rPr sz="1800" spc="-5" dirty="0">
                <a:latin typeface="Calibri"/>
                <a:cs typeface="Calibri"/>
              </a:rPr>
              <a:t>on </a:t>
            </a:r>
            <a:r>
              <a:rPr sz="1800" dirty="0">
                <a:latin typeface="Calibri"/>
                <a:cs typeface="Calibri"/>
              </a:rPr>
              <a:t>2 </a:t>
            </a:r>
            <a:r>
              <a:rPr sz="1800" spc="-5" dirty="0">
                <a:latin typeface="Calibri"/>
                <a:cs typeface="Calibri"/>
              </a:rPr>
              <a:t>lanes. Comparison  between </a:t>
            </a:r>
            <a:r>
              <a:rPr sz="1800" dirty="0">
                <a:latin typeface="Calibri"/>
                <a:cs typeface="Calibri"/>
              </a:rPr>
              <a:t>the </a:t>
            </a:r>
            <a:r>
              <a:rPr sz="1800" spc="-10" dirty="0">
                <a:latin typeface="Calibri"/>
                <a:cs typeface="Calibri"/>
              </a:rPr>
              <a:t>performance </a:t>
            </a:r>
            <a:r>
              <a:rPr sz="1800" spc="-5" dirty="0">
                <a:latin typeface="Calibri"/>
                <a:cs typeface="Calibri"/>
              </a:rPr>
              <a:t>of </a:t>
            </a:r>
            <a:r>
              <a:rPr sz="1800" b="1" spc="-10" dirty="0">
                <a:latin typeface="Calibri"/>
                <a:cs typeface="Calibri"/>
              </a:rPr>
              <a:t>HooVer(1), </a:t>
            </a:r>
            <a:r>
              <a:rPr sz="1800" b="1" spc="-35" dirty="0">
                <a:latin typeface="Calibri"/>
                <a:cs typeface="Calibri"/>
              </a:rPr>
              <a:t>HooVer, </a:t>
            </a:r>
            <a:r>
              <a:rPr sz="1800" b="1" spc="-10" dirty="0">
                <a:latin typeface="Calibri"/>
                <a:cs typeface="Calibri"/>
              </a:rPr>
              <a:t>Storm,  </a:t>
            </a:r>
            <a:r>
              <a:rPr sz="1800" dirty="0">
                <a:latin typeface="Calibri"/>
                <a:cs typeface="Calibri"/>
              </a:rPr>
              <a:t>and</a:t>
            </a:r>
            <a:r>
              <a:rPr sz="1800" spc="15" dirty="0">
                <a:latin typeface="Calibri"/>
                <a:cs typeface="Calibri"/>
              </a:rPr>
              <a:t> </a:t>
            </a:r>
            <a:r>
              <a:rPr sz="1800" b="1" spc="-5" dirty="0">
                <a:latin typeface="Calibri"/>
                <a:cs typeface="Calibri"/>
              </a:rPr>
              <a:t>PlasmaLab.</a:t>
            </a:r>
            <a:endParaRPr sz="1800">
              <a:latin typeface="Calibri"/>
              <a:cs typeface="Calibri"/>
            </a:endParaRPr>
          </a:p>
        </p:txBody>
      </p:sp>
      <p:sp>
        <p:nvSpPr>
          <p:cNvPr id="5" name="object 5"/>
          <p:cNvSpPr txBox="1">
            <a:spLocks noGrp="1"/>
          </p:cNvSpPr>
          <p:nvPr>
            <p:ph type="sldNum" sz="quarter" idx="7"/>
          </p:nvPr>
        </p:nvSpPr>
        <p:spPr>
          <a:prstGeom prst="rect">
            <a:avLst/>
          </a:prstGeom>
        </p:spPr>
        <p:txBody>
          <a:bodyPr vert="horz" wrap="square" lIns="0" tIns="10160" rIns="0" bIns="0" rtlCol="0">
            <a:spAutoFit/>
          </a:bodyPr>
          <a:lstStyle/>
          <a:p>
            <a:pPr marL="38100">
              <a:lnSpc>
                <a:spcPct val="100000"/>
              </a:lnSpc>
              <a:spcBef>
                <a:spcPts val="80"/>
              </a:spcBef>
            </a:pPr>
            <a:fld id="{81D60167-4931-47E6-BA6A-407CBD079E47}" type="slidenum">
              <a:rPr dirty="0"/>
              <a:t>16</a:t>
            </a:fld>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4990"/>
            <a:ext cx="1351280" cy="574040"/>
          </a:xfrm>
          <a:prstGeom prst="rect">
            <a:avLst/>
          </a:prstGeom>
        </p:spPr>
        <p:txBody>
          <a:bodyPr vert="horz" wrap="square" lIns="0" tIns="12700" rIns="0" bIns="0" rtlCol="0">
            <a:spAutoFit/>
          </a:bodyPr>
          <a:lstStyle/>
          <a:p>
            <a:pPr marL="12700">
              <a:lnSpc>
                <a:spcPct val="100000"/>
              </a:lnSpc>
              <a:spcBef>
                <a:spcPts val="100"/>
              </a:spcBef>
            </a:pPr>
            <a:r>
              <a:rPr spc="-60" dirty="0">
                <a:latin typeface="Calibri"/>
                <a:cs typeface="Calibri"/>
              </a:rPr>
              <a:t>R</a:t>
            </a:r>
            <a:r>
              <a:rPr dirty="0">
                <a:latin typeface="Calibri"/>
                <a:cs typeface="Calibri"/>
              </a:rPr>
              <a:t>esults</a:t>
            </a:r>
          </a:p>
        </p:txBody>
      </p:sp>
      <p:sp>
        <p:nvSpPr>
          <p:cNvPr id="3" name="object 3"/>
          <p:cNvSpPr txBox="1"/>
          <p:nvPr/>
        </p:nvSpPr>
        <p:spPr>
          <a:xfrm>
            <a:off x="2263267" y="1171702"/>
            <a:ext cx="7213600" cy="574040"/>
          </a:xfrm>
          <a:prstGeom prst="rect">
            <a:avLst/>
          </a:prstGeom>
        </p:spPr>
        <p:txBody>
          <a:bodyPr vert="horz" wrap="square" lIns="0" tIns="12700" rIns="0" bIns="0" rtlCol="0">
            <a:spAutoFit/>
          </a:bodyPr>
          <a:lstStyle/>
          <a:p>
            <a:pPr marL="12700">
              <a:lnSpc>
                <a:spcPct val="100000"/>
              </a:lnSpc>
              <a:spcBef>
                <a:spcPts val="100"/>
              </a:spcBef>
            </a:pPr>
            <a:r>
              <a:rPr sz="1800" spc="-30" dirty="0">
                <a:latin typeface="Calibri"/>
                <a:cs typeface="Calibri"/>
              </a:rPr>
              <a:t>Table </a:t>
            </a:r>
            <a:r>
              <a:rPr sz="1800" dirty="0">
                <a:latin typeface="Calibri"/>
                <a:cs typeface="Calibri"/>
              </a:rPr>
              <a:t>1. </a:t>
            </a:r>
            <a:r>
              <a:rPr sz="1800" spc="-5" dirty="0">
                <a:latin typeface="Calibri"/>
                <a:cs typeface="Calibri"/>
              </a:rPr>
              <a:t>Comparison between </a:t>
            </a:r>
            <a:r>
              <a:rPr sz="1800" dirty="0">
                <a:latin typeface="Calibri"/>
                <a:cs typeface="Calibri"/>
              </a:rPr>
              <a:t>the </a:t>
            </a:r>
            <a:r>
              <a:rPr sz="1800" spc="-10" dirty="0">
                <a:latin typeface="Calibri"/>
                <a:cs typeface="Calibri"/>
              </a:rPr>
              <a:t>performance </a:t>
            </a:r>
            <a:r>
              <a:rPr sz="1800" spc="-5" dirty="0">
                <a:latin typeface="Calibri"/>
                <a:cs typeface="Calibri"/>
              </a:rPr>
              <a:t>of </a:t>
            </a:r>
            <a:r>
              <a:rPr sz="1800" b="1" spc="-10" dirty="0">
                <a:latin typeface="Calibri"/>
                <a:cs typeface="Calibri"/>
              </a:rPr>
              <a:t>HooVer(1), </a:t>
            </a:r>
            <a:r>
              <a:rPr sz="1800" b="1" spc="-35" dirty="0">
                <a:latin typeface="Calibri"/>
                <a:cs typeface="Calibri"/>
              </a:rPr>
              <a:t>HooVer,</a:t>
            </a:r>
            <a:r>
              <a:rPr sz="1800" b="1" spc="100" dirty="0">
                <a:latin typeface="Calibri"/>
                <a:cs typeface="Calibri"/>
              </a:rPr>
              <a:t> </a:t>
            </a:r>
            <a:r>
              <a:rPr sz="1800" b="1" spc="-5" dirty="0">
                <a:latin typeface="Calibri"/>
                <a:cs typeface="Calibri"/>
              </a:rPr>
              <a:t>Storm,</a:t>
            </a:r>
            <a:endParaRPr sz="1800">
              <a:latin typeface="Calibri"/>
              <a:cs typeface="Calibri"/>
            </a:endParaRPr>
          </a:p>
          <a:p>
            <a:pPr marL="12700">
              <a:lnSpc>
                <a:spcPct val="100000"/>
              </a:lnSpc>
            </a:pPr>
            <a:r>
              <a:rPr sz="1800" dirty="0">
                <a:latin typeface="Calibri"/>
                <a:cs typeface="Calibri"/>
              </a:rPr>
              <a:t>and</a:t>
            </a:r>
            <a:r>
              <a:rPr sz="1800" spc="10" dirty="0">
                <a:latin typeface="Calibri"/>
                <a:cs typeface="Calibri"/>
              </a:rPr>
              <a:t> </a:t>
            </a:r>
            <a:r>
              <a:rPr sz="1800" b="1" spc="-5" dirty="0">
                <a:latin typeface="Calibri"/>
                <a:cs typeface="Calibri"/>
              </a:rPr>
              <a:t>PlasmaLab.</a:t>
            </a:r>
            <a:endParaRPr sz="1800">
              <a:latin typeface="Calibri"/>
              <a:cs typeface="Calibri"/>
            </a:endParaRPr>
          </a:p>
        </p:txBody>
      </p:sp>
      <p:sp>
        <p:nvSpPr>
          <p:cNvPr id="4" name="object 4"/>
          <p:cNvSpPr/>
          <p:nvPr/>
        </p:nvSpPr>
        <p:spPr>
          <a:xfrm>
            <a:off x="1524000" y="1982723"/>
            <a:ext cx="9144000" cy="3028188"/>
          </a:xfrm>
          <a:prstGeom prst="rect">
            <a:avLst/>
          </a:prstGeom>
          <a:blipFill>
            <a:blip r:embed="rId3" cstate="print"/>
            <a:stretch>
              <a:fillRect/>
            </a:stretch>
          </a:blipFill>
        </p:spPr>
        <p:txBody>
          <a:bodyPr wrap="square" lIns="0" tIns="0" rIns="0" bIns="0" rtlCol="0"/>
          <a:lstStyle/>
          <a:p>
            <a:endParaRPr/>
          </a:p>
        </p:txBody>
      </p:sp>
      <p:sp>
        <p:nvSpPr>
          <p:cNvPr id="5" name="object 5"/>
          <p:cNvSpPr txBox="1">
            <a:spLocks noGrp="1"/>
          </p:cNvSpPr>
          <p:nvPr>
            <p:ph type="sldNum" sz="quarter" idx="7"/>
          </p:nvPr>
        </p:nvSpPr>
        <p:spPr>
          <a:prstGeom prst="rect">
            <a:avLst/>
          </a:prstGeom>
        </p:spPr>
        <p:txBody>
          <a:bodyPr vert="horz" wrap="square" lIns="0" tIns="10160" rIns="0" bIns="0" rtlCol="0">
            <a:spAutoFit/>
          </a:bodyPr>
          <a:lstStyle/>
          <a:p>
            <a:pPr marL="38100">
              <a:lnSpc>
                <a:spcPct val="100000"/>
              </a:lnSpc>
              <a:spcBef>
                <a:spcPts val="80"/>
              </a:spcBef>
            </a:pPr>
            <a:fld id="{81D60167-4931-47E6-BA6A-407CBD079E47}" type="slidenum">
              <a:rPr dirty="0"/>
              <a:t>17</a:t>
            </a:fld>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6515"/>
            <a:ext cx="11273790" cy="574040"/>
          </a:xfrm>
          <a:prstGeom prst="rect">
            <a:avLst/>
          </a:prstGeom>
        </p:spPr>
        <p:txBody>
          <a:bodyPr vert="horz" wrap="square" lIns="0" tIns="12700" rIns="0" bIns="0" rtlCol="0">
            <a:spAutoFit/>
          </a:bodyPr>
          <a:lstStyle/>
          <a:p>
            <a:pPr marL="12700">
              <a:lnSpc>
                <a:spcPct val="100000"/>
              </a:lnSpc>
              <a:spcBef>
                <a:spcPts val="100"/>
              </a:spcBef>
            </a:pPr>
            <a:r>
              <a:rPr spc="-15" dirty="0">
                <a:latin typeface="Calibri"/>
                <a:cs typeface="Calibri"/>
              </a:rPr>
              <a:t>Platoon </a:t>
            </a:r>
            <a:r>
              <a:rPr spc="-5" dirty="0">
                <a:latin typeface="Calibri"/>
                <a:cs typeface="Calibri"/>
              </a:rPr>
              <a:t>of </a:t>
            </a:r>
            <a:r>
              <a:rPr dirty="0">
                <a:latin typeface="Cambria Math"/>
                <a:cs typeface="Cambria Math"/>
              </a:rPr>
              <a:t>𝑚 </a:t>
            </a:r>
            <a:r>
              <a:rPr spc="-20" dirty="0">
                <a:latin typeface="Calibri"/>
                <a:cs typeface="Calibri"/>
              </a:rPr>
              <a:t>Cars </a:t>
            </a:r>
            <a:r>
              <a:rPr spc="-5" dirty="0">
                <a:latin typeface="Calibri"/>
                <a:cs typeface="Calibri"/>
              </a:rPr>
              <a:t>on </a:t>
            </a:r>
            <a:r>
              <a:rPr dirty="0">
                <a:latin typeface="Calibri"/>
                <a:cs typeface="Calibri"/>
              </a:rPr>
              <a:t>a </a:t>
            </a:r>
            <a:r>
              <a:rPr spc="-5" dirty="0">
                <a:latin typeface="Calibri"/>
                <a:cs typeface="Calibri"/>
              </a:rPr>
              <a:t>Single Lane </a:t>
            </a:r>
            <a:r>
              <a:rPr spc="-40" dirty="0">
                <a:latin typeface="Calibri"/>
                <a:cs typeface="Calibri"/>
              </a:rPr>
              <a:t>(Brake </a:t>
            </a:r>
            <a:r>
              <a:rPr dirty="0">
                <a:latin typeface="Calibri"/>
                <a:cs typeface="Calibri"/>
              </a:rPr>
              <a:t>and </a:t>
            </a:r>
            <a:r>
              <a:rPr spc="-5" dirty="0">
                <a:latin typeface="Calibri"/>
                <a:cs typeface="Calibri"/>
              </a:rPr>
              <a:t>Cruise</a:t>
            </a:r>
            <a:r>
              <a:rPr spc="75" dirty="0">
                <a:latin typeface="Calibri"/>
                <a:cs typeface="Calibri"/>
              </a:rPr>
              <a:t> </a:t>
            </a:r>
            <a:r>
              <a:rPr dirty="0">
                <a:latin typeface="Calibri"/>
                <a:cs typeface="Calibri"/>
              </a:rPr>
              <a:t>Modes)</a:t>
            </a:r>
          </a:p>
        </p:txBody>
      </p:sp>
      <p:sp>
        <p:nvSpPr>
          <p:cNvPr id="3" name="object 3"/>
          <p:cNvSpPr txBox="1"/>
          <p:nvPr/>
        </p:nvSpPr>
        <p:spPr>
          <a:xfrm>
            <a:off x="12003151" y="5684011"/>
            <a:ext cx="110489"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2</a:t>
            </a:r>
            <a:endParaRPr sz="1200">
              <a:latin typeface="Arial"/>
              <a:cs typeface="Arial"/>
            </a:endParaRPr>
          </a:p>
        </p:txBody>
      </p:sp>
      <p:sp>
        <p:nvSpPr>
          <p:cNvPr id="4" name="object 4"/>
          <p:cNvSpPr/>
          <p:nvPr/>
        </p:nvSpPr>
        <p:spPr>
          <a:xfrm>
            <a:off x="5420867" y="1283208"/>
            <a:ext cx="6400800" cy="1681480"/>
          </a:xfrm>
          <a:custGeom>
            <a:avLst/>
            <a:gdLst/>
            <a:ahLst/>
            <a:cxnLst/>
            <a:rect l="l" t="t" r="r" b="b"/>
            <a:pathLst>
              <a:path w="6400800" h="1681480">
                <a:moveTo>
                  <a:pt x="6400799" y="0"/>
                </a:moveTo>
                <a:lnTo>
                  <a:pt x="0" y="0"/>
                </a:lnTo>
                <a:lnTo>
                  <a:pt x="0" y="1680972"/>
                </a:lnTo>
                <a:lnTo>
                  <a:pt x="6400799" y="1680972"/>
                </a:lnTo>
                <a:lnTo>
                  <a:pt x="6400799" y="0"/>
                </a:lnTo>
                <a:close/>
              </a:path>
            </a:pathLst>
          </a:custGeom>
          <a:solidFill>
            <a:srgbClr val="585858"/>
          </a:solidFill>
        </p:spPr>
        <p:txBody>
          <a:bodyPr wrap="square" lIns="0" tIns="0" rIns="0" bIns="0" rtlCol="0"/>
          <a:lstStyle/>
          <a:p>
            <a:endParaRPr/>
          </a:p>
        </p:txBody>
      </p:sp>
      <p:sp>
        <p:nvSpPr>
          <p:cNvPr id="5" name="object 5"/>
          <p:cNvSpPr/>
          <p:nvPr/>
        </p:nvSpPr>
        <p:spPr>
          <a:xfrm>
            <a:off x="5420867" y="2951988"/>
            <a:ext cx="12700" cy="12700"/>
          </a:xfrm>
          <a:custGeom>
            <a:avLst/>
            <a:gdLst/>
            <a:ahLst/>
            <a:cxnLst/>
            <a:rect l="l" t="t" r="r" b="b"/>
            <a:pathLst>
              <a:path w="12700" h="12700">
                <a:moveTo>
                  <a:pt x="0" y="0"/>
                </a:moveTo>
                <a:lnTo>
                  <a:pt x="0" y="12191"/>
                </a:lnTo>
                <a:lnTo>
                  <a:pt x="12192" y="12191"/>
                </a:lnTo>
                <a:lnTo>
                  <a:pt x="0" y="0"/>
                </a:lnTo>
                <a:close/>
              </a:path>
            </a:pathLst>
          </a:custGeom>
          <a:solidFill>
            <a:srgbClr val="585858"/>
          </a:solidFill>
        </p:spPr>
        <p:txBody>
          <a:bodyPr wrap="square" lIns="0" tIns="0" rIns="0" bIns="0" rtlCol="0"/>
          <a:lstStyle/>
          <a:p>
            <a:endParaRPr/>
          </a:p>
        </p:txBody>
      </p:sp>
      <p:sp>
        <p:nvSpPr>
          <p:cNvPr id="6" name="object 6"/>
          <p:cNvSpPr/>
          <p:nvPr/>
        </p:nvSpPr>
        <p:spPr>
          <a:xfrm>
            <a:off x="5420867" y="1283208"/>
            <a:ext cx="12700" cy="1681480"/>
          </a:xfrm>
          <a:custGeom>
            <a:avLst/>
            <a:gdLst/>
            <a:ahLst/>
            <a:cxnLst/>
            <a:rect l="l" t="t" r="r" b="b"/>
            <a:pathLst>
              <a:path w="12700" h="1681480">
                <a:moveTo>
                  <a:pt x="12192" y="0"/>
                </a:moveTo>
                <a:lnTo>
                  <a:pt x="0" y="12191"/>
                </a:lnTo>
                <a:lnTo>
                  <a:pt x="0" y="1668779"/>
                </a:lnTo>
                <a:lnTo>
                  <a:pt x="12192" y="1680971"/>
                </a:lnTo>
                <a:lnTo>
                  <a:pt x="12192" y="0"/>
                </a:lnTo>
                <a:close/>
              </a:path>
            </a:pathLst>
          </a:custGeom>
          <a:solidFill>
            <a:srgbClr val="585858"/>
          </a:solidFill>
        </p:spPr>
        <p:txBody>
          <a:bodyPr wrap="square" lIns="0" tIns="0" rIns="0" bIns="0" rtlCol="0"/>
          <a:lstStyle/>
          <a:p>
            <a:endParaRPr/>
          </a:p>
        </p:txBody>
      </p:sp>
      <p:sp>
        <p:nvSpPr>
          <p:cNvPr id="7" name="object 7"/>
          <p:cNvSpPr/>
          <p:nvPr/>
        </p:nvSpPr>
        <p:spPr>
          <a:xfrm>
            <a:off x="5433059" y="2951988"/>
            <a:ext cx="6376670" cy="12700"/>
          </a:xfrm>
          <a:custGeom>
            <a:avLst/>
            <a:gdLst/>
            <a:ahLst/>
            <a:cxnLst/>
            <a:rect l="l" t="t" r="r" b="b"/>
            <a:pathLst>
              <a:path w="6376670" h="12700">
                <a:moveTo>
                  <a:pt x="6376416" y="0"/>
                </a:moveTo>
                <a:lnTo>
                  <a:pt x="0" y="0"/>
                </a:lnTo>
                <a:lnTo>
                  <a:pt x="0" y="12191"/>
                </a:lnTo>
                <a:lnTo>
                  <a:pt x="6376416" y="12191"/>
                </a:lnTo>
                <a:lnTo>
                  <a:pt x="6376416" y="0"/>
                </a:lnTo>
                <a:close/>
              </a:path>
            </a:pathLst>
          </a:custGeom>
          <a:solidFill>
            <a:srgbClr val="585858"/>
          </a:solidFill>
        </p:spPr>
        <p:txBody>
          <a:bodyPr wrap="square" lIns="0" tIns="0" rIns="0" bIns="0" rtlCol="0"/>
          <a:lstStyle/>
          <a:p>
            <a:endParaRPr/>
          </a:p>
        </p:txBody>
      </p:sp>
      <p:sp>
        <p:nvSpPr>
          <p:cNvPr id="8" name="object 8"/>
          <p:cNvSpPr/>
          <p:nvPr/>
        </p:nvSpPr>
        <p:spPr>
          <a:xfrm>
            <a:off x="11809476" y="1283208"/>
            <a:ext cx="12700" cy="1681480"/>
          </a:xfrm>
          <a:custGeom>
            <a:avLst/>
            <a:gdLst/>
            <a:ahLst/>
            <a:cxnLst/>
            <a:rect l="l" t="t" r="r" b="b"/>
            <a:pathLst>
              <a:path w="12700" h="1681480">
                <a:moveTo>
                  <a:pt x="0" y="0"/>
                </a:moveTo>
                <a:lnTo>
                  <a:pt x="0" y="1680971"/>
                </a:lnTo>
                <a:lnTo>
                  <a:pt x="12192" y="1668779"/>
                </a:lnTo>
                <a:lnTo>
                  <a:pt x="12192" y="12191"/>
                </a:lnTo>
                <a:lnTo>
                  <a:pt x="0" y="0"/>
                </a:lnTo>
                <a:close/>
              </a:path>
            </a:pathLst>
          </a:custGeom>
          <a:solidFill>
            <a:srgbClr val="585858"/>
          </a:solidFill>
        </p:spPr>
        <p:txBody>
          <a:bodyPr wrap="square" lIns="0" tIns="0" rIns="0" bIns="0" rtlCol="0"/>
          <a:lstStyle/>
          <a:p>
            <a:endParaRPr/>
          </a:p>
        </p:txBody>
      </p:sp>
      <p:sp>
        <p:nvSpPr>
          <p:cNvPr id="9" name="object 9"/>
          <p:cNvSpPr/>
          <p:nvPr/>
        </p:nvSpPr>
        <p:spPr>
          <a:xfrm>
            <a:off x="11809476" y="2951988"/>
            <a:ext cx="12700" cy="12700"/>
          </a:xfrm>
          <a:custGeom>
            <a:avLst/>
            <a:gdLst/>
            <a:ahLst/>
            <a:cxnLst/>
            <a:rect l="l" t="t" r="r" b="b"/>
            <a:pathLst>
              <a:path w="12700" h="12700">
                <a:moveTo>
                  <a:pt x="12192" y="0"/>
                </a:moveTo>
                <a:lnTo>
                  <a:pt x="0" y="12191"/>
                </a:lnTo>
                <a:lnTo>
                  <a:pt x="12192" y="12191"/>
                </a:lnTo>
                <a:lnTo>
                  <a:pt x="12192" y="0"/>
                </a:lnTo>
                <a:close/>
              </a:path>
            </a:pathLst>
          </a:custGeom>
          <a:solidFill>
            <a:srgbClr val="585858"/>
          </a:solidFill>
        </p:spPr>
        <p:txBody>
          <a:bodyPr wrap="square" lIns="0" tIns="0" rIns="0" bIns="0" rtlCol="0"/>
          <a:lstStyle/>
          <a:p>
            <a:endParaRPr/>
          </a:p>
        </p:txBody>
      </p:sp>
      <p:sp>
        <p:nvSpPr>
          <p:cNvPr id="10" name="object 10"/>
          <p:cNvSpPr/>
          <p:nvPr/>
        </p:nvSpPr>
        <p:spPr>
          <a:xfrm>
            <a:off x="5420867" y="1283208"/>
            <a:ext cx="12700" cy="12700"/>
          </a:xfrm>
          <a:custGeom>
            <a:avLst/>
            <a:gdLst/>
            <a:ahLst/>
            <a:cxnLst/>
            <a:rect l="l" t="t" r="r" b="b"/>
            <a:pathLst>
              <a:path w="12700" h="12700">
                <a:moveTo>
                  <a:pt x="12192" y="0"/>
                </a:moveTo>
                <a:lnTo>
                  <a:pt x="0" y="0"/>
                </a:lnTo>
                <a:lnTo>
                  <a:pt x="0" y="12191"/>
                </a:lnTo>
                <a:lnTo>
                  <a:pt x="12192" y="0"/>
                </a:lnTo>
                <a:close/>
              </a:path>
            </a:pathLst>
          </a:custGeom>
          <a:solidFill>
            <a:srgbClr val="585858"/>
          </a:solidFill>
        </p:spPr>
        <p:txBody>
          <a:bodyPr wrap="square" lIns="0" tIns="0" rIns="0" bIns="0" rtlCol="0"/>
          <a:lstStyle/>
          <a:p>
            <a:endParaRPr/>
          </a:p>
        </p:txBody>
      </p:sp>
      <p:sp>
        <p:nvSpPr>
          <p:cNvPr id="11" name="object 11"/>
          <p:cNvSpPr/>
          <p:nvPr/>
        </p:nvSpPr>
        <p:spPr>
          <a:xfrm>
            <a:off x="5433059" y="1283208"/>
            <a:ext cx="6376670" cy="12700"/>
          </a:xfrm>
          <a:custGeom>
            <a:avLst/>
            <a:gdLst/>
            <a:ahLst/>
            <a:cxnLst/>
            <a:rect l="l" t="t" r="r" b="b"/>
            <a:pathLst>
              <a:path w="6376670" h="12700">
                <a:moveTo>
                  <a:pt x="6376416" y="0"/>
                </a:moveTo>
                <a:lnTo>
                  <a:pt x="0" y="0"/>
                </a:lnTo>
                <a:lnTo>
                  <a:pt x="0" y="12191"/>
                </a:lnTo>
                <a:lnTo>
                  <a:pt x="6376416" y="12191"/>
                </a:lnTo>
                <a:lnTo>
                  <a:pt x="6376416" y="0"/>
                </a:lnTo>
                <a:close/>
              </a:path>
            </a:pathLst>
          </a:custGeom>
          <a:solidFill>
            <a:srgbClr val="585858"/>
          </a:solidFill>
        </p:spPr>
        <p:txBody>
          <a:bodyPr wrap="square" lIns="0" tIns="0" rIns="0" bIns="0" rtlCol="0"/>
          <a:lstStyle/>
          <a:p>
            <a:endParaRPr/>
          </a:p>
        </p:txBody>
      </p:sp>
      <p:sp>
        <p:nvSpPr>
          <p:cNvPr id="12" name="object 12"/>
          <p:cNvSpPr/>
          <p:nvPr/>
        </p:nvSpPr>
        <p:spPr>
          <a:xfrm>
            <a:off x="11809476" y="1283208"/>
            <a:ext cx="12700" cy="12700"/>
          </a:xfrm>
          <a:custGeom>
            <a:avLst/>
            <a:gdLst/>
            <a:ahLst/>
            <a:cxnLst/>
            <a:rect l="l" t="t" r="r" b="b"/>
            <a:pathLst>
              <a:path w="12700" h="12700">
                <a:moveTo>
                  <a:pt x="12192" y="0"/>
                </a:moveTo>
                <a:lnTo>
                  <a:pt x="0" y="0"/>
                </a:lnTo>
                <a:lnTo>
                  <a:pt x="12192" y="12191"/>
                </a:lnTo>
                <a:lnTo>
                  <a:pt x="12192" y="0"/>
                </a:lnTo>
                <a:close/>
              </a:path>
            </a:pathLst>
          </a:custGeom>
          <a:solidFill>
            <a:srgbClr val="585858"/>
          </a:solidFill>
        </p:spPr>
        <p:txBody>
          <a:bodyPr wrap="square" lIns="0" tIns="0" rIns="0" bIns="0" rtlCol="0"/>
          <a:lstStyle/>
          <a:p>
            <a:endParaRPr/>
          </a:p>
        </p:txBody>
      </p:sp>
      <p:sp>
        <p:nvSpPr>
          <p:cNvPr id="13" name="object 13"/>
          <p:cNvSpPr/>
          <p:nvPr/>
        </p:nvSpPr>
        <p:spPr>
          <a:xfrm>
            <a:off x="5421629" y="2402585"/>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14" name="object 14"/>
          <p:cNvSpPr/>
          <p:nvPr/>
        </p:nvSpPr>
        <p:spPr>
          <a:xfrm>
            <a:off x="5421629" y="1821942"/>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15" name="object 15"/>
          <p:cNvSpPr/>
          <p:nvPr/>
        </p:nvSpPr>
        <p:spPr>
          <a:xfrm>
            <a:off x="5421629" y="2925317"/>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16" name="object 16"/>
          <p:cNvSpPr/>
          <p:nvPr/>
        </p:nvSpPr>
        <p:spPr>
          <a:xfrm>
            <a:off x="5421629" y="1315974"/>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17" name="object 17"/>
          <p:cNvSpPr/>
          <p:nvPr/>
        </p:nvSpPr>
        <p:spPr>
          <a:xfrm>
            <a:off x="10643616" y="1984248"/>
            <a:ext cx="490727" cy="277367"/>
          </a:xfrm>
          <a:prstGeom prst="rect">
            <a:avLst/>
          </a:prstGeom>
          <a:blipFill>
            <a:blip r:embed="rId3" cstate="print"/>
            <a:stretch>
              <a:fillRect/>
            </a:stretch>
          </a:blipFill>
        </p:spPr>
        <p:txBody>
          <a:bodyPr wrap="square" lIns="0" tIns="0" rIns="0" bIns="0" rtlCol="0"/>
          <a:lstStyle/>
          <a:p>
            <a:endParaRPr/>
          </a:p>
        </p:txBody>
      </p:sp>
      <p:sp>
        <p:nvSpPr>
          <p:cNvPr id="18" name="object 18"/>
          <p:cNvSpPr/>
          <p:nvPr/>
        </p:nvSpPr>
        <p:spPr>
          <a:xfrm>
            <a:off x="9502140" y="1965960"/>
            <a:ext cx="501396" cy="277367"/>
          </a:xfrm>
          <a:prstGeom prst="rect">
            <a:avLst/>
          </a:prstGeom>
          <a:blipFill>
            <a:blip r:embed="rId4" cstate="print"/>
            <a:stretch>
              <a:fillRect/>
            </a:stretch>
          </a:blipFill>
        </p:spPr>
        <p:txBody>
          <a:bodyPr wrap="square" lIns="0" tIns="0" rIns="0" bIns="0" rtlCol="0"/>
          <a:lstStyle/>
          <a:p>
            <a:endParaRPr/>
          </a:p>
        </p:txBody>
      </p:sp>
      <p:sp>
        <p:nvSpPr>
          <p:cNvPr id="19" name="object 19"/>
          <p:cNvSpPr/>
          <p:nvPr/>
        </p:nvSpPr>
        <p:spPr>
          <a:xfrm>
            <a:off x="8487156" y="1973579"/>
            <a:ext cx="501396" cy="275844"/>
          </a:xfrm>
          <a:prstGeom prst="rect">
            <a:avLst/>
          </a:prstGeom>
          <a:blipFill>
            <a:blip r:embed="rId4" cstate="print"/>
            <a:stretch>
              <a:fillRect/>
            </a:stretch>
          </a:blipFill>
        </p:spPr>
        <p:txBody>
          <a:bodyPr wrap="square" lIns="0" tIns="0" rIns="0" bIns="0" rtlCol="0"/>
          <a:lstStyle/>
          <a:p>
            <a:endParaRPr/>
          </a:p>
        </p:txBody>
      </p:sp>
      <p:sp>
        <p:nvSpPr>
          <p:cNvPr id="20" name="object 20"/>
          <p:cNvSpPr/>
          <p:nvPr/>
        </p:nvSpPr>
        <p:spPr>
          <a:xfrm>
            <a:off x="7010400" y="1985772"/>
            <a:ext cx="533400" cy="251460"/>
          </a:xfrm>
          <a:prstGeom prst="rect">
            <a:avLst/>
          </a:prstGeom>
          <a:blipFill>
            <a:blip r:embed="rId5" cstate="print"/>
            <a:stretch>
              <a:fillRect/>
            </a:stretch>
          </a:blipFill>
        </p:spPr>
        <p:txBody>
          <a:bodyPr wrap="square" lIns="0" tIns="0" rIns="0" bIns="0" rtlCol="0"/>
          <a:lstStyle/>
          <a:p>
            <a:endParaRPr/>
          </a:p>
        </p:txBody>
      </p:sp>
      <p:sp>
        <p:nvSpPr>
          <p:cNvPr id="21" name="object 21"/>
          <p:cNvSpPr/>
          <p:nvPr/>
        </p:nvSpPr>
        <p:spPr>
          <a:xfrm>
            <a:off x="5943600" y="1987295"/>
            <a:ext cx="516636" cy="256032"/>
          </a:xfrm>
          <a:prstGeom prst="rect">
            <a:avLst/>
          </a:prstGeom>
          <a:blipFill>
            <a:blip r:embed="rId6" cstate="print"/>
            <a:stretch>
              <a:fillRect/>
            </a:stretch>
          </a:blipFill>
        </p:spPr>
        <p:txBody>
          <a:bodyPr wrap="square" lIns="0" tIns="0" rIns="0" bIns="0" rtlCol="0"/>
          <a:lstStyle/>
          <a:p>
            <a:endParaRPr/>
          </a:p>
        </p:txBody>
      </p:sp>
      <p:sp>
        <p:nvSpPr>
          <p:cNvPr id="22" name="object 22"/>
          <p:cNvSpPr/>
          <p:nvPr/>
        </p:nvSpPr>
        <p:spPr>
          <a:xfrm>
            <a:off x="11151107" y="1897379"/>
            <a:ext cx="670560" cy="422275"/>
          </a:xfrm>
          <a:custGeom>
            <a:avLst/>
            <a:gdLst/>
            <a:ahLst/>
            <a:cxnLst/>
            <a:rect l="l" t="t" r="r" b="b"/>
            <a:pathLst>
              <a:path w="670559" h="422275">
                <a:moveTo>
                  <a:pt x="459486" y="0"/>
                </a:moveTo>
                <a:lnTo>
                  <a:pt x="459486" y="105537"/>
                </a:lnTo>
                <a:lnTo>
                  <a:pt x="0" y="105537"/>
                </a:lnTo>
                <a:lnTo>
                  <a:pt x="0" y="316611"/>
                </a:lnTo>
                <a:lnTo>
                  <a:pt x="459486" y="316611"/>
                </a:lnTo>
                <a:lnTo>
                  <a:pt x="459486" y="422148"/>
                </a:lnTo>
                <a:lnTo>
                  <a:pt x="670560" y="211074"/>
                </a:lnTo>
                <a:lnTo>
                  <a:pt x="459486" y="0"/>
                </a:lnTo>
                <a:close/>
              </a:path>
            </a:pathLst>
          </a:custGeom>
          <a:solidFill>
            <a:srgbClr val="DDDDDD"/>
          </a:solidFill>
        </p:spPr>
        <p:txBody>
          <a:bodyPr wrap="square" lIns="0" tIns="0" rIns="0" bIns="0" rtlCol="0"/>
          <a:lstStyle/>
          <a:p>
            <a:endParaRPr/>
          </a:p>
        </p:txBody>
      </p:sp>
      <p:sp>
        <p:nvSpPr>
          <p:cNvPr id="23" name="object 23"/>
          <p:cNvSpPr/>
          <p:nvPr/>
        </p:nvSpPr>
        <p:spPr>
          <a:xfrm>
            <a:off x="11151107" y="1897379"/>
            <a:ext cx="670560" cy="422275"/>
          </a:xfrm>
          <a:custGeom>
            <a:avLst/>
            <a:gdLst/>
            <a:ahLst/>
            <a:cxnLst/>
            <a:rect l="l" t="t" r="r" b="b"/>
            <a:pathLst>
              <a:path w="670559" h="422275">
                <a:moveTo>
                  <a:pt x="459486" y="417092"/>
                </a:moveTo>
                <a:lnTo>
                  <a:pt x="459486" y="422148"/>
                </a:lnTo>
                <a:lnTo>
                  <a:pt x="463059" y="418574"/>
                </a:lnTo>
                <a:lnTo>
                  <a:pt x="459486" y="417092"/>
                </a:lnTo>
                <a:close/>
              </a:path>
              <a:path w="670559" h="422275">
                <a:moveTo>
                  <a:pt x="471677" y="409956"/>
                </a:moveTo>
                <a:lnTo>
                  <a:pt x="463059" y="418574"/>
                </a:lnTo>
                <a:lnTo>
                  <a:pt x="471677" y="422148"/>
                </a:lnTo>
                <a:lnTo>
                  <a:pt x="471677" y="409956"/>
                </a:lnTo>
                <a:close/>
              </a:path>
              <a:path w="670559" h="422275">
                <a:moveTo>
                  <a:pt x="471677" y="392684"/>
                </a:moveTo>
                <a:lnTo>
                  <a:pt x="459486" y="404875"/>
                </a:lnTo>
                <a:lnTo>
                  <a:pt x="459486" y="417092"/>
                </a:lnTo>
                <a:lnTo>
                  <a:pt x="463059" y="418574"/>
                </a:lnTo>
                <a:lnTo>
                  <a:pt x="471677" y="409956"/>
                </a:lnTo>
                <a:lnTo>
                  <a:pt x="471677" y="392684"/>
                </a:lnTo>
                <a:close/>
              </a:path>
              <a:path w="670559" h="422275">
                <a:moveTo>
                  <a:pt x="459486" y="404875"/>
                </a:moveTo>
                <a:lnTo>
                  <a:pt x="450850" y="413512"/>
                </a:lnTo>
                <a:lnTo>
                  <a:pt x="459486" y="417092"/>
                </a:lnTo>
                <a:lnTo>
                  <a:pt x="459486" y="404875"/>
                </a:lnTo>
                <a:close/>
              </a:path>
              <a:path w="670559" h="422275">
                <a:moveTo>
                  <a:pt x="653287" y="211074"/>
                </a:moveTo>
                <a:lnTo>
                  <a:pt x="471677" y="392684"/>
                </a:lnTo>
                <a:lnTo>
                  <a:pt x="471677" y="409956"/>
                </a:lnTo>
                <a:lnTo>
                  <a:pt x="661924" y="219710"/>
                </a:lnTo>
                <a:lnTo>
                  <a:pt x="653287" y="211074"/>
                </a:lnTo>
                <a:close/>
              </a:path>
              <a:path w="670559" h="422275">
                <a:moveTo>
                  <a:pt x="471677" y="304419"/>
                </a:moveTo>
                <a:lnTo>
                  <a:pt x="12192" y="304419"/>
                </a:lnTo>
                <a:lnTo>
                  <a:pt x="12192" y="316611"/>
                </a:lnTo>
                <a:lnTo>
                  <a:pt x="459486" y="316611"/>
                </a:lnTo>
                <a:lnTo>
                  <a:pt x="459486" y="404875"/>
                </a:lnTo>
                <a:lnTo>
                  <a:pt x="471677" y="392684"/>
                </a:lnTo>
                <a:lnTo>
                  <a:pt x="471677" y="304419"/>
                </a:lnTo>
                <a:close/>
              </a:path>
              <a:path w="670559" h="422275">
                <a:moveTo>
                  <a:pt x="0" y="304419"/>
                </a:moveTo>
                <a:lnTo>
                  <a:pt x="0" y="316611"/>
                </a:lnTo>
                <a:lnTo>
                  <a:pt x="12192" y="316611"/>
                </a:lnTo>
                <a:lnTo>
                  <a:pt x="0" y="304419"/>
                </a:lnTo>
                <a:close/>
              </a:path>
              <a:path w="670559" h="422275">
                <a:moveTo>
                  <a:pt x="12192" y="105537"/>
                </a:moveTo>
                <a:lnTo>
                  <a:pt x="0" y="117729"/>
                </a:lnTo>
                <a:lnTo>
                  <a:pt x="0" y="304419"/>
                </a:lnTo>
                <a:lnTo>
                  <a:pt x="12192" y="316611"/>
                </a:lnTo>
                <a:lnTo>
                  <a:pt x="12192" y="105537"/>
                </a:lnTo>
                <a:close/>
              </a:path>
              <a:path w="670559" h="422275">
                <a:moveTo>
                  <a:pt x="661924" y="202437"/>
                </a:moveTo>
                <a:lnTo>
                  <a:pt x="653287" y="211074"/>
                </a:lnTo>
                <a:lnTo>
                  <a:pt x="661924" y="219710"/>
                </a:lnTo>
                <a:lnTo>
                  <a:pt x="661924" y="202437"/>
                </a:lnTo>
                <a:close/>
              </a:path>
              <a:path w="670559" h="422275">
                <a:moveTo>
                  <a:pt x="661924" y="202437"/>
                </a:moveTo>
                <a:lnTo>
                  <a:pt x="661924" y="219710"/>
                </a:lnTo>
                <a:lnTo>
                  <a:pt x="670560" y="211074"/>
                </a:lnTo>
                <a:lnTo>
                  <a:pt x="661924" y="202437"/>
                </a:lnTo>
                <a:close/>
              </a:path>
              <a:path w="670559" h="422275">
                <a:moveTo>
                  <a:pt x="471677" y="12191"/>
                </a:moveTo>
                <a:lnTo>
                  <a:pt x="471677" y="29463"/>
                </a:lnTo>
                <a:lnTo>
                  <a:pt x="653287" y="211074"/>
                </a:lnTo>
                <a:lnTo>
                  <a:pt x="661924" y="202437"/>
                </a:lnTo>
                <a:lnTo>
                  <a:pt x="471677" y="12191"/>
                </a:lnTo>
                <a:close/>
              </a:path>
              <a:path w="670559" h="422275">
                <a:moveTo>
                  <a:pt x="12192" y="105537"/>
                </a:moveTo>
                <a:lnTo>
                  <a:pt x="0" y="105537"/>
                </a:lnTo>
                <a:lnTo>
                  <a:pt x="0" y="117729"/>
                </a:lnTo>
                <a:lnTo>
                  <a:pt x="12192" y="105537"/>
                </a:lnTo>
                <a:close/>
              </a:path>
              <a:path w="670559" h="422275">
                <a:moveTo>
                  <a:pt x="459486" y="17272"/>
                </a:moveTo>
                <a:lnTo>
                  <a:pt x="459486" y="105537"/>
                </a:lnTo>
                <a:lnTo>
                  <a:pt x="12192" y="105537"/>
                </a:lnTo>
                <a:lnTo>
                  <a:pt x="12192" y="117729"/>
                </a:lnTo>
                <a:lnTo>
                  <a:pt x="471677" y="117729"/>
                </a:lnTo>
                <a:lnTo>
                  <a:pt x="471677" y="29463"/>
                </a:lnTo>
                <a:lnTo>
                  <a:pt x="459486" y="17272"/>
                </a:lnTo>
                <a:close/>
              </a:path>
              <a:path w="670559" h="422275">
                <a:moveTo>
                  <a:pt x="463059" y="3573"/>
                </a:moveTo>
                <a:lnTo>
                  <a:pt x="459486" y="5055"/>
                </a:lnTo>
                <a:lnTo>
                  <a:pt x="459486" y="17272"/>
                </a:lnTo>
                <a:lnTo>
                  <a:pt x="471677" y="29463"/>
                </a:lnTo>
                <a:lnTo>
                  <a:pt x="471677" y="12191"/>
                </a:lnTo>
                <a:lnTo>
                  <a:pt x="463059" y="3573"/>
                </a:lnTo>
                <a:close/>
              </a:path>
              <a:path w="670559" h="422275">
                <a:moveTo>
                  <a:pt x="459486" y="5055"/>
                </a:moveTo>
                <a:lnTo>
                  <a:pt x="450850" y="8636"/>
                </a:lnTo>
                <a:lnTo>
                  <a:pt x="459486" y="17272"/>
                </a:lnTo>
                <a:lnTo>
                  <a:pt x="459486" y="5055"/>
                </a:lnTo>
                <a:close/>
              </a:path>
              <a:path w="670559" h="422275">
                <a:moveTo>
                  <a:pt x="471677" y="0"/>
                </a:moveTo>
                <a:lnTo>
                  <a:pt x="463059" y="3573"/>
                </a:lnTo>
                <a:lnTo>
                  <a:pt x="471677" y="12191"/>
                </a:lnTo>
                <a:lnTo>
                  <a:pt x="471677" y="0"/>
                </a:lnTo>
                <a:close/>
              </a:path>
              <a:path w="670559" h="422275">
                <a:moveTo>
                  <a:pt x="459486" y="0"/>
                </a:moveTo>
                <a:lnTo>
                  <a:pt x="459486" y="5055"/>
                </a:lnTo>
                <a:lnTo>
                  <a:pt x="463059" y="3573"/>
                </a:lnTo>
                <a:lnTo>
                  <a:pt x="459486" y="0"/>
                </a:lnTo>
                <a:close/>
              </a:path>
            </a:pathLst>
          </a:custGeom>
          <a:solidFill>
            <a:srgbClr val="A1A1A1"/>
          </a:solidFill>
        </p:spPr>
        <p:txBody>
          <a:bodyPr wrap="square" lIns="0" tIns="0" rIns="0" bIns="0" rtlCol="0"/>
          <a:lstStyle/>
          <a:p>
            <a:endParaRPr/>
          </a:p>
        </p:txBody>
      </p:sp>
      <p:sp>
        <p:nvSpPr>
          <p:cNvPr id="24" name="object 24"/>
          <p:cNvSpPr txBox="1"/>
          <p:nvPr/>
        </p:nvSpPr>
        <p:spPr>
          <a:xfrm>
            <a:off x="11169142" y="1942846"/>
            <a:ext cx="55562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Corbel"/>
                <a:cs typeface="Corbel"/>
              </a:rPr>
              <a:t>b</a:t>
            </a:r>
            <a:r>
              <a:rPr sz="1800" spc="-10" dirty="0">
                <a:latin typeface="Corbel"/>
                <a:cs typeface="Corbel"/>
              </a:rPr>
              <a:t>r</a:t>
            </a:r>
            <a:r>
              <a:rPr sz="1800" spc="-5" dirty="0">
                <a:latin typeface="Corbel"/>
                <a:cs typeface="Corbel"/>
              </a:rPr>
              <a:t>a</a:t>
            </a:r>
            <a:r>
              <a:rPr sz="1800" spc="-40" dirty="0">
                <a:latin typeface="Corbel"/>
                <a:cs typeface="Corbel"/>
              </a:rPr>
              <a:t>k</a:t>
            </a:r>
            <a:r>
              <a:rPr sz="1800" dirty="0">
                <a:latin typeface="Corbel"/>
                <a:cs typeface="Corbel"/>
              </a:rPr>
              <a:t>e</a:t>
            </a:r>
            <a:endParaRPr sz="1800">
              <a:latin typeface="Corbel"/>
              <a:cs typeface="Corbel"/>
            </a:endParaRPr>
          </a:p>
        </p:txBody>
      </p:sp>
      <p:sp>
        <p:nvSpPr>
          <p:cNvPr id="25" name="object 25"/>
          <p:cNvSpPr/>
          <p:nvPr/>
        </p:nvSpPr>
        <p:spPr>
          <a:xfrm>
            <a:off x="5420867" y="3813047"/>
            <a:ext cx="6400800" cy="1679575"/>
          </a:xfrm>
          <a:custGeom>
            <a:avLst/>
            <a:gdLst/>
            <a:ahLst/>
            <a:cxnLst/>
            <a:rect l="l" t="t" r="r" b="b"/>
            <a:pathLst>
              <a:path w="6400800" h="1679575">
                <a:moveTo>
                  <a:pt x="6400799" y="0"/>
                </a:moveTo>
                <a:lnTo>
                  <a:pt x="0" y="0"/>
                </a:lnTo>
                <a:lnTo>
                  <a:pt x="0" y="1679448"/>
                </a:lnTo>
                <a:lnTo>
                  <a:pt x="6400799" y="1679448"/>
                </a:lnTo>
                <a:lnTo>
                  <a:pt x="6400799" y="0"/>
                </a:lnTo>
                <a:close/>
              </a:path>
            </a:pathLst>
          </a:custGeom>
          <a:solidFill>
            <a:srgbClr val="585858"/>
          </a:solidFill>
        </p:spPr>
        <p:txBody>
          <a:bodyPr wrap="square" lIns="0" tIns="0" rIns="0" bIns="0" rtlCol="0"/>
          <a:lstStyle/>
          <a:p>
            <a:endParaRPr/>
          </a:p>
        </p:txBody>
      </p:sp>
      <p:sp>
        <p:nvSpPr>
          <p:cNvPr id="26" name="object 26"/>
          <p:cNvSpPr/>
          <p:nvPr/>
        </p:nvSpPr>
        <p:spPr>
          <a:xfrm>
            <a:off x="5420867" y="5480303"/>
            <a:ext cx="12700" cy="12700"/>
          </a:xfrm>
          <a:custGeom>
            <a:avLst/>
            <a:gdLst/>
            <a:ahLst/>
            <a:cxnLst/>
            <a:rect l="l" t="t" r="r" b="b"/>
            <a:pathLst>
              <a:path w="12700" h="12700">
                <a:moveTo>
                  <a:pt x="0" y="0"/>
                </a:moveTo>
                <a:lnTo>
                  <a:pt x="0" y="12192"/>
                </a:lnTo>
                <a:lnTo>
                  <a:pt x="12192" y="12192"/>
                </a:lnTo>
                <a:lnTo>
                  <a:pt x="0" y="0"/>
                </a:lnTo>
                <a:close/>
              </a:path>
            </a:pathLst>
          </a:custGeom>
          <a:solidFill>
            <a:srgbClr val="585858"/>
          </a:solidFill>
        </p:spPr>
        <p:txBody>
          <a:bodyPr wrap="square" lIns="0" tIns="0" rIns="0" bIns="0" rtlCol="0"/>
          <a:lstStyle/>
          <a:p>
            <a:endParaRPr/>
          </a:p>
        </p:txBody>
      </p:sp>
      <p:sp>
        <p:nvSpPr>
          <p:cNvPr id="27" name="object 27"/>
          <p:cNvSpPr/>
          <p:nvPr/>
        </p:nvSpPr>
        <p:spPr>
          <a:xfrm>
            <a:off x="5420867" y="3813047"/>
            <a:ext cx="12700" cy="1679575"/>
          </a:xfrm>
          <a:custGeom>
            <a:avLst/>
            <a:gdLst/>
            <a:ahLst/>
            <a:cxnLst/>
            <a:rect l="l" t="t" r="r" b="b"/>
            <a:pathLst>
              <a:path w="12700" h="1679575">
                <a:moveTo>
                  <a:pt x="12192" y="0"/>
                </a:moveTo>
                <a:lnTo>
                  <a:pt x="0" y="12191"/>
                </a:lnTo>
                <a:lnTo>
                  <a:pt x="0" y="1667256"/>
                </a:lnTo>
                <a:lnTo>
                  <a:pt x="12192" y="1679448"/>
                </a:lnTo>
                <a:lnTo>
                  <a:pt x="12192" y="0"/>
                </a:lnTo>
                <a:close/>
              </a:path>
            </a:pathLst>
          </a:custGeom>
          <a:solidFill>
            <a:srgbClr val="585858"/>
          </a:solidFill>
        </p:spPr>
        <p:txBody>
          <a:bodyPr wrap="square" lIns="0" tIns="0" rIns="0" bIns="0" rtlCol="0"/>
          <a:lstStyle/>
          <a:p>
            <a:endParaRPr/>
          </a:p>
        </p:txBody>
      </p:sp>
      <p:sp>
        <p:nvSpPr>
          <p:cNvPr id="28" name="object 28"/>
          <p:cNvSpPr/>
          <p:nvPr/>
        </p:nvSpPr>
        <p:spPr>
          <a:xfrm>
            <a:off x="5433059" y="5480303"/>
            <a:ext cx="6376670" cy="12700"/>
          </a:xfrm>
          <a:custGeom>
            <a:avLst/>
            <a:gdLst/>
            <a:ahLst/>
            <a:cxnLst/>
            <a:rect l="l" t="t" r="r" b="b"/>
            <a:pathLst>
              <a:path w="6376670" h="12700">
                <a:moveTo>
                  <a:pt x="6376416" y="0"/>
                </a:moveTo>
                <a:lnTo>
                  <a:pt x="0" y="0"/>
                </a:lnTo>
                <a:lnTo>
                  <a:pt x="0" y="12192"/>
                </a:lnTo>
                <a:lnTo>
                  <a:pt x="6376416" y="12192"/>
                </a:lnTo>
                <a:lnTo>
                  <a:pt x="6376416" y="0"/>
                </a:lnTo>
                <a:close/>
              </a:path>
            </a:pathLst>
          </a:custGeom>
          <a:solidFill>
            <a:srgbClr val="585858"/>
          </a:solidFill>
        </p:spPr>
        <p:txBody>
          <a:bodyPr wrap="square" lIns="0" tIns="0" rIns="0" bIns="0" rtlCol="0"/>
          <a:lstStyle/>
          <a:p>
            <a:endParaRPr/>
          </a:p>
        </p:txBody>
      </p:sp>
      <p:sp>
        <p:nvSpPr>
          <p:cNvPr id="29" name="object 29"/>
          <p:cNvSpPr/>
          <p:nvPr/>
        </p:nvSpPr>
        <p:spPr>
          <a:xfrm>
            <a:off x="11809476" y="3813047"/>
            <a:ext cx="12700" cy="1679575"/>
          </a:xfrm>
          <a:custGeom>
            <a:avLst/>
            <a:gdLst/>
            <a:ahLst/>
            <a:cxnLst/>
            <a:rect l="l" t="t" r="r" b="b"/>
            <a:pathLst>
              <a:path w="12700" h="1679575">
                <a:moveTo>
                  <a:pt x="0" y="0"/>
                </a:moveTo>
                <a:lnTo>
                  <a:pt x="0" y="1679448"/>
                </a:lnTo>
                <a:lnTo>
                  <a:pt x="12192" y="1667256"/>
                </a:lnTo>
                <a:lnTo>
                  <a:pt x="12192" y="12191"/>
                </a:lnTo>
                <a:lnTo>
                  <a:pt x="0" y="0"/>
                </a:lnTo>
                <a:close/>
              </a:path>
            </a:pathLst>
          </a:custGeom>
          <a:solidFill>
            <a:srgbClr val="585858"/>
          </a:solidFill>
        </p:spPr>
        <p:txBody>
          <a:bodyPr wrap="square" lIns="0" tIns="0" rIns="0" bIns="0" rtlCol="0"/>
          <a:lstStyle/>
          <a:p>
            <a:endParaRPr/>
          </a:p>
        </p:txBody>
      </p:sp>
      <p:sp>
        <p:nvSpPr>
          <p:cNvPr id="30" name="object 30"/>
          <p:cNvSpPr/>
          <p:nvPr/>
        </p:nvSpPr>
        <p:spPr>
          <a:xfrm>
            <a:off x="11809476" y="5480303"/>
            <a:ext cx="12700" cy="12700"/>
          </a:xfrm>
          <a:custGeom>
            <a:avLst/>
            <a:gdLst/>
            <a:ahLst/>
            <a:cxnLst/>
            <a:rect l="l" t="t" r="r" b="b"/>
            <a:pathLst>
              <a:path w="12700" h="12700">
                <a:moveTo>
                  <a:pt x="12192" y="0"/>
                </a:moveTo>
                <a:lnTo>
                  <a:pt x="0" y="12192"/>
                </a:lnTo>
                <a:lnTo>
                  <a:pt x="12192" y="12192"/>
                </a:lnTo>
                <a:lnTo>
                  <a:pt x="12192" y="0"/>
                </a:lnTo>
                <a:close/>
              </a:path>
            </a:pathLst>
          </a:custGeom>
          <a:solidFill>
            <a:srgbClr val="585858"/>
          </a:solidFill>
        </p:spPr>
        <p:txBody>
          <a:bodyPr wrap="square" lIns="0" tIns="0" rIns="0" bIns="0" rtlCol="0"/>
          <a:lstStyle/>
          <a:p>
            <a:endParaRPr/>
          </a:p>
        </p:txBody>
      </p:sp>
      <p:sp>
        <p:nvSpPr>
          <p:cNvPr id="31" name="object 31"/>
          <p:cNvSpPr/>
          <p:nvPr/>
        </p:nvSpPr>
        <p:spPr>
          <a:xfrm>
            <a:off x="5420867" y="3813047"/>
            <a:ext cx="12700" cy="12700"/>
          </a:xfrm>
          <a:custGeom>
            <a:avLst/>
            <a:gdLst/>
            <a:ahLst/>
            <a:cxnLst/>
            <a:rect l="l" t="t" r="r" b="b"/>
            <a:pathLst>
              <a:path w="12700" h="12700">
                <a:moveTo>
                  <a:pt x="12192" y="0"/>
                </a:moveTo>
                <a:lnTo>
                  <a:pt x="0" y="0"/>
                </a:lnTo>
                <a:lnTo>
                  <a:pt x="0" y="12191"/>
                </a:lnTo>
                <a:lnTo>
                  <a:pt x="12192" y="0"/>
                </a:lnTo>
                <a:close/>
              </a:path>
            </a:pathLst>
          </a:custGeom>
          <a:solidFill>
            <a:srgbClr val="585858"/>
          </a:solidFill>
        </p:spPr>
        <p:txBody>
          <a:bodyPr wrap="square" lIns="0" tIns="0" rIns="0" bIns="0" rtlCol="0"/>
          <a:lstStyle/>
          <a:p>
            <a:endParaRPr/>
          </a:p>
        </p:txBody>
      </p:sp>
      <p:sp>
        <p:nvSpPr>
          <p:cNvPr id="32" name="object 32"/>
          <p:cNvSpPr/>
          <p:nvPr/>
        </p:nvSpPr>
        <p:spPr>
          <a:xfrm>
            <a:off x="5433059" y="3813047"/>
            <a:ext cx="6376670" cy="12700"/>
          </a:xfrm>
          <a:custGeom>
            <a:avLst/>
            <a:gdLst/>
            <a:ahLst/>
            <a:cxnLst/>
            <a:rect l="l" t="t" r="r" b="b"/>
            <a:pathLst>
              <a:path w="6376670" h="12700">
                <a:moveTo>
                  <a:pt x="6376416" y="0"/>
                </a:moveTo>
                <a:lnTo>
                  <a:pt x="0" y="0"/>
                </a:lnTo>
                <a:lnTo>
                  <a:pt x="0" y="12191"/>
                </a:lnTo>
                <a:lnTo>
                  <a:pt x="6376416" y="12191"/>
                </a:lnTo>
                <a:lnTo>
                  <a:pt x="6376416" y="0"/>
                </a:lnTo>
                <a:close/>
              </a:path>
            </a:pathLst>
          </a:custGeom>
          <a:solidFill>
            <a:srgbClr val="585858"/>
          </a:solidFill>
        </p:spPr>
        <p:txBody>
          <a:bodyPr wrap="square" lIns="0" tIns="0" rIns="0" bIns="0" rtlCol="0"/>
          <a:lstStyle/>
          <a:p>
            <a:endParaRPr/>
          </a:p>
        </p:txBody>
      </p:sp>
      <p:sp>
        <p:nvSpPr>
          <p:cNvPr id="33" name="object 33"/>
          <p:cNvSpPr/>
          <p:nvPr/>
        </p:nvSpPr>
        <p:spPr>
          <a:xfrm>
            <a:off x="11809476" y="3813047"/>
            <a:ext cx="12700" cy="12700"/>
          </a:xfrm>
          <a:custGeom>
            <a:avLst/>
            <a:gdLst/>
            <a:ahLst/>
            <a:cxnLst/>
            <a:rect l="l" t="t" r="r" b="b"/>
            <a:pathLst>
              <a:path w="12700" h="12700">
                <a:moveTo>
                  <a:pt x="12192" y="0"/>
                </a:moveTo>
                <a:lnTo>
                  <a:pt x="0" y="0"/>
                </a:lnTo>
                <a:lnTo>
                  <a:pt x="12192" y="12191"/>
                </a:lnTo>
                <a:lnTo>
                  <a:pt x="12192" y="0"/>
                </a:lnTo>
                <a:close/>
              </a:path>
            </a:pathLst>
          </a:custGeom>
          <a:solidFill>
            <a:srgbClr val="585858"/>
          </a:solidFill>
        </p:spPr>
        <p:txBody>
          <a:bodyPr wrap="square" lIns="0" tIns="0" rIns="0" bIns="0" rtlCol="0"/>
          <a:lstStyle/>
          <a:p>
            <a:endParaRPr/>
          </a:p>
        </p:txBody>
      </p:sp>
      <p:sp>
        <p:nvSpPr>
          <p:cNvPr id="34" name="object 34"/>
          <p:cNvSpPr/>
          <p:nvPr/>
        </p:nvSpPr>
        <p:spPr>
          <a:xfrm>
            <a:off x="5421629" y="4930902"/>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35" name="object 35"/>
          <p:cNvSpPr/>
          <p:nvPr/>
        </p:nvSpPr>
        <p:spPr>
          <a:xfrm>
            <a:off x="5421629" y="4350258"/>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36" name="object 36"/>
          <p:cNvSpPr/>
          <p:nvPr/>
        </p:nvSpPr>
        <p:spPr>
          <a:xfrm>
            <a:off x="5421629" y="5453634"/>
            <a:ext cx="6400800" cy="41275"/>
          </a:xfrm>
          <a:custGeom>
            <a:avLst/>
            <a:gdLst/>
            <a:ahLst/>
            <a:cxnLst/>
            <a:rect l="l" t="t" r="r" b="b"/>
            <a:pathLst>
              <a:path w="6400800" h="41275">
                <a:moveTo>
                  <a:pt x="6400800" y="0"/>
                </a:moveTo>
                <a:lnTo>
                  <a:pt x="0" y="0"/>
                </a:lnTo>
                <a:lnTo>
                  <a:pt x="0" y="41147"/>
                </a:lnTo>
                <a:lnTo>
                  <a:pt x="6400800" y="41147"/>
                </a:lnTo>
                <a:lnTo>
                  <a:pt x="6400800" y="0"/>
                </a:lnTo>
                <a:close/>
              </a:path>
            </a:pathLst>
          </a:custGeom>
          <a:solidFill>
            <a:srgbClr val="FFFFFF"/>
          </a:solidFill>
        </p:spPr>
        <p:txBody>
          <a:bodyPr wrap="square" lIns="0" tIns="0" rIns="0" bIns="0" rtlCol="0"/>
          <a:lstStyle/>
          <a:p>
            <a:endParaRPr/>
          </a:p>
        </p:txBody>
      </p:sp>
      <p:sp>
        <p:nvSpPr>
          <p:cNvPr id="37" name="object 37"/>
          <p:cNvSpPr/>
          <p:nvPr/>
        </p:nvSpPr>
        <p:spPr>
          <a:xfrm>
            <a:off x="5421629" y="3845814"/>
            <a:ext cx="6400800" cy="41275"/>
          </a:xfrm>
          <a:custGeom>
            <a:avLst/>
            <a:gdLst/>
            <a:ahLst/>
            <a:cxnLst/>
            <a:rect l="l" t="t" r="r" b="b"/>
            <a:pathLst>
              <a:path w="6400800" h="41275">
                <a:moveTo>
                  <a:pt x="6400800" y="0"/>
                </a:moveTo>
                <a:lnTo>
                  <a:pt x="0" y="0"/>
                </a:lnTo>
                <a:lnTo>
                  <a:pt x="0" y="41148"/>
                </a:lnTo>
                <a:lnTo>
                  <a:pt x="6400800" y="41148"/>
                </a:lnTo>
                <a:lnTo>
                  <a:pt x="6400800" y="0"/>
                </a:lnTo>
                <a:close/>
              </a:path>
            </a:pathLst>
          </a:custGeom>
          <a:solidFill>
            <a:srgbClr val="FFFFFF"/>
          </a:solidFill>
        </p:spPr>
        <p:txBody>
          <a:bodyPr wrap="square" lIns="0" tIns="0" rIns="0" bIns="0" rtlCol="0"/>
          <a:lstStyle/>
          <a:p>
            <a:endParaRPr/>
          </a:p>
        </p:txBody>
      </p:sp>
      <p:sp>
        <p:nvSpPr>
          <p:cNvPr id="38" name="object 38"/>
          <p:cNvSpPr/>
          <p:nvPr/>
        </p:nvSpPr>
        <p:spPr>
          <a:xfrm>
            <a:off x="10643616" y="4512564"/>
            <a:ext cx="490727" cy="277368"/>
          </a:xfrm>
          <a:prstGeom prst="rect">
            <a:avLst/>
          </a:prstGeom>
          <a:blipFill>
            <a:blip r:embed="rId3" cstate="print"/>
            <a:stretch>
              <a:fillRect/>
            </a:stretch>
          </a:blipFill>
        </p:spPr>
        <p:txBody>
          <a:bodyPr wrap="square" lIns="0" tIns="0" rIns="0" bIns="0" rtlCol="0"/>
          <a:lstStyle/>
          <a:p>
            <a:endParaRPr/>
          </a:p>
        </p:txBody>
      </p:sp>
      <p:sp>
        <p:nvSpPr>
          <p:cNvPr id="39" name="object 39"/>
          <p:cNvSpPr/>
          <p:nvPr/>
        </p:nvSpPr>
        <p:spPr>
          <a:xfrm>
            <a:off x="9656064" y="4495800"/>
            <a:ext cx="501396" cy="277368"/>
          </a:xfrm>
          <a:prstGeom prst="rect">
            <a:avLst/>
          </a:prstGeom>
          <a:blipFill>
            <a:blip r:embed="rId4" cstate="print"/>
            <a:stretch>
              <a:fillRect/>
            </a:stretch>
          </a:blipFill>
        </p:spPr>
        <p:txBody>
          <a:bodyPr wrap="square" lIns="0" tIns="0" rIns="0" bIns="0" rtlCol="0"/>
          <a:lstStyle/>
          <a:p>
            <a:endParaRPr/>
          </a:p>
        </p:txBody>
      </p:sp>
      <p:sp>
        <p:nvSpPr>
          <p:cNvPr id="40" name="object 40"/>
          <p:cNvSpPr/>
          <p:nvPr/>
        </p:nvSpPr>
        <p:spPr>
          <a:xfrm>
            <a:off x="9093707" y="4501896"/>
            <a:ext cx="501396" cy="277368"/>
          </a:xfrm>
          <a:prstGeom prst="rect">
            <a:avLst/>
          </a:prstGeom>
          <a:blipFill>
            <a:blip r:embed="rId4" cstate="print"/>
            <a:stretch>
              <a:fillRect/>
            </a:stretch>
          </a:blipFill>
        </p:spPr>
        <p:txBody>
          <a:bodyPr wrap="square" lIns="0" tIns="0" rIns="0" bIns="0" rtlCol="0"/>
          <a:lstStyle/>
          <a:p>
            <a:endParaRPr/>
          </a:p>
        </p:txBody>
      </p:sp>
      <p:sp>
        <p:nvSpPr>
          <p:cNvPr id="41" name="object 41"/>
          <p:cNvSpPr/>
          <p:nvPr/>
        </p:nvSpPr>
        <p:spPr>
          <a:xfrm>
            <a:off x="7463028" y="4514088"/>
            <a:ext cx="533400" cy="251460"/>
          </a:xfrm>
          <a:prstGeom prst="rect">
            <a:avLst/>
          </a:prstGeom>
          <a:blipFill>
            <a:blip r:embed="rId5" cstate="print"/>
            <a:stretch>
              <a:fillRect/>
            </a:stretch>
          </a:blipFill>
        </p:spPr>
        <p:txBody>
          <a:bodyPr wrap="square" lIns="0" tIns="0" rIns="0" bIns="0" rtlCol="0"/>
          <a:lstStyle/>
          <a:p>
            <a:endParaRPr/>
          </a:p>
        </p:txBody>
      </p:sp>
      <p:sp>
        <p:nvSpPr>
          <p:cNvPr id="42" name="object 42"/>
          <p:cNvSpPr/>
          <p:nvPr/>
        </p:nvSpPr>
        <p:spPr>
          <a:xfrm>
            <a:off x="6097523" y="4517135"/>
            <a:ext cx="516635" cy="256031"/>
          </a:xfrm>
          <a:prstGeom prst="rect">
            <a:avLst/>
          </a:prstGeom>
          <a:blipFill>
            <a:blip r:embed="rId6" cstate="print"/>
            <a:stretch>
              <a:fillRect/>
            </a:stretch>
          </a:blipFill>
        </p:spPr>
        <p:txBody>
          <a:bodyPr wrap="square" lIns="0" tIns="0" rIns="0" bIns="0" rtlCol="0"/>
          <a:lstStyle/>
          <a:p>
            <a:endParaRPr/>
          </a:p>
        </p:txBody>
      </p:sp>
      <p:sp>
        <p:nvSpPr>
          <p:cNvPr id="43" name="object 43"/>
          <p:cNvSpPr/>
          <p:nvPr/>
        </p:nvSpPr>
        <p:spPr>
          <a:xfrm>
            <a:off x="11151107" y="4425696"/>
            <a:ext cx="670560" cy="422275"/>
          </a:xfrm>
          <a:custGeom>
            <a:avLst/>
            <a:gdLst/>
            <a:ahLst/>
            <a:cxnLst/>
            <a:rect l="l" t="t" r="r" b="b"/>
            <a:pathLst>
              <a:path w="670559" h="422275">
                <a:moveTo>
                  <a:pt x="459486" y="0"/>
                </a:moveTo>
                <a:lnTo>
                  <a:pt x="459486" y="105536"/>
                </a:lnTo>
                <a:lnTo>
                  <a:pt x="0" y="105536"/>
                </a:lnTo>
                <a:lnTo>
                  <a:pt x="0" y="316610"/>
                </a:lnTo>
                <a:lnTo>
                  <a:pt x="459486" y="316610"/>
                </a:lnTo>
                <a:lnTo>
                  <a:pt x="459486" y="422147"/>
                </a:lnTo>
                <a:lnTo>
                  <a:pt x="670560" y="211073"/>
                </a:lnTo>
                <a:lnTo>
                  <a:pt x="459486" y="0"/>
                </a:lnTo>
                <a:close/>
              </a:path>
            </a:pathLst>
          </a:custGeom>
          <a:solidFill>
            <a:srgbClr val="DDDDDD"/>
          </a:solidFill>
        </p:spPr>
        <p:txBody>
          <a:bodyPr wrap="square" lIns="0" tIns="0" rIns="0" bIns="0" rtlCol="0"/>
          <a:lstStyle/>
          <a:p>
            <a:endParaRPr/>
          </a:p>
        </p:txBody>
      </p:sp>
      <p:sp>
        <p:nvSpPr>
          <p:cNvPr id="44" name="object 44"/>
          <p:cNvSpPr/>
          <p:nvPr/>
        </p:nvSpPr>
        <p:spPr>
          <a:xfrm>
            <a:off x="11151107" y="4425696"/>
            <a:ext cx="670560" cy="422275"/>
          </a:xfrm>
          <a:custGeom>
            <a:avLst/>
            <a:gdLst/>
            <a:ahLst/>
            <a:cxnLst/>
            <a:rect l="l" t="t" r="r" b="b"/>
            <a:pathLst>
              <a:path w="670559" h="422275">
                <a:moveTo>
                  <a:pt x="459486" y="417092"/>
                </a:moveTo>
                <a:lnTo>
                  <a:pt x="459486" y="422147"/>
                </a:lnTo>
                <a:lnTo>
                  <a:pt x="463059" y="418574"/>
                </a:lnTo>
                <a:lnTo>
                  <a:pt x="459486" y="417092"/>
                </a:lnTo>
                <a:close/>
              </a:path>
              <a:path w="670559" h="422275">
                <a:moveTo>
                  <a:pt x="471677" y="409956"/>
                </a:moveTo>
                <a:lnTo>
                  <a:pt x="463059" y="418574"/>
                </a:lnTo>
                <a:lnTo>
                  <a:pt x="471677" y="422147"/>
                </a:lnTo>
                <a:lnTo>
                  <a:pt x="471677" y="409956"/>
                </a:lnTo>
                <a:close/>
              </a:path>
              <a:path w="670559" h="422275">
                <a:moveTo>
                  <a:pt x="471677" y="392684"/>
                </a:moveTo>
                <a:lnTo>
                  <a:pt x="459486" y="404875"/>
                </a:lnTo>
                <a:lnTo>
                  <a:pt x="459486" y="417092"/>
                </a:lnTo>
                <a:lnTo>
                  <a:pt x="463059" y="418574"/>
                </a:lnTo>
                <a:lnTo>
                  <a:pt x="471677" y="409956"/>
                </a:lnTo>
                <a:lnTo>
                  <a:pt x="471677" y="392684"/>
                </a:lnTo>
                <a:close/>
              </a:path>
              <a:path w="670559" h="422275">
                <a:moveTo>
                  <a:pt x="459486" y="404875"/>
                </a:moveTo>
                <a:lnTo>
                  <a:pt x="450850" y="413511"/>
                </a:lnTo>
                <a:lnTo>
                  <a:pt x="459486" y="417092"/>
                </a:lnTo>
                <a:lnTo>
                  <a:pt x="459486" y="404875"/>
                </a:lnTo>
                <a:close/>
              </a:path>
              <a:path w="670559" h="422275">
                <a:moveTo>
                  <a:pt x="653288" y="211074"/>
                </a:moveTo>
                <a:lnTo>
                  <a:pt x="471677" y="392684"/>
                </a:lnTo>
                <a:lnTo>
                  <a:pt x="471677" y="409956"/>
                </a:lnTo>
                <a:lnTo>
                  <a:pt x="661924" y="219710"/>
                </a:lnTo>
                <a:lnTo>
                  <a:pt x="653288" y="211074"/>
                </a:lnTo>
                <a:close/>
              </a:path>
              <a:path w="670559" h="422275">
                <a:moveTo>
                  <a:pt x="471677" y="304418"/>
                </a:moveTo>
                <a:lnTo>
                  <a:pt x="12192" y="304418"/>
                </a:lnTo>
                <a:lnTo>
                  <a:pt x="12192" y="316610"/>
                </a:lnTo>
                <a:lnTo>
                  <a:pt x="459486" y="316610"/>
                </a:lnTo>
                <a:lnTo>
                  <a:pt x="459486" y="404875"/>
                </a:lnTo>
                <a:lnTo>
                  <a:pt x="471677" y="392684"/>
                </a:lnTo>
                <a:lnTo>
                  <a:pt x="471677" y="304418"/>
                </a:lnTo>
                <a:close/>
              </a:path>
              <a:path w="670559" h="422275">
                <a:moveTo>
                  <a:pt x="0" y="304418"/>
                </a:moveTo>
                <a:lnTo>
                  <a:pt x="0" y="316610"/>
                </a:lnTo>
                <a:lnTo>
                  <a:pt x="12192" y="316610"/>
                </a:lnTo>
                <a:lnTo>
                  <a:pt x="0" y="304418"/>
                </a:lnTo>
                <a:close/>
              </a:path>
              <a:path w="670559" h="422275">
                <a:moveTo>
                  <a:pt x="12192" y="105536"/>
                </a:moveTo>
                <a:lnTo>
                  <a:pt x="0" y="117728"/>
                </a:lnTo>
                <a:lnTo>
                  <a:pt x="0" y="304418"/>
                </a:lnTo>
                <a:lnTo>
                  <a:pt x="12192" y="316610"/>
                </a:lnTo>
                <a:lnTo>
                  <a:pt x="12192" y="105536"/>
                </a:lnTo>
                <a:close/>
              </a:path>
              <a:path w="670559" h="422275">
                <a:moveTo>
                  <a:pt x="661924" y="202438"/>
                </a:moveTo>
                <a:lnTo>
                  <a:pt x="653288" y="211074"/>
                </a:lnTo>
                <a:lnTo>
                  <a:pt x="661924" y="219710"/>
                </a:lnTo>
                <a:lnTo>
                  <a:pt x="661924" y="202438"/>
                </a:lnTo>
                <a:close/>
              </a:path>
              <a:path w="670559" h="422275">
                <a:moveTo>
                  <a:pt x="661924" y="202438"/>
                </a:moveTo>
                <a:lnTo>
                  <a:pt x="661924" y="219710"/>
                </a:lnTo>
                <a:lnTo>
                  <a:pt x="670559" y="211074"/>
                </a:lnTo>
                <a:lnTo>
                  <a:pt x="661924" y="202438"/>
                </a:lnTo>
                <a:close/>
              </a:path>
              <a:path w="670559" h="422275">
                <a:moveTo>
                  <a:pt x="471677" y="12191"/>
                </a:moveTo>
                <a:lnTo>
                  <a:pt x="471677" y="29463"/>
                </a:lnTo>
                <a:lnTo>
                  <a:pt x="653288" y="211074"/>
                </a:lnTo>
                <a:lnTo>
                  <a:pt x="661924" y="202438"/>
                </a:lnTo>
                <a:lnTo>
                  <a:pt x="471677" y="12191"/>
                </a:lnTo>
                <a:close/>
              </a:path>
              <a:path w="670559" h="422275">
                <a:moveTo>
                  <a:pt x="12192" y="105536"/>
                </a:moveTo>
                <a:lnTo>
                  <a:pt x="0" y="105536"/>
                </a:lnTo>
                <a:lnTo>
                  <a:pt x="0" y="117728"/>
                </a:lnTo>
                <a:lnTo>
                  <a:pt x="12192" y="105536"/>
                </a:lnTo>
                <a:close/>
              </a:path>
              <a:path w="670559" h="422275">
                <a:moveTo>
                  <a:pt x="459486" y="17272"/>
                </a:moveTo>
                <a:lnTo>
                  <a:pt x="459486" y="105536"/>
                </a:lnTo>
                <a:lnTo>
                  <a:pt x="12192" y="105536"/>
                </a:lnTo>
                <a:lnTo>
                  <a:pt x="12192" y="117728"/>
                </a:lnTo>
                <a:lnTo>
                  <a:pt x="471677" y="117728"/>
                </a:lnTo>
                <a:lnTo>
                  <a:pt x="471677" y="29463"/>
                </a:lnTo>
                <a:lnTo>
                  <a:pt x="459486" y="17272"/>
                </a:lnTo>
                <a:close/>
              </a:path>
              <a:path w="670559" h="422275">
                <a:moveTo>
                  <a:pt x="463059" y="3573"/>
                </a:moveTo>
                <a:lnTo>
                  <a:pt x="459486" y="5055"/>
                </a:lnTo>
                <a:lnTo>
                  <a:pt x="459486" y="17272"/>
                </a:lnTo>
                <a:lnTo>
                  <a:pt x="471677" y="29463"/>
                </a:lnTo>
                <a:lnTo>
                  <a:pt x="471677" y="12191"/>
                </a:lnTo>
                <a:lnTo>
                  <a:pt x="463059" y="3573"/>
                </a:lnTo>
                <a:close/>
              </a:path>
              <a:path w="670559" h="422275">
                <a:moveTo>
                  <a:pt x="459486" y="5055"/>
                </a:moveTo>
                <a:lnTo>
                  <a:pt x="450850" y="8635"/>
                </a:lnTo>
                <a:lnTo>
                  <a:pt x="459486" y="17272"/>
                </a:lnTo>
                <a:lnTo>
                  <a:pt x="459486" y="5055"/>
                </a:lnTo>
                <a:close/>
              </a:path>
              <a:path w="670559" h="422275">
                <a:moveTo>
                  <a:pt x="471677" y="0"/>
                </a:moveTo>
                <a:lnTo>
                  <a:pt x="463059" y="3573"/>
                </a:lnTo>
                <a:lnTo>
                  <a:pt x="471677" y="12191"/>
                </a:lnTo>
                <a:lnTo>
                  <a:pt x="471677" y="0"/>
                </a:lnTo>
                <a:close/>
              </a:path>
              <a:path w="670559" h="422275">
                <a:moveTo>
                  <a:pt x="459486" y="0"/>
                </a:moveTo>
                <a:lnTo>
                  <a:pt x="459486" y="5055"/>
                </a:lnTo>
                <a:lnTo>
                  <a:pt x="463059" y="3573"/>
                </a:lnTo>
                <a:lnTo>
                  <a:pt x="459486" y="0"/>
                </a:lnTo>
                <a:close/>
              </a:path>
            </a:pathLst>
          </a:custGeom>
          <a:solidFill>
            <a:srgbClr val="A1A1A1"/>
          </a:solidFill>
        </p:spPr>
        <p:txBody>
          <a:bodyPr wrap="square" lIns="0" tIns="0" rIns="0" bIns="0" rtlCol="0"/>
          <a:lstStyle/>
          <a:p>
            <a:endParaRPr/>
          </a:p>
        </p:txBody>
      </p:sp>
      <p:sp>
        <p:nvSpPr>
          <p:cNvPr id="45" name="object 45"/>
          <p:cNvSpPr/>
          <p:nvPr/>
        </p:nvSpPr>
        <p:spPr>
          <a:xfrm>
            <a:off x="9318497" y="4780026"/>
            <a:ext cx="26034" cy="365760"/>
          </a:xfrm>
          <a:custGeom>
            <a:avLst/>
            <a:gdLst/>
            <a:ahLst/>
            <a:cxnLst/>
            <a:rect l="l" t="t" r="r" b="b"/>
            <a:pathLst>
              <a:path w="26034" h="365760">
                <a:moveTo>
                  <a:pt x="25907" y="0"/>
                </a:moveTo>
                <a:lnTo>
                  <a:pt x="0" y="0"/>
                </a:lnTo>
                <a:lnTo>
                  <a:pt x="0" y="365760"/>
                </a:lnTo>
                <a:lnTo>
                  <a:pt x="25907" y="365760"/>
                </a:lnTo>
                <a:lnTo>
                  <a:pt x="25907" y="0"/>
                </a:lnTo>
                <a:close/>
              </a:path>
            </a:pathLst>
          </a:custGeom>
          <a:solidFill>
            <a:srgbClr val="FF0000"/>
          </a:solidFill>
        </p:spPr>
        <p:txBody>
          <a:bodyPr wrap="square" lIns="0" tIns="0" rIns="0" bIns="0" rtlCol="0"/>
          <a:lstStyle/>
          <a:p>
            <a:endParaRPr/>
          </a:p>
        </p:txBody>
      </p:sp>
      <p:sp>
        <p:nvSpPr>
          <p:cNvPr id="46" name="object 46"/>
          <p:cNvSpPr/>
          <p:nvPr/>
        </p:nvSpPr>
        <p:spPr>
          <a:xfrm>
            <a:off x="9900666" y="4780026"/>
            <a:ext cx="26034" cy="365760"/>
          </a:xfrm>
          <a:custGeom>
            <a:avLst/>
            <a:gdLst/>
            <a:ahLst/>
            <a:cxnLst/>
            <a:rect l="l" t="t" r="r" b="b"/>
            <a:pathLst>
              <a:path w="26034" h="365760">
                <a:moveTo>
                  <a:pt x="25907" y="0"/>
                </a:moveTo>
                <a:lnTo>
                  <a:pt x="0" y="0"/>
                </a:lnTo>
                <a:lnTo>
                  <a:pt x="0" y="365760"/>
                </a:lnTo>
                <a:lnTo>
                  <a:pt x="25907" y="365760"/>
                </a:lnTo>
                <a:lnTo>
                  <a:pt x="25907" y="0"/>
                </a:lnTo>
                <a:close/>
              </a:path>
            </a:pathLst>
          </a:custGeom>
          <a:solidFill>
            <a:srgbClr val="FF0000"/>
          </a:solidFill>
        </p:spPr>
        <p:txBody>
          <a:bodyPr wrap="square" lIns="0" tIns="0" rIns="0" bIns="0" rtlCol="0"/>
          <a:lstStyle/>
          <a:p>
            <a:endParaRPr/>
          </a:p>
        </p:txBody>
      </p:sp>
      <p:sp>
        <p:nvSpPr>
          <p:cNvPr id="47" name="object 47"/>
          <p:cNvSpPr/>
          <p:nvPr/>
        </p:nvSpPr>
        <p:spPr>
          <a:xfrm>
            <a:off x="9343643" y="5000244"/>
            <a:ext cx="548640" cy="113030"/>
          </a:xfrm>
          <a:custGeom>
            <a:avLst/>
            <a:gdLst/>
            <a:ahLst/>
            <a:cxnLst/>
            <a:rect l="l" t="t" r="r" b="b"/>
            <a:pathLst>
              <a:path w="548640" h="113029">
                <a:moveTo>
                  <a:pt x="492251" y="0"/>
                </a:moveTo>
                <a:lnTo>
                  <a:pt x="492251" y="28193"/>
                </a:lnTo>
                <a:lnTo>
                  <a:pt x="56387" y="28193"/>
                </a:lnTo>
                <a:lnTo>
                  <a:pt x="56387" y="0"/>
                </a:lnTo>
                <a:lnTo>
                  <a:pt x="0" y="56387"/>
                </a:lnTo>
                <a:lnTo>
                  <a:pt x="56387" y="112775"/>
                </a:lnTo>
                <a:lnTo>
                  <a:pt x="56387" y="84581"/>
                </a:lnTo>
                <a:lnTo>
                  <a:pt x="492251" y="84581"/>
                </a:lnTo>
                <a:lnTo>
                  <a:pt x="492251" y="112775"/>
                </a:lnTo>
                <a:lnTo>
                  <a:pt x="548639" y="56387"/>
                </a:lnTo>
                <a:lnTo>
                  <a:pt x="492251" y="0"/>
                </a:lnTo>
                <a:close/>
              </a:path>
            </a:pathLst>
          </a:custGeom>
          <a:solidFill>
            <a:srgbClr val="FF0000"/>
          </a:solidFill>
        </p:spPr>
        <p:txBody>
          <a:bodyPr wrap="square" lIns="0" tIns="0" rIns="0" bIns="0" rtlCol="0"/>
          <a:lstStyle/>
          <a:p>
            <a:endParaRPr/>
          </a:p>
        </p:txBody>
      </p:sp>
      <p:sp>
        <p:nvSpPr>
          <p:cNvPr id="48" name="object 48"/>
          <p:cNvSpPr/>
          <p:nvPr/>
        </p:nvSpPr>
        <p:spPr>
          <a:xfrm>
            <a:off x="9343643" y="5000244"/>
            <a:ext cx="548640" cy="113030"/>
          </a:xfrm>
          <a:custGeom>
            <a:avLst/>
            <a:gdLst/>
            <a:ahLst/>
            <a:cxnLst/>
            <a:rect l="l" t="t" r="r" b="b"/>
            <a:pathLst>
              <a:path w="548640" h="113029">
                <a:moveTo>
                  <a:pt x="44196" y="100584"/>
                </a:moveTo>
                <a:lnTo>
                  <a:pt x="44196" y="112775"/>
                </a:lnTo>
                <a:lnTo>
                  <a:pt x="52814" y="109202"/>
                </a:lnTo>
                <a:lnTo>
                  <a:pt x="44196" y="100584"/>
                </a:lnTo>
                <a:close/>
              </a:path>
              <a:path w="548640" h="113029">
                <a:moveTo>
                  <a:pt x="56387" y="107720"/>
                </a:moveTo>
                <a:lnTo>
                  <a:pt x="52814" y="109202"/>
                </a:lnTo>
                <a:lnTo>
                  <a:pt x="56387" y="112775"/>
                </a:lnTo>
                <a:lnTo>
                  <a:pt x="56387" y="107720"/>
                </a:lnTo>
                <a:close/>
              </a:path>
              <a:path w="548640" h="113029">
                <a:moveTo>
                  <a:pt x="492252" y="107720"/>
                </a:moveTo>
                <a:lnTo>
                  <a:pt x="492251" y="112775"/>
                </a:lnTo>
                <a:lnTo>
                  <a:pt x="495825" y="109202"/>
                </a:lnTo>
                <a:lnTo>
                  <a:pt x="492252" y="107720"/>
                </a:lnTo>
                <a:close/>
              </a:path>
              <a:path w="548640" h="113029">
                <a:moveTo>
                  <a:pt x="504444" y="100584"/>
                </a:moveTo>
                <a:lnTo>
                  <a:pt x="495825" y="109202"/>
                </a:lnTo>
                <a:lnTo>
                  <a:pt x="504444" y="112775"/>
                </a:lnTo>
                <a:lnTo>
                  <a:pt x="504444" y="100584"/>
                </a:lnTo>
                <a:close/>
              </a:path>
              <a:path w="548640" h="113029">
                <a:moveTo>
                  <a:pt x="44196" y="83312"/>
                </a:moveTo>
                <a:lnTo>
                  <a:pt x="44196" y="100584"/>
                </a:lnTo>
                <a:lnTo>
                  <a:pt x="52814" y="109202"/>
                </a:lnTo>
                <a:lnTo>
                  <a:pt x="56387" y="107720"/>
                </a:lnTo>
                <a:lnTo>
                  <a:pt x="56387" y="95503"/>
                </a:lnTo>
                <a:lnTo>
                  <a:pt x="44196" y="83312"/>
                </a:lnTo>
                <a:close/>
              </a:path>
              <a:path w="548640" h="113029">
                <a:moveTo>
                  <a:pt x="504444" y="83312"/>
                </a:moveTo>
                <a:lnTo>
                  <a:pt x="492251" y="95503"/>
                </a:lnTo>
                <a:lnTo>
                  <a:pt x="492252" y="107720"/>
                </a:lnTo>
                <a:lnTo>
                  <a:pt x="495825" y="109202"/>
                </a:lnTo>
                <a:lnTo>
                  <a:pt x="504443" y="100584"/>
                </a:lnTo>
                <a:lnTo>
                  <a:pt x="504444" y="83312"/>
                </a:lnTo>
                <a:close/>
              </a:path>
              <a:path w="548640" h="113029">
                <a:moveTo>
                  <a:pt x="56387" y="95503"/>
                </a:moveTo>
                <a:lnTo>
                  <a:pt x="56387" y="107720"/>
                </a:lnTo>
                <a:lnTo>
                  <a:pt x="65024" y="104139"/>
                </a:lnTo>
                <a:lnTo>
                  <a:pt x="56387" y="95503"/>
                </a:lnTo>
                <a:close/>
              </a:path>
              <a:path w="548640" h="113029">
                <a:moveTo>
                  <a:pt x="492251" y="95503"/>
                </a:moveTo>
                <a:lnTo>
                  <a:pt x="483615" y="104139"/>
                </a:lnTo>
                <a:lnTo>
                  <a:pt x="492252" y="107720"/>
                </a:lnTo>
                <a:lnTo>
                  <a:pt x="492251" y="95503"/>
                </a:lnTo>
                <a:close/>
              </a:path>
              <a:path w="548640" h="113029">
                <a:moveTo>
                  <a:pt x="17272" y="56387"/>
                </a:moveTo>
                <a:lnTo>
                  <a:pt x="8636" y="65023"/>
                </a:lnTo>
                <a:lnTo>
                  <a:pt x="44196" y="100584"/>
                </a:lnTo>
                <a:lnTo>
                  <a:pt x="44196" y="83312"/>
                </a:lnTo>
                <a:lnTo>
                  <a:pt x="17272" y="56387"/>
                </a:lnTo>
                <a:close/>
              </a:path>
              <a:path w="548640" h="113029">
                <a:moveTo>
                  <a:pt x="531367" y="56387"/>
                </a:moveTo>
                <a:lnTo>
                  <a:pt x="504444" y="83312"/>
                </a:lnTo>
                <a:lnTo>
                  <a:pt x="504444" y="100584"/>
                </a:lnTo>
                <a:lnTo>
                  <a:pt x="540003" y="65023"/>
                </a:lnTo>
                <a:lnTo>
                  <a:pt x="531367" y="56387"/>
                </a:lnTo>
                <a:close/>
              </a:path>
              <a:path w="548640" h="113029">
                <a:moveTo>
                  <a:pt x="498982" y="72389"/>
                </a:moveTo>
                <a:lnTo>
                  <a:pt x="49656" y="72389"/>
                </a:lnTo>
                <a:lnTo>
                  <a:pt x="44196" y="77850"/>
                </a:lnTo>
                <a:lnTo>
                  <a:pt x="44196" y="83312"/>
                </a:lnTo>
                <a:lnTo>
                  <a:pt x="56387" y="95503"/>
                </a:lnTo>
                <a:lnTo>
                  <a:pt x="56387" y="84581"/>
                </a:lnTo>
                <a:lnTo>
                  <a:pt x="503173" y="84581"/>
                </a:lnTo>
                <a:lnTo>
                  <a:pt x="504443" y="83312"/>
                </a:lnTo>
                <a:lnTo>
                  <a:pt x="504444" y="77850"/>
                </a:lnTo>
                <a:lnTo>
                  <a:pt x="498982" y="72389"/>
                </a:lnTo>
                <a:close/>
              </a:path>
              <a:path w="548640" h="113029">
                <a:moveTo>
                  <a:pt x="503173" y="84581"/>
                </a:moveTo>
                <a:lnTo>
                  <a:pt x="492251" y="84581"/>
                </a:lnTo>
                <a:lnTo>
                  <a:pt x="492251" y="95503"/>
                </a:lnTo>
                <a:lnTo>
                  <a:pt x="503173" y="84581"/>
                </a:lnTo>
                <a:close/>
              </a:path>
              <a:path w="548640" h="113029">
                <a:moveTo>
                  <a:pt x="8635" y="47752"/>
                </a:moveTo>
                <a:lnTo>
                  <a:pt x="0" y="56387"/>
                </a:lnTo>
                <a:lnTo>
                  <a:pt x="8636" y="65023"/>
                </a:lnTo>
                <a:lnTo>
                  <a:pt x="8635" y="47752"/>
                </a:lnTo>
                <a:close/>
              </a:path>
              <a:path w="548640" h="113029">
                <a:moveTo>
                  <a:pt x="8636" y="47752"/>
                </a:moveTo>
                <a:lnTo>
                  <a:pt x="8635" y="65023"/>
                </a:lnTo>
                <a:lnTo>
                  <a:pt x="17272" y="56387"/>
                </a:lnTo>
                <a:lnTo>
                  <a:pt x="8636" y="47752"/>
                </a:lnTo>
                <a:close/>
              </a:path>
              <a:path w="548640" h="113029">
                <a:moveTo>
                  <a:pt x="540003" y="47752"/>
                </a:moveTo>
                <a:lnTo>
                  <a:pt x="531367" y="56387"/>
                </a:lnTo>
                <a:lnTo>
                  <a:pt x="540003" y="65023"/>
                </a:lnTo>
                <a:lnTo>
                  <a:pt x="540003" y="47752"/>
                </a:lnTo>
                <a:close/>
              </a:path>
              <a:path w="548640" h="113029">
                <a:moveTo>
                  <a:pt x="540003" y="47752"/>
                </a:moveTo>
                <a:lnTo>
                  <a:pt x="540003" y="65023"/>
                </a:lnTo>
                <a:lnTo>
                  <a:pt x="548639" y="56387"/>
                </a:lnTo>
                <a:lnTo>
                  <a:pt x="540003" y="47752"/>
                </a:lnTo>
                <a:close/>
              </a:path>
              <a:path w="548640" h="113029">
                <a:moveTo>
                  <a:pt x="44196" y="12192"/>
                </a:moveTo>
                <a:lnTo>
                  <a:pt x="8636" y="47752"/>
                </a:lnTo>
                <a:lnTo>
                  <a:pt x="17272" y="56387"/>
                </a:lnTo>
                <a:lnTo>
                  <a:pt x="44195" y="29464"/>
                </a:lnTo>
                <a:lnTo>
                  <a:pt x="44196" y="12192"/>
                </a:lnTo>
                <a:close/>
              </a:path>
              <a:path w="548640" h="113029">
                <a:moveTo>
                  <a:pt x="504444" y="12192"/>
                </a:moveTo>
                <a:lnTo>
                  <a:pt x="504444" y="29464"/>
                </a:lnTo>
                <a:lnTo>
                  <a:pt x="531367" y="56387"/>
                </a:lnTo>
                <a:lnTo>
                  <a:pt x="540003" y="47752"/>
                </a:lnTo>
                <a:lnTo>
                  <a:pt x="504444" y="12192"/>
                </a:lnTo>
                <a:close/>
              </a:path>
              <a:path w="548640" h="113029">
                <a:moveTo>
                  <a:pt x="56387" y="17272"/>
                </a:moveTo>
                <a:lnTo>
                  <a:pt x="44196" y="29464"/>
                </a:lnTo>
                <a:lnTo>
                  <a:pt x="44196" y="34924"/>
                </a:lnTo>
                <a:lnTo>
                  <a:pt x="49656" y="40385"/>
                </a:lnTo>
                <a:lnTo>
                  <a:pt x="498982" y="40385"/>
                </a:lnTo>
                <a:lnTo>
                  <a:pt x="504444" y="34924"/>
                </a:lnTo>
                <a:lnTo>
                  <a:pt x="504444" y="29464"/>
                </a:lnTo>
                <a:lnTo>
                  <a:pt x="503173" y="28193"/>
                </a:lnTo>
                <a:lnTo>
                  <a:pt x="56387" y="28193"/>
                </a:lnTo>
                <a:lnTo>
                  <a:pt x="56387" y="17272"/>
                </a:lnTo>
                <a:close/>
              </a:path>
              <a:path w="548640" h="113029">
                <a:moveTo>
                  <a:pt x="52814" y="3573"/>
                </a:moveTo>
                <a:lnTo>
                  <a:pt x="44196" y="12192"/>
                </a:lnTo>
                <a:lnTo>
                  <a:pt x="44196" y="29464"/>
                </a:lnTo>
                <a:lnTo>
                  <a:pt x="56387" y="17272"/>
                </a:lnTo>
                <a:lnTo>
                  <a:pt x="56387" y="5055"/>
                </a:lnTo>
                <a:lnTo>
                  <a:pt x="52814" y="3573"/>
                </a:lnTo>
                <a:close/>
              </a:path>
              <a:path w="548640" h="113029">
                <a:moveTo>
                  <a:pt x="495825" y="3573"/>
                </a:moveTo>
                <a:lnTo>
                  <a:pt x="492251" y="5055"/>
                </a:lnTo>
                <a:lnTo>
                  <a:pt x="492251" y="17272"/>
                </a:lnTo>
                <a:lnTo>
                  <a:pt x="504444" y="29464"/>
                </a:lnTo>
                <a:lnTo>
                  <a:pt x="504444" y="12192"/>
                </a:lnTo>
                <a:lnTo>
                  <a:pt x="495825" y="3573"/>
                </a:lnTo>
                <a:close/>
              </a:path>
              <a:path w="548640" h="113029">
                <a:moveTo>
                  <a:pt x="492251" y="17272"/>
                </a:moveTo>
                <a:lnTo>
                  <a:pt x="492251" y="28193"/>
                </a:lnTo>
                <a:lnTo>
                  <a:pt x="503173" y="28193"/>
                </a:lnTo>
                <a:lnTo>
                  <a:pt x="492251" y="17272"/>
                </a:lnTo>
                <a:close/>
              </a:path>
              <a:path w="548640" h="113029">
                <a:moveTo>
                  <a:pt x="56388" y="5055"/>
                </a:moveTo>
                <a:lnTo>
                  <a:pt x="56387" y="17272"/>
                </a:lnTo>
                <a:lnTo>
                  <a:pt x="65024" y="8635"/>
                </a:lnTo>
                <a:lnTo>
                  <a:pt x="56388" y="5055"/>
                </a:lnTo>
                <a:close/>
              </a:path>
              <a:path w="548640" h="113029">
                <a:moveTo>
                  <a:pt x="492251" y="5055"/>
                </a:moveTo>
                <a:lnTo>
                  <a:pt x="483615" y="8635"/>
                </a:lnTo>
                <a:lnTo>
                  <a:pt x="492251" y="17272"/>
                </a:lnTo>
                <a:lnTo>
                  <a:pt x="492251" y="5055"/>
                </a:lnTo>
                <a:close/>
              </a:path>
              <a:path w="548640" h="113029">
                <a:moveTo>
                  <a:pt x="44196" y="0"/>
                </a:moveTo>
                <a:lnTo>
                  <a:pt x="44196" y="12192"/>
                </a:lnTo>
                <a:lnTo>
                  <a:pt x="52814" y="3573"/>
                </a:lnTo>
                <a:lnTo>
                  <a:pt x="44196" y="0"/>
                </a:lnTo>
                <a:close/>
              </a:path>
              <a:path w="548640" h="113029">
                <a:moveTo>
                  <a:pt x="504444" y="0"/>
                </a:moveTo>
                <a:lnTo>
                  <a:pt x="495825" y="3573"/>
                </a:lnTo>
                <a:lnTo>
                  <a:pt x="504444" y="12192"/>
                </a:lnTo>
                <a:lnTo>
                  <a:pt x="504444" y="0"/>
                </a:lnTo>
                <a:close/>
              </a:path>
              <a:path w="548640" h="113029">
                <a:moveTo>
                  <a:pt x="56387" y="0"/>
                </a:moveTo>
                <a:lnTo>
                  <a:pt x="52814" y="3573"/>
                </a:lnTo>
                <a:lnTo>
                  <a:pt x="56388" y="5055"/>
                </a:lnTo>
                <a:lnTo>
                  <a:pt x="56387" y="0"/>
                </a:lnTo>
                <a:close/>
              </a:path>
              <a:path w="548640" h="113029">
                <a:moveTo>
                  <a:pt x="492251" y="0"/>
                </a:moveTo>
                <a:lnTo>
                  <a:pt x="492251" y="5055"/>
                </a:lnTo>
                <a:lnTo>
                  <a:pt x="495825" y="3573"/>
                </a:lnTo>
                <a:lnTo>
                  <a:pt x="492251" y="0"/>
                </a:lnTo>
                <a:close/>
              </a:path>
            </a:pathLst>
          </a:custGeom>
          <a:solidFill>
            <a:srgbClr val="FF0000"/>
          </a:solidFill>
        </p:spPr>
        <p:txBody>
          <a:bodyPr wrap="square" lIns="0" tIns="0" rIns="0" bIns="0" rtlCol="0"/>
          <a:lstStyle/>
          <a:p>
            <a:endParaRPr/>
          </a:p>
        </p:txBody>
      </p:sp>
      <p:sp>
        <p:nvSpPr>
          <p:cNvPr id="49" name="object 49"/>
          <p:cNvSpPr txBox="1"/>
          <p:nvPr/>
        </p:nvSpPr>
        <p:spPr>
          <a:xfrm>
            <a:off x="11169142" y="4471796"/>
            <a:ext cx="55562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Corbel"/>
                <a:cs typeface="Corbel"/>
              </a:rPr>
              <a:t>b</a:t>
            </a:r>
            <a:r>
              <a:rPr sz="1800" spc="-10" dirty="0">
                <a:latin typeface="Corbel"/>
                <a:cs typeface="Corbel"/>
              </a:rPr>
              <a:t>r</a:t>
            </a:r>
            <a:r>
              <a:rPr sz="1800" spc="-5" dirty="0">
                <a:latin typeface="Corbel"/>
                <a:cs typeface="Corbel"/>
              </a:rPr>
              <a:t>a</a:t>
            </a:r>
            <a:r>
              <a:rPr sz="1800" spc="-40" dirty="0">
                <a:latin typeface="Corbel"/>
                <a:cs typeface="Corbel"/>
              </a:rPr>
              <a:t>k</a:t>
            </a:r>
            <a:r>
              <a:rPr sz="1800" dirty="0">
                <a:latin typeface="Corbel"/>
                <a:cs typeface="Corbel"/>
              </a:rPr>
              <a:t>e</a:t>
            </a:r>
            <a:endParaRPr sz="1800">
              <a:latin typeface="Corbel"/>
              <a:cs typeface="Corbel"/>
            </a:endParaRPr>
          </a:p>
        </p:txBody>
      </p:sp>
      <p:sp>
        <p:nvSpPr>
          <p:cNvPr id="50" name="object 50"/>
          <p:cNvSpPr txBox="1"/>
          <p:nvPr/>
        </p:nvSpPr>
        <p:spPr>
          <a:xfrm>
            <a:off x="8722106" y="5154929"/>
            <a:ext cx="1821814" cy="330835"/>
          </a:xfrm>
          <a:prstGeom prst="rect">
            <a:avLst/>
          </a:prstGeom>
        </p:spPr>
        <p:txBody>
          <a:bodyPr vert="horz" wrap="square" lIns="0" tIns="12700" rIns="0" bIns="0" rtlCol="0">
            <a:spAutoFit/>
          </a:bodyPr>
          <a:lstStyle/>
          <a:p>
            <a:pPr marL="38100">
              <a:lnSpc>
                <a:spcPct val="100000"/>
              </a:lnSpc>
              <a:spcBef>
                <a:spcPts val="100"/>
              </a:spcBef>
            </a:pPr>
            <a:r>
              <a:rPr sz="3000" baseline="11111" dirty="0">
                <a:solidFill>
                  <a:srgbClr val="FF0000"/>
                </a:solidFill>
                <a:latin typeface="Cambria Math"/>
                <a:cs typeface="Cambria Math"/>
              </a:rPr>
              <a:t>𝒈𝒂𝒑</a:t>
            </a:r>
            <a:r>
              <a:rPr sz="1450" dirty="0">
                <a:solidFill>
                  <a:srgbClr val="FF0000"/>
                </a:solidFill>
                <a:latin typeface="Cambria Math"/>
                <a:cs typeface="Cambria Math"/>
              </a:rPr>
              <a:t>𝟐 </a:t>
            </a:r>
            <a:r>
              <a:rPr sz="3000" baseline="11111" dirty="0">
                <a:solidFill>
                  <a:srgbClr val="FF0000"/>
                </a:solidFill>
                <a:latin typeface="Cambria Math"/>
                <a:cs typeface="Cambria Math"/>
              </a:rPr>
              <a:t>≤</a:t>
            </a:r>
            <a:r>
              <a:rPr sz="3000" spc="75" baseline="11111" dirty="0">
                <a:solidFill>
                  <a:srgbClr val="FF0000"/>
                </a:solidFill>
                <a:latin typeface="Cambria Math"/>
                <a:cs typeface="Cambria Math"/>
              </a:rPr>
              <a:t> </a:t>
            </a:r>
            <a:r>
              <a:rPr sz="3000" spc="7" baseline="11111" dirty="0">
                <a:solidFill>
                  <a:srgbClr val="FF0000"/>
                </a:solidFill>
                <a:latin typeface="Cambria Math"/>
                <a:cs typeface="Cambria Math"/>
              </a:rPr>
              <a:t>𝜹</a:t>
            </a:r>
            <a:r>
              <a:rPr sz="1450" spc="5" dirty="0">
                <a:solidFill>
                  <a:srgbClr val="FF0000"/>
                </a:solidFill>
                <a:latin typeface="Cambria Math"/>
                <a:cs typeface="Cambria Math"/>
              </a:rPr>
              <a:t>𝒖𝒏𝒔𝒂𝒇𝒆</a:t>
            </a:r>
            <a:endParaRPr sz="1450">
              <a:latin typeface="Cambria Math"/>
              <a:cs typeface="Cambria Math"/>
            </a:endParaRPr>
          </a:p>
        </p:txBody>
      </p:sp>
      <p:sp>
        <p:nvSpPr>
          <p:cNvPr id="51" name="object 51"/>
          <p:cNvSpPr/>
          <p:nvPr/>
        </p:nvSpPr>
        <p:spPr>
          <a:xfrm>
            <a:off x="7014209" y="906017"/>
            <a:ext cx="3646932" cy="278892"/>
          </a:xfrm>
          <a:prstGeom prst="rect">
            <a:avLst/>
          </a:prstGeom>
          <a:blipFill>
            <a:blip r:embed="rId7" cstate="print"/>
            <a:stretch>
              <a:fillRect/>
            </a:stretch>
          </a:blipFill>
        </p:spPr>
        <p:txBody>
          <a:bodyPr wrap="square" lIns="0" tIns="0" rIns="0" bIns="0" rtlCol="0"/>
          <a:lstStyle/>
          <a:p>
            <a:endParaRPr/>
          </a:p>
        </p:txBody>
      </p:sp>
      <p:sp>
        <p:nvSpPr>
          <p:cNvPr id="52" name="object 52"/>
          <p:cNvSpPr/>
          <p:nvPr/>
        </p:nvSpPr>
        <p:spPr>
          <a:xfrm>
            <a:off x="6997445" y="3458717"/>
            <a:ext cx="3646931" cy="278892"/>
          </a:xfrm>
          <a:prstGeom prst="rect">
            <a:avLst/>
          </a:prstGeom>
          <a:blipFill>
            <a:blip r:embed="rId8" cstate="print"/>
            <a:stretch>
              <a:fillRect/>
            </a:stretch>
          </a:blipFill>
        </p:spPr>
        <p:txBody>
          <a:bodyPr wrap="square" lIns="0" tIns="0" rIns="0" bIns="0" rtlCol="0"/>
          <a:lstStyle/>
          <a:p>
            <a:endParaRPr/>
          </a:p>
        </p:txBody>
      </p:sp>
      <p:sp>
        <p:nvSpPr>
          <p:cNvPr id="53" name="object 53"/>
          <p:cNvSpPr txBox="1"/>
          <p:nvPr/>
        </p:nvSpPr>
        <p:spPr>
          <a:xfrm>
            <a:off x="7908797" y="3433064"/>
            <a:ext cx="182245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001F5F"/>
                </a:solidFill>
                <a:latin typeface="Calibri"/>
                <a:cs typeface="Calibri"/>
              </a:rPr>
              <a:t>An </a:t>
            </a:r>
            <a:r>
              <a:rPr sz="1800" spc="-10" dirty="0">
                <a:solidFill>
                  <a:srgbClr val="001F5F"/>
                </a:solidFill>
                <a:latin typeface="Calibri"/>
                <a:cs typeface="Calibri"/>
              </a:rPr>
              <a:t>Unsafe</a:t>
            </a:r>
            <a:r>
              <a:rPr sz="1800" spc="-65" dirty="0">
                <a:solidFill>
                  <a:srgbClr val="001F5F"/>
                </a:solidFill>
                <a:latin typeface="Calibri"/>
                <a:cs typeface="Calibri"/>
              </a:rPr>
              <a:t> </a:t>
            </a:r>
            <a:r>
              <a:rPr sz="1800" spc="-5" dirty="0">
                <a:solidFill>
                  <a:srgbClr val="001F5F"/>
                </a:solidFill>
                <a:latin typeface="Calibri"/>
                <a:cs typeface="Calibri"/>
              </a:rPr>
              <a:t>Scenario</a:t>
            </a:r>
            <a:endParaRPr sz="1800">
              <a:latin typeface="Calibri"/>
              <a:cs typeface="Calibri"/>
            </a:endParaRPr>
          </a:p>
        </p:txBody>
      </p:sp>
      <p:sp>
        <p:nvSpPr>
          <p:cNvPr id="54" name="object 54"/>
          <p:cNvSpPr/>
          <p:nvPr/>
        </p:nvSpPr>
        <p:spPr>
          <a:xfrm>
            <a:off x="306324" y="1173480"/>
            <a:ext cx="4572000" cy="2011680"/>
          </a:xfrm>
          <a:prstGeom prst="rect">
            <a:avLst/>
          </a:prstGeom>
          <a:blipFill>
            <a:blip r:embed="rId9" cstate="print"/>
            <a:stretch>
              <a:fillRect/>
            </a:stretch>
          </a:blipFill>
        </p:spPr>
        <p:txBody>
          <a:bodyPr wrap="square" lIns="0" tIns="0" rIns="0" bIns="0" rtlCol="0"/>
          <a:lstStyle/>
          <a:p>
            <a:endParaRPr/>
          </a:p>
        </p:txBody>
      </p:sp>
      <p:sp>
        <p:nvSpPr>
          <p:cNvPr id="55" name="object 55"/>
          <p:cNvSpPr/>
          <p:nvPr/>
        </p:nvSpPr>
        <p:spPr>
          <a:xfrm>
            <a:off x="771905" y="899922"/>
            <a:ext cx="3646931" cy="277367"/>
          </a:xfrm>
          <a:prstGeom prst="rect">
            <a:avLst/>
          </a:prstGeom>
          <a:blipFill>
            <a:blip r:embed="rId10" cstate="print"/>
            <a:stretch>
              <a:fillRect/>
            </a:stretch>
          </a:blipFill>
        </p:spPr>
        <p:txBody>
          <a:bodyPr wrap="square" lIns="0" tIns="0" rIns="0" bIns="0" rtlCol="0"/>
          <a:lstStyle/>
          <a:p>
            <a:endParaRPr/>
          </a:p>
        </p:txBody>
      </p:sp>
      <p:sp>
        <p:nvSpPr>
          <p:cNvPr id="56" name="object 56"/>
          <p:cNvSpPr txBox="1"/>
          <p:nvPr/>
        </p:nvSpPr>
        <p:spPr>
          <a:xfrm>
            <a:off x="1798066" y="881253"/>
            <a:ext cx="8653780" cy="299720"/>
          </a:xfrm>
          <a:prstGeom prst="rect">
            <a:avLst/>
          </a:prstGeom>
        </p:spPr>
        <p:txBody>
          <a:bodyPr vert="horz" wrap="square" lIns="0" tIns="12700" rIns="0" bIns="0" rtlCol="0">
            <a:spAutoFit/>
          </a:bodyPr>
          <a:lstStyle/>
          <a:p>
            <a:pPr marL="12700">
              <a:lnSpc>
                <a:spcPct val="100000"/>
              </a:lnSpc>
              <a:spcBef>
                <a:spcPts val="100"/>
              </a:spcBef>
              <a:tabLst>
                <a:tab pos="5436235" algn="l"/>
              </a:tabLst>
            </a:pPr>
            <a:r>
              <a:rPr sz="2700" spc="-30" baseline="1543" dirty="0">
                <a:solidFill>
                  <a:srgbClr val="001F5F"/>
                </a:solidFill>
                <a:latin typeface="Calibri"/>
                <a:cs typeface="Calibri"/>
              </a:rPr>
              <a:t>Transition</a:t>
            </a:r>
            <a:r>
              <a:rPr sz="2700" baseline="1543" dirty="0">
                <a:solidFill>
                  <a:srgbClr val="001F5F"/>
                </a:solidFill>
                <a:latin typeface="Calibri"/>
                <a:cs typeface="Calibri"/>
              </a:rPr>
              <a:t> Model	</a:t>
            </a:r>
            <a:r>
              <a:rPr sz="1800" spc="-10" dirty="0">
                <a:solidFill>
                  <a:srgbClr val="001F5F"/>
                </a:solidFill>
                <a:latin typeface="Calibri"/>
                <a:cs typeface="Calibri"/>
              </a:rPr>
              <a:t>Platoon </a:t>
            </a:r>
            <a:r>
              <a:rPr sz="1800" spc="-5" dirty="0">
                <a:solidFill>
                  <a:srgbClr val="001F5F"/>
                </a:solidFill>
                <a:latin typeface="Calibri"/>
                <a:cs typeface="Calibri"/>
              </a:rPr>
              <a:t>of </a:t>
            </a:r>
            <a:r>
              <a:rPr sz="1800" dirty="0">
                <a:solidFill>
                  <a:srgbClr val="001F5F"/>
                </a:solidFill>
                <a:latin typeface="Cambria Math"/>
                <a:cs typeface="Cambria Math"/>
              </a:rPr>
              <a:t>𝑚 </a:t>
            </a:r>
            <a:r>
              <a:rPr sz="1800" spc="-15" dirty="0">
                <a:solidFill>
                  <a:srgbClr val="001F5F"/>
                </a:solidFill>
                <a:latin typeface="Calibri"/>
                <a:cs typeface="Calibri"/>
              </a:rPr>
              <a:t>Cars </a:t>
            </a:r>
            <a:r>
              <a:rPr sz="1800" spc="-5" dirty="0">
                <a:solidFill>
                  <a:srgbClr val="001F5F"/>
                </a:solidFill>
                <a:latin typeface="Calibri"/>
                <a:cs typeface="Calibri"/>
              </a:rPr>
              <a:t>on </a:t>
            </a:r>
            <a:r>
              <a:rPr sz="1800" dirty="0">
                <a:solidFill>
                  <a:srgbClr val="001F5F"/>
                </a:solidFill>
                <a:latin typeface="Calibri"/>
                <a:cs typeface="Calibri"/>
              </a:rPr>
              <a:t>a </a:t>
            </a:r>
            <a:r>
              <a:rPr sz="1800" spc="-5" dirty="0">
                <a:solidFill>
                  <a:srgbClr val="001F5F"/>
                </a:solidFill>
                <a:latin typeface="Calibri"/>
                <a:cs typeface="Calibri"/>
              </a:rPr>
              <a:t>Single</a:t>
            </a:r>
            <a:r>
              <a:rPr sz="1800" spc="70" dirty="0">
                <a:solidFill>
                  <a:srgbClr val="001F5F"/>
                </a:solidFill>
                <a:latin typeface="Calibri"/>
                <a:cs typeface="Calibri"/>
              </a:rPr>
              <a:t> </a:t>
            </a:r>
            <a:r>
              <a:rPr sz="1800" spc="-5" dirty="0">
                <a:solidFill>
                  <a:srgbClr val="001F5F"/>
                </a:solidFill>
                <a:latin typeface="Calibri"/>
                <a:cs typeface="Calibri"/>
              </a:rPr>
              <a:t>Lane</a:t>
            </a:r>
            <a:endParaRPr sz="1800">
              <a:latin typeface="Calibri"/>
              <a:cs typeface="Calibri"/>
            </a:endParaRPr>
          </a:p>
        </p:txBody>
      </p:sp>
      <p:sp>
        <p:nvSpPr>
          <p:cNvPr id="57" name="object 57"/>
          <p:cNvSpPr/>
          <p:nvPr/>
        </p:nvSpPr>
        <p:spPr>
          <a:xfrm>
            <a:off x="771905" y="3429761"/>
            <a:ext cx="3646931" cy="278892"/>
          </a:xfrm>
          <a:prstGeom prst="rect">
            <a:avLst/>
          </a:prstGeom>
          <a:blipFill>
            <a:blip r:embed="rId11" cstate="print"/>
            <a:stretch>
              <a:fillRect/>
            </a:stretch>
          </a:blipFill>
        </p:spPr>
        <p:txBody>
          <a:bodyPr wrap="square" lIns="0" tIns="0" rIns="0" bIns="0" rtlCol="0"/>
          <a:lstStyle/>
          <a:p>
            <a:endParaRPr/>
          </a:p>
        </p:txBody>
      </p:sp>
      <p:sp>
        <p:nvSpPr>
          <p:cNvPr id="58" name="object 58"/>
          <p:cNvSpPr txBox="1"/>
          <p:nvPr/>
        </p:nvSpPr>
        <p:spPr>
          <a:xfrm>
            <a:off x="916939" y="3404107"/>
            <a:ext cx="3351529" cy="299720"/>
          </a:xfrm>
          <a:prstGeom prst="rect">
            <a:avLst/>
          </a:prstGeom>
        </p:spPr>
        <p:txBody>
          <a:bodyPr vert="horz" wrap="square" lIns="0" tIns="12700" rIns="0" bIns="0" rtlCol="0">
            <a:spAutoFit/>
          </a:bodyPr>
          <a:lstStyle/>
          <a:p>
            <a:pPr marL="12700">
              <a:lnSpc>
                <a:spcPct val="100000"/>
              </a:lnSpc>
              <a:spcBef>
                <a:spcPts val="100"/>
              </a:spcBef>
            </a:pPr>
            <a:r>
              <a:rPr sz="1800" spc="-10" dirty="0">
                <a:solidFill>
                  <a:srgbClr val="001F5F"/>
                </a:solidFill>
                <a:latin typeface="Calibri"/>
                <a:cs typeface="Calibri"/>
              </a:rPr>
              <a:t>Probability </a:t>
            </a:r>
            <a:r>
              <a:rPr sz="1800" spc="-5" dirty="0">
                <a:solidFill>
                  <a:srgbClr val="001F5F"/>
                </a:solidFill>
                <a:latin typeface="Calibri"/>
                <a:cs typeface="Calibri"/>
              </a:rPr>
              <a:t>of </a:t>
            </a:r>
            <a:r>
              <a:rPr sz="1800" spc="-10" dirty="0">
                <a:solidFill>
                  <a:srgbClr val="001F5F"/>
                </a:solidFill>
                <a:latin typeface="Calibri"/>
                <a:cs typeface="Calibri"/>
              </a:rPr>
              <a:t>Hitting </a:t>
            </a:r>
            <a:r>
              <a:rPr sz="1800" dirty="0">
                <a:solidFill>
                  <a:srgbClr val="001F5F"/>
                </a:solidFill>
                <a:latin typeface="Calibri"/>
                <a:cs typeface="Calibri"/>
              </a:rPr>
              <a:t>the </a:t>
            </a:r>
            <a:r>
              <a:rPr sz="1800" spc="-10" dirty="0">
                <a:solidFill>
                  <a:srgbClr val="001F5F"/>
                </a:solidFill>
                <a:latin typeface="Calibri"/>
                <a:cs typeface="Calibri"/>
              </a:rPr>
              <a:t>Unsafe</a:t>
            </a:r>
            <a:r>
              <a:rPr sz="1800" spc="25" dirty="0">
                <a:solidFill>
                  <a:srgbClr val="001F5F"/>
                </a:solidFill>
                <a:latin typeface="Calibri"/>
                <a:cs typeface="Calibri"/>
              </a:rPr>
              <a:t> </a:t>
            </a:r>
            <a:r>
              <a:rPr sz="1800" spc="-5" dirty="0">
                <a:solidFill>
                  <a:srgbClr val="001F5F"/>
                </a:solidFill>
                <a:latin typeface="Calibri"/>
                <a:cs typeface="Calibri"/>
              </a:rPr>
              <a:t>Set</a:t>
            </a:r>
            <a:endParaRPr sz="1800">
              <a:latin typeface="Calibri"/>
              <a:cs typeface="Calibri"/>
            </a:endParaRPr>
          </a:p>
        </p:txBody>
      </p:sp>
      <p:sp>
        <p:nvSpPr>
          <p:cNvPr id="59" name="object 59"/>
          <p:cNvSpPr/>
          <p:nvPr/>
        </p:nvSpPr>
        <p:spPr>
          <a:xfrm>
            <a:off x="301752" y="3770376"/>
            <a:ext cx="4381500" cy="1970532"/>
          </a:xfrm>
          <a:prstGeom prst="rect">
            <a:avLst/>
          </a:prstGeom>
          <a:blipFill>
            <a:blip r:embed="rId12" cstate="print"/>
            <a:stretch>
              <a:fillRect/>
            </a:stretch>
          </a:blipFill>
        </p:spPr>
        <p:txBody>
          <a:bodyPr wrap="square" lIns="0" tIns="0" rIns="0" bIns="0" rtlCol="0"/>
          <a:lstStyle/>
          <a:p>
            <a:endParaRPr/>
          </a:p>
        </p:txBody>
      </p:sp>
      <p:sp>
        <p:nvSpPr>
          <p:cNvPr id="60" name="object 60"/>
          <p:cNvSpPr txBox="1"/>
          <p:nvPr/>
        </p:nvSpPr>
        <p:spPr>
          <a:xfrm>
            <a:off x="1399794" y="5808675"/>
            <a:ext cx="2449830" cy="300355"/>
          </a:xfrm>
          <a:prstGeom prst="rect">
            <a:avLst/>
          </a:prstGeom>
        </p:spPr>
        <p:txBody>
          <a:bodyPr vert="horz" wrap="square" lIns="0" tIns="12700" rIns="0" bIns="0" rtlCol="0">
            <a:spAutoFit/>
          </a:bodyPr>
          <a:lstStyle/>
          <a:p>
            <a:pPr marL="12700">
              <a:lnSpc>
                <a:spcPct val="100000"/>
              </a:lnSpc>
              <a:spcBef>
                <a:spcPts val="100"/>
              </a:spcBef>
            </a:pPr>
            <a:r>
              <a:rPr sz="1800" dirty="0">
                <a:latin typeface="Corbel"/>
                <a:cs typeface="Corbel"/>
              </a:rPr>
              <a:t>Figure </a:t>
            </a:r>
            <a:r>
              <a:rPr sz="1800" spc="-5" dirty="0">
                <a:latin typeface="Corbel"/>
                <a:cs typeface="Corbel"/>
              </a:rPr>
              <a:t>1. Platoon of </a:t>
            </a:r>
            <a:r>
              <a:rPr sz="1800" dirty="0">
                <a:latin typeface="Corbel"/>
                <a:cs typeface="Corbel"/>
              </a:rPr>
              <a:t>2</a:t>
            </a:r>
            <a:r>
              <a:rPr sz="1800" spc="-55" dirty="0">
                <a:latin typeface="Corbel"/>
                <a:cs typeface="Corbel"/>
              </a:rPr>
              <a:t> </a:t>
            </a:r>
            <a:r>
              <a:rPr sz="1800" spc="-5" dirty="0">
                <a:latin typeface="Corbel"/>
                <a:cs typeface="Corbel"/>
              </a:rPr>
              <a:t>cars</a:t>
            </a:r>
            <a:endParaRPr sz="1800">
              <a:latin typeface="Corbel"/>
              <a:cs typeface="Corbel"/>
            </a:endParaRPr>
          </a:p>
        </p:txBody>
      </p:sp>
      <p:sp>
        <p:nvSpPr>
          <p:cNvPr id="61" name="object 61"/>
          <p:cNvSpPr/>
          <p:nvPr/>
        </p:nvSpPr>
        <p:spPr>
          <a:xfrm>
            <a:off x="5421629" y="2719577"/>
            <a:ext cx="5488305" cy="155575"/>
          </a:xfrm>
          <a:custGeom>
            <a:avLst/>
            <a:gdLst/>
            <a:ahLst/>
            <a:cxnLst/>
            <a:rect l="l" t="t" r="r" b="b"/>
            <a:pathLst>
              <a:path w="5488305" h="155575">
                <a:moveTo>
                  <a:pt x="5332476" y="0"/>
                </a:moveTo>
                <a:lnTo>
                  <a:pt x="5332476" y="155448"/>
                </a:lnTo>
                <a:lnTo>
                  <a:pt x="5436108" y="103632"/>
                </a:lnTo>
                <a:lnTo>
                  <a:pt x="5358384" y="103632"/>
                </a:lnTo>
                <a:lnTo>
                  <a:pt x="5358384" y="77724"/>
                </a:lnTo>
                <a:lnTo>
                  <a:pt x="5487924" y="77724"/>
                </a:lnTo>
                <a:lnTo>
                  <a:pt x="5332476" y="0"/>
                </a:lnTo>
                <a:close/>
              </a:path>
              <a:path w="5488305" h="155575">
                <a:moveTo>
                  <a:pt x="5332476" y="77724"/>
                </a:moveTo>
                <a:lnTo>
                  <a:pt x="0" y="77724"/>
                </a:lnTo>
                <a:lnTo>
                  <a:pt x="0" y="103632"/>
                </a:lnTo>
                <a:lnTo>
                  <a:pt x="5332476" y="103632"/>
                </a:lnTo>
                <a:lnTo>
                  <a:pt x="5332476" y="77724"/>
                </a:lnTo>
                <a:close/>
              </a:path>
              <a:path w="5488305" h="155575">
                <a:moveTo>
                  <a:pt x="5487924" y="77724"/>
                </a:moveTo>
                <a:lnTo>
                  <a:pt x="5358384" y="77724"/>
                </a:lnTo>
                <a:lnTo>
                  <a:pt x="5358384" y="103632"/>
                </a:lnTo>
                <a:lnTo>
                  <a:pt x="5436108" y="103632"/>
                </a:lnTo>
                <a:lnTo>
                  <a:pt x="5487924" y="77724"/>
                </a:lnTo>
                <a:close/>
              </a:path>
            </a:pathLst>
          </a:custGeom>
          <a:solidFill>
            <a:srgbClr val="001F5F"/>
          </a:solidFill>
        </p:spPr>
        <p:txBody>
          <a:bodyPr wrap="square" lIns="0" tIns="0" rIns="0" bIns="0" rtlCol="0"/>
          <a:lstStyle/>
          <a:p>
            <a:endParaRPr/>
          </a:p>
        </p:txBody>
      </p:sp>
      <p:sp>
        <p:nvSpPr>
          <p:cNvPr id="62" name="object 62"/>
          <p:cNvSpPr txBox="1"/>
          <p:nvPr/>
        </p:nvSpPr>
        <p:spPr>
          <a:xfrm>
            <a:off x="10977118" y="2596388"/>
            <a:ext cx="118745" cy="299720"/>
          </a:xfrm>
          <a:prstGeom prst="rect">
            <a:avLst/>
          </a:prstGeom>
        </p:spPr>
        <p:txBody>
          <a:bodyPr vert="horz" wrap="square" lIns="0" tIns="12700" rIns="0" bIns="0" rtlCol="0">
            <a:spAutoFit/>
          </a:bodyPr>
          <a:lstStyle/>
          <a:p>
            <a:pPr>
              <a:lnSpc>
                <a:spcPct val="100000"/>
              </a:lnSpc>
              <a:spcBef>
                <a:spcPts val="100"/>
              </a:spcBef>
            </a:pPr>
            <a:r>
              <a:rPr sz="1800" dirty="0">
                <a:solidFill>
                  <a:srgbClr val="001F5F"/>
                </a:solidFill>
                <a:latin typeface="Cambria Math"/>
                <a:cs typeface="Cambria Math"/>
              </a:rPr>
              <a:t>𝑠</a:t>
            </a:r>
            <a:endParaRPr sz="1800">
              <a:latin typeface="Cambria Math"/>
              <a:cs typeface="Cambria Math"/>
            </a:endParaRPr>
          </a:p>
        </p:txBody>
      </p:sp>
      <p:sp>
        <p:nvSpPr>
          <p:cNvPr id="63" name="object 63"/>
          <p:cNvSpPr txBox="1"/>
          <p:nvPr/>
        </p:nvSpPr>
        <p:spPr>
          <a:xfrm>
            <a:off x="11071606" y="2704592"/>
            <a:ext cx="109855" cy="226695"/>
          </a:xfrm>
          <a:prstGeom prst="rect">
            <a:avLst/>
          </a:prstGeom>
        </p:spPr>
        <p:txBody>
          <a:bodyPr vert="horz" wrap="square" lIns="0" tIns="15240" rIns="0" bIns="0" rtlCol="0">
            <a:spAutoFit/>
          </a:bodyPr>
          <a:lstStyle/>
          <a:p>
            <a:pPr>
              <a:lnSpc>
                <a:spcPct val="100000"/>
              </a:lnSpc>
              <a:spcBef>
                <a:spcPts val="120"/>
              </a:spcBef>
            </a:pPr>
            <a:r>
              <a:rPr sz="1300" spc="40" dirty="0">
                <a:solidFill>
                  <a:srgbClr val="001F5F"/>
                </a:solidFill>
                <a:latin typeface="Cambria Math"/>
                <a:cs typeface="Cambria Math"/>
              </a:rPr>
              <a:t>1</a:t>
            </a:r>
            <a:endParaRPr sz="1300">
              <a:latin typeface="Cambria Math"/>
              <a:cs typeface="Cambria Math"/>
            </a:endParaRPr>
          </a:p>
        </p:txBody>
      </p:sp>
      <p:sp>
        <p:nvSpPr>
          <p:cNvPr id="64" name="object 64"/>
          <p:cNvSpPr/>
          <p:nvPr/>
        </p:nvSpPr>
        <p:spPr>
          <a:xfrm>
            <a:off x="10883645" y="2262377"/>
            <a:ext cx="26034" cy="207645"/>
          </a:xfrm>
          <a:custGeom>
            <a:avLst/>
            <a:gdLst/>
            <a:ahLst/>
            <a:cxnLst/>
            <a:rect l="l" t="t" r="r" b="b"/>
            <a:pathLst>
              <a:path w="26034" h="207644">
                <a:moveTo>
                  <a:pt x="25907" y="0"/>
                </a:moveTo>
                <a:lnTo>
                  <a:pt x="0" y="0"/>
                </a:lnTo>
                <a:lnTo>
                  <a:pt x="0" y="207263"/>
                </a:lnTo>
                <a:lnTo>
                  <a:pt x="25907" y="207263"/>
                </a:lnTo>
                <a:lnTo>
                  <a:pt x="25907" y="0"/>
                </a:lnTo>
                <a:close/>
              </a:path>
            </a:pathLst>
          </a:custGeom>
          <a:solidFill>
            <a:srgbClr val="001F5F"/>
          </a:solidFill>
        </p:spPr>
        <p:txBody>
          <a:bodyPr wrap="square" lIns="0" tIns="0" rIns="0" bIns="0" rtlCol="0"/>
          <a:lstStyle/>
          <a:p>
            <a:endParaRPr/>
          </a:p>
        </p:txBody>
      </p:sp>
      <p:sp>
        <p:nvSpPr>
          <p:cNvPr id="65" name="object 65"/>
          <p:cNvSpPr/>
          <p:nvPr/>
        </p:nvSpPr>
        <p:spPr>
          <a:xfrm>
            <a:off x="10883645" y="2625089"/>
            <a:ext cx="26034" cy="207645"/>
          </a:xfrm>
          <a:custGeom>
            <a:avLst/>
            <a:gdLst/>
            <a:ahLst/>
            <a:cxnLst/>
            <a:rect l="l" t="t" r="r" b="b"/>
            <a:pathLst>
              <a:path w="26034" h="207644">
                <a:moveTo>
                  <a:pt x="25907" y="0"/>
                </a:moveTo>
                <a:lnTo>
                  <a:pt x="0" y="0"/>
                </a:lnTo>
                <a:lnTo>
                  <a:pt x="0" y="207263"/>
                </a:lnTo>
                <a:lnTo>
                  <a:pt x="25907" y="207263"/>
                </a:lnTo>
                <a:lnTo>
                  <a:pt x="25907" y="0"/>
                </a:lnTo>
                <a:close/>
              </a:path>
            </a:pathLst>
          </a:custGeom>
          <a:solidFill>
            <a:srgbClr val="001F5F"/>
          </a:solidFill>
        </p:spPr>
        <p:txBody>
          <a:bodyPr wrap="square" lIns="0" tIns="0" rIns="0" bIns="0" rtlCol="0"/>
          <a:lstStyle/>
          <a:p>
            <a:endParaRPr/>
          </a:p>
        </p:txBody>
      </p:sp>
      <p:sp>
        <p:nvSpPr>
          <p:cNvPr id="66" name="object 66"/>
          <p:cNvSpPr/>
          <p:nvPr/>
        </p:nvSpPr>
        <p:spPr>
          <a:xfrm>
            <a:off x="5421629" y="2605277"/>
            <a:ext cx="4297680" cy="155575"/>
          </a:xfrm>
          <a:custGeom>
            <a:avLst/>
            <a:gdLst/>
            <a:ahLst/>
            <a:cxnLst/>
            <a:rect l="l" t="t" r="r" b="b"/>
            <a:pathLst>
              <a:path w="4297680" h="155575">
                <a:moveTo>
                  <a:pt x="4142231" y="0"/>
                </a:moveTo>
                <a:lnTo>
                  <a:pt x="4142231" y="155448"/>
                </a:lnTo>
                <a:lnTo>
                  <a:pt x="4245863" y="103632"/>
                </a:lnTo>
                <a:lnTo>
                  <a:pt x="4168140" y="103632"/>
                </a:lnTo>
                <a:lnTo>
                  <a:pt x="4168140" y="77724"/>
                </a:lnTo>
                <a:lnTo>
                  <a:pt x="4297680" y="77724"/>
                </a:lnTo>
                <a:lnTo>
                  <a:pt x="4142231" y="0"/>
                </a:lnTo>
                <a:close/>
              </a:path>
              <a:path w="4297680" h="155575">
                <a:moveTo>
                  <a:pt x="4142231" y="77724"/>
                </a:moveTo>
                <a:lnTo>
                  <a:pt x="0" y="77724"/>
                </a:lnTo>
                <a:lnTo>
                  <a:pt x="0" y="103632"/>
                </a:lnTo>
                <a:lnTo>
                  <a:pt x="4142231" y="103632"/>
                </a:lnTo>
                <a:lnTo>
                  <a:pt x="4142231" y="77724"/>
                </a:lnTo>
                <a:close/>
              </a:path>
              <a:path w="4297680" h="155575">
                <a:moveTo>
                  <a:pt x="4297680" y="77724"/>
                </a:moveTo>
                <a:lnTo>
                  <a:pt x="4168140" y="77724"/>
                </a:lnTo>
                <a:lnTo>
                  <a:pt x="4168140" y="103632"/>
                </a:lnTo>
                <a:lnTo>
                  <a:pt x="4245863" y="103632"/>
                </a:lnTo>
                <a:lnTo>
                  <a:pt x="4297680" y="77724"/>
                </a:lnTo>
                <a:close/>
              </a:path>
            </a:pathLst>
          </a:custGeom>
          <a:solidFill>
            <a:srgbClr val="001F5F"/>
          </a:solidFill>
        </p:spPr>
        <p:txBody>
          <a:bodyPr wrap="square" lIns="0" tIns="0" rIns="0" bIns="0" rtlCol="0"/>
          <a:lstStyle/>
          <a:p>
            <a:endParaRPr/>
          </a:p>
        </p:txBody>
      </p:sp>
      <p:sp>
        <p:nvSpPr>
          <p:cNvPr id="67" name="object 67"/>
          <p:cNvSpPr/>
          <p:nvPr/>
        </p:nvSpPr>
        <p:spPr>
          <a:xfrm>
            <a:off x="9725406" y="2212085"/>
            <a:ext cx="26034" cy="207645"/>
          </a:xfrm>
          <a:custGeom>
            <a:avLst/>
            <a:gdLst/>
            <a:ahLst/>
            <a:cxnLst/>
            <a:rect l="l" t="t" r="r" b="b"/>
            <a:pathLst>
              <a:path w="26034" h="207644">
                <a:moveTo>
                  <a:pt x="25908" y="0"/>
                </a:moveTo>
                <a:lnTo>
                  <a:pt x="0" y="0"/>
                </a:lnTo>
                <a:lnTo>
                  <a:pt x="0" y="207263"/>
                </a:lnTo>
                <a:lnTo>
                  <a:pt x="25908" y="207263"/>
                </a:lnTo>
                <a:lnTo>
                  <a:pt x="25908" y="0"/>
                </a:lnTo>
                <a:close/>
              </a:path>
            </a:pathLst>
          </a:custGeom>
          <a:solidFill>
            <a:srgbClr val="001F5F"/>
          </a:solidFill>
        </p:spPr>
        <p:txBody>
          <a:bodyPr wrap="square" lIns="0" tIns="0" rIns="0" bIns="0" rtlCol="0"/>
          <a:lstStyle/>
          <a:p>
            <a:endParaRPr/>
          </a:p>
        </p:txBody>
      </p:sp>
      <p:sp>
        <p:nvSpPr>
          <p:cNvPr id="68" name="object 68"/>
          <p:cNvSpPr/>
          <p:nvPr/>
        </p:nvSpPr>
        <p:spPr>
          <a:xfrm>
            <a:off x="9725406" y="2574798"/>
            <a:ext cx="26034" cy="186055"/>
          </a:xfrm>
          <a:custGeom>
            <a:avLst/>
            <a:gdLst/>
            <a:ahLst/>
            <a:cxnLst/>
            <a:rect l="l" t="t" r="r" b="b"/>
            <a:pathLst>
              <a:path w="26034" h="186055">
                <a:moveTo>
                  <a:pt x="25908" y="0"/>
                </a:moveTo>
                <a:lnTo>
                  <a:pt x="0" y="0"/>
                </a:lnTo>
                <a:lnTo>
                  <a:pt x="0" y="185927"/>
                </a:lnTo>
                <a:lnTo>
                  <a:pt x="25908" y="185927"/>
                </a:lnTo>
                <a:lnTo>
                  <a:pt x="25908" y="0"/>
                </a:lnTo>
                <a:close/>
              </a:path>
            </a:pathLst>
          </a:custGeom>
          <a:solidFill>
            <a:srgbClr val="001F5F"/>
          </a:solidFill>
        </p:spPr>
        <p:txBody>
          <a:bodyPr wrap="square" lIns="0" tIns="0" rIns="0" bIns="0" rtlCol="0"/>
          <a:lstStyle/>
          <a:p>
            <a:endParaRPr/>
          </a:p>
        </p:txBody>
      </p:sp>
      <p:sp>
        <p:nvSpPr>
          <p:cNvPr id="69" name="object 69"/>
          <p:cNvSpPr txBox="1"/>
          <p:nvPr/>
        </p:nvSpPr>
        <p:spPr>
          <a:xfrm>
            <a:off x="9781540" y="2462910"/>
            <a:ext cx="259715" cy="299720"/>
          </a:xfrm>
          <a:prstGeom prst="rect">
            <a:avLst/>
          </a:prstGeom>
        </p:spPr>
        <p:txBody>
          <a:bodyPr vert="horz" wrap="square" lIns="0" tIns="12700" rIns="0" bIns="0" rtlCol="0">
            <a:spAutoFit/>
          </a:bodyPr>
          <a:lstStyle/>
          <a:p>
            <a:pPr marL="25400">
              <a:lnSpc>
                <a:spcPct val="100000"/>
              </a:lnSpc>
              <a:spcBef>
                <a:spcPts val="100"/>
              </a:spcBef>
            </a:pPr>
            <a:r>
              <a:rPr sz="1800" spc="-10" dirty="0">
                <a:solidFill>
                  <a:srgbClr val="001F5F"/>
                </a:solidFill>
                <a:latin typeface="Cambria Math"/>
                <a:cs typeface="Cambria Math"/>
              </a:rPr>
              <a:t>𝑠</a:t>
            </a:r>
            <a:r>
              <a:rPr sz="1950" spc="-15" baseline="-14957" dirty="0">
                <a:solidFill>
                  <a:srgbClr val="001F5F"/>
                </a:solidFill>
                <a:latin typeface="Cambria Math"/>
                <a:cs typeface="Cambria Math"/>
              </a:rPr>
              <a:t>2</a:t>
            </a:r>
            <a:endParaRPr sz="1950" baseline="-14957">
              <a:latin typeface="Cambria Math"/>
              <a:cs typeface="Cambria Math"/>
            </a:endParaRPr>
          </a:p>
        </p:txBody>
      </p:sp>
      <p:sp>
        <p:nvSpPr>
          <p:cNvPr id="70" name="object 70"/>
          <p:cNvSpPr/>
          <p:nvPr/>
        </p:nvSpPr>
        <p:spPr>
          <a:xfrm>
            <a:off x="5421629" y="2484882"/>
            <a:ext cx="731520" cy="155575"/>
          </a:xfrm>
          <a:custGeom>
            <a:avLst/>
            <a:gdLst/>
            <a:ahLst/>
            <a:cxnLst/>
            <a:rect l="l" t="t" r="r" b="b"/>
            <a:pathLst>
              <a:path w="731520" h="155575">
                <a:moveTo>
                  <a:pt x="576072" y="0"/>
                </a:moveTo>
                <a:lnTo>
                  <a:pt x="576072" y="155447"/>
                </a:lnTo>
                <a:lnTo>
                  <a:pt x="679703" y="103631"/>
                </a:lnTo>
                <a:lnTo>
                  <a:pt x="601980" y="103631"/>
                </a:lnTo>
                <a:lnTo>
                  <a:pt x="601980" y="77723"/>
                </a:lnTo>
                <a:lnTo>
                  <a:pt x="731520" y="77723"/>
                </a:lnTo>
                <a:lnTo>
                  <a:pt x="576072" y="0"/>
                </a:lnTo>
                <a:close/>
              </a:path>
              <a:path w="731520" h="155575">
                <a:moveTo>
                  <a:pt x="576072" y="77723"/>
                </a:moveTo>
                <a:lnTo>
                  <a:pt x="0" y="77723"/>
                </a:lnTo>
                <a:lnTo>
                  <a:pt x="0" y="103631"/>
                </a:lnTo>
                <a:lnTo>
                  <a:pt x="576072" y="103631"/>
                </a:lnTo>
                <a:lnTo>
                  <a:pt x="576072" y="77723"/>
                </a:lnTo>
                <a:close/>
              </a:path>
              <a:path w="731520" h="155575">
                <a:moveTo>
                  <a:pt x="731520" y="77723"/>
                </a:moveTo>
                <a:lnTo>
                  <a:pt x="601980" y="77723"/>
                </a:lnTo>
                <a:lnTo>
                  <a:pt x="601980" y="103631"/>
                </a:lnTo>
                <a:lnTo>
                  <a:pt x="679703" y="103631"/>
                </a:lnTo>
                <a:lnTo>
                  <a:pt x="731520" y="77723"/>
                </a:lnTo>
                <a:close/>
              </a:path>
            </a:pathLst>
          </a:custGeom>
          <a:solidFill>
            <a:srgbClr val="001F5F"/>
          </a:solidFill>
        </p:spPr>
        <p:txBody>
          <a:bodyPr wrap="square" lIns="0" tIns="0" rIns="0" bIns="0" rtlCol="0"/>
          <a:lstStyle/>
          <a:p>
            <a:endParaRPr/>
          </a:p>
        </p:txBody>
      </p:sp>
      <p:sp>
        <p:nvSpPr>
          <p:cNvPr id="71" name="object 71"/>
          <p:cNvSpPr/>
          <p:nvPr/>
        </p:nvSpPr>
        <p:spPr>
          <a:xfrm>
            <a:off x="6166865" y="2212085"/>
            <a:ext cx="26034" cy="207645"/>
          </a:xfrm>
          <a:custGeom>
            <a:avLst/>
            <a:gdLst/>
            <a:ahLst/>
            <a:cxnLst/>
            <a:rect l="l" t="t" r="r" b="b"/>
            <a:pathLst>
              <a:path w="26035" h="207644">
                <a:moveTo>
                  <a:pt x="25908" y="0"/>
                </a:moveTo>
                <a:lnTo>
                  <a:pt x="0" y="0"/>
                </a:lnTo>
                <a:lnTo>
                  <a:pt x="0" y="207263"/>
                </a:lnTo>
                <a:lnTo>
                  <a:pt x="25908" y="207263"/>
                </a:lnTo>
                <a:lnTo>
                  <a:pt x="25908" y="0"/>
                </a:lnTo>
                <a:close/>
              </a:path>
            </a:pathLst>
          </a:custGeom>
          <a:solidFill>
            <a:srgbClr val="001F5F"/>
          </a:solidFill>
        </p:spPr>
        <p:txBody>
          <a:bodyPr wrap="square" lIns="0" tIns="0" rIns="0" bIns="0" rtlCol="0"/>
          <a:lstStyle/>
          <a:p>
            <a:endParaRPr/>
          </a:p>
        </p:txBody>
      </p:sp>
      <p:sp>
        <p:nvSpPr>
          <p:cNvPr id="72" name="object 72"/>
          <p:cNvSpPr/>
          <p:nvPr/>
        </p:nvSpPr>
        <p:spPr>
          <a:xfrm>
            <a:off x="6166865" y="2574798"/>
            <a:ext cx="26034" cy="94615"/>
          </a:xfrm>
          <a:custGeom>
            <a:avLst/>
            <a:gdLst/>
            <a:ahLst/>
            <a:cxnLst/>
            <a:rect l="l" t="t" r="r" b="b"/>
            <a:pathLst>
              <a:path w="26035" h="94614">
                <a:moveTo>
                  <a:pt x="25908" y="0"/>
                </a:moveTo>
                <a:lnTo>
                  <a:pt x="0" y="0"/>
                </a:lnTo>
                <a:lnTo>
                  <a:pt x="0" y="94487"/>
                </a:lnTo>
                <a:lnTo>
                  <a:pt x="25908" y="94487"/>
                </a:lnTo>
                <a:lnTo>
                  <a:pt x="25908" y="0"/>
                </a:lnTo>
                <a:close/>
              </a:path>
            </a:pathLst>
          </a:custGeom>
          <a:solidFill>
            <a:srgbClr val="001F5F"/>
          </a:solidFill>
        </p:spPr>
        <p:txBody>
          <a:bodyPr wrap="square" lIns="0" tIns="0" rIns="0" bIns="0" rtlCol="0"/>
          <a:lstStyle/>
          <a:p>
            <a:endParaRPr/>
          </a:p>
        </p:txBody>
      </p:sp>
      <p:sp>
        <p:nvSpPr>
          <p:cNvPr id="73" name="object 73"/>
          <p:cNvSpPr txBox="1"/>
          <p:nvPr/>
        </p:nvSpPr>
        <p:spPr>
          <a:xfrm>
            <a:off x="6192520" y="2379726"/>
            <a:ext cx="314960" cy="299720"/>
          </a:xfrm>
          <a:prstGeom prst="rect">
            <a:avLst/>
          </a:prstGeom>
        </p:spPr>
        <p:txBody>
          <a:bodyPr vert="horz" wrap="square" lIns="0" tIns="12700" rIns="0" bIns="0" rtlCol="0">
            <a:spAutoFit/>
          </a:bodyPr>
          <a:lstStyle/>
          <a:p>
            <a:pPr marL="25400">
              <a:lnSpc>
                <a:spcPct val="100000"/>
              </a:lnSpc>
              <a:spcBef>
                <a:spcPts val="100"/>
              </a:spcBef>
            </a:pPr>
            <a:r>
              <a:rPr sz="1800" spc="25" dirty="0">
                <a:solidFill>
                  <a:srgbClr val="001F5F"/>
                </a:solidFill>
                <a:latin typeface="Cambria Math"/>
                <a:cs typeface="Cambria Math"/>
              </a:rPr>
              <a:t>𝑠</a:t>
            </a:r>
            <a:r>
              <a:rPr sz="1950" spc="37" baseline="-14957" dirty="0">
                <a:solidFill>
                  <a:srgbClr val="001F5F"/>
                </a:solidFill>
                <a:latin typeface="Cambria Math"/>
                <a:cs typeface="Cambria Math"/>
              </a:rPr>
              <a:t>𝑚</a:t>
            </a:r>
            <a:endParaRPr sz="1950" baseline="-14957">
              <a:latin typeface="Cambria Math"/>
              <a:cs typeface="Cambria Math"/>
            </a:endParaRPr>
          </a:p>
        </p:txBody>
      </p:sp>
      <p:sp>
        <p:nvSpPr>
          <p:cNvPr id="74" name="object 74"/>
          <p:cNvSpPr txBox="1"/>
          <p:nvPr/>
        </p:nvSpPr>
        <p:spPr>
          <a:xfrm>
            <a:off x="5955538" y="1443738"/>
            <a:ext cx="5169535" cy="780415"/>
          </a:xfrm>
          <a:prstGeom prst="rect">
            <a:avLst/>
          </a:prstGeom>
        </p:spPr>
        <p:txBody>
          <a:bodyPr vert="horz" wrap="square" lIns="0" tIns="33655" rIns="0" bIns="0" rtlCol="0">
            <a:spAutoFit/>
          </a:bodyPr>
          <a:lstStyle/>
          <a:p>
            <a:pPr>
              <a:lnSpc>
                <a:spcPct val="100000"/>
              </a:lnSpc>
              <a:spcBef>
                <a:spcPts val="265"/>
              </a:spcBef>
              <a:tabLst>
                <a:tab pos="1082675" algn="l"/>
                <a:tab pos="2498090" algn="l"/>
                <a:tab pos="3513454" algn="l"/>
                <a:tab pos="4659630" algn="l"/>
              </a:tabLst>
            </a:pPr>
            <a:r>
              <a:rPr sz="1800" spc="-10" dirty="0">
                <a:solidFill>
                  <a:srgbClr val="FFFFFF"/>
                </a:solidFill>
                <a:latin typeface="Corbel"/>
                <a:cs typeface="Corbel"/>
              </a:rPr>
              <a:t>Car</a:t>
            </a:r>
            <a:r>
              <a:rPr sz="1800" spc="20" dirty="0">
                <a:solidFill>
                  <a:srgbClr val="FFFFFF"/>
                </a:solidFill>
                <a:latin typeface="Corbel"/>
                <a:cs typeface="Corbel"/>
              </a:rPr>
              <a:t> </a:t>
            </a:r>
            <a:r>
              <a:rPr sz="1800" dirty="0">
                <a:solidFill>
                  <a:srgbClr val="FFFFFF"/>
                </a:solidFill>
                <a:latin typeface="Cambria Math"/>
                <a:cs typeface="Cambria Math"/>
              </a:rPr>
              <a:t>𝑚	</a:t>
            </a:r>
            <a:r>
              <a:rPr sz="1800" spc="-10" dirty="0">
                <a:solidFill>
                  <a:srgbClr val="FFFFFF"/>
                </a:solidFill>
                <a:latin typeface="Corbel"/>
                <a:cs typeface="Corbel"/>
              </a:rPr>
              <a:t>Car</a:t>
            </a:r>
            <a:r>
              <a:rPr sz="1800" spc="20" dirty="0">
                <a:solidFill>
                  <a:srgbClr val="FFFFFF"/>
                </a:solidFill>
                <a:latin typeface="Corbel"/>
                <a:cs typeface="Corbel"/>
              </a:rPr>
              <a:t> </a:t>
            </a:r>
            <a:r>
              <a:rPr sz="1800" dirty="0">
                <a:solidFill>
                  <a:srgbClr val="FFFFFF"/>
                </a:solidFill>
                <a:latin typeface="Cambria Math"/>
                <a:cs typeface="Cambria Math"/>
              </a:rPr>
              <a:t>4	</a:t>
            </a:r>
            <a:r>
              <a:rPr sz="2700" spc="-15" baseline="4629" dirty="0">
                <a:solidFill>
                  <a:srgbClr val="FFFFFF"/>
                </a:solidFill>
                <a:latin typeface="Corbel"/>
                <a:cs typeface="Corbel"/>
              </a:rPr>
              <a:t>Car</a:t>
            </a:r>
            <a:r>
              <a:rPr sz="2700" spc="37" baseline="4629" dirty="0">
                <a:solidFill>
                  <a:srgbClr val="FFFFFF"/>
                </a:solidFill>
                <a:latin typeface="Corbel"/>
                <a:cs typeface="Corbel"/>
              </a:rPr>
              <a:t> </a:t>
            </a:r>
            <a:r>
              <a:rPr sz="2700" baseline="4629" dirty="0">
                <a:solidFill>
                  <a:srgbClr val="FFFFFF"/>
                </a:solidFill>
                <a:latin typeface="Cambria Math"/>
                <a:cs typeface="Cambria Math"/>
              </a:rPr>
              <a:t>3	</a:t>
            </a:r>
            <a:r>
              <a:rPr sz="2700" spc="-15" baseline="3086" dirty="0">
                <a:solidFill>
                  <a:srgbClr val="FFFFFF"/>
                </a:solidFill>
                <a:latin typeface="Corbel"/>
                <a:cs typeface="Corbel"/>
              </a:rPr>
              <a:t>Car</a:t>
            </a:r>
            <a:r>
              <a:rPr sz="2700" spc="30" baseline="3086" dirty="0">
                <a:solidFill>
                  <a:srgbClr val="FFFFFF"/>
                </a:solidFill>
                <a:latin typeface="Corbel"/>
                <a:cs typeface="Corbel"/>
              </a:rPr>
              <a:t> </a:t>
            </a:r>
            <a:r>
              <a:rPr sz="2700" baseline="3086" dirty="0">
                <a:solidFill>
                  <a:srgbClr val="FFFFFF"/>
                </a:solidFill>
                <a:latin typeface="Cambria Math"/>
                <a:cs typeface="Cambria Math"/>
              </a:rPr>
              <a:t>2	</a:t>
            </a: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1</a:t>
            </a:r>
            <a:endParaRPr sz="1800">
              <a:latin typeface="Cambria Math"/>
              <a:cs typeface="Cambria Math"/>
            </a:endParaRPr>
          </a:p>
          <a:p>
            <a:pPr marL="627380">
              <a:lnSpc>
                <a:spcPct val="100000"/>
              </a:lnSpc>
              <a:spcBef>
                <a:spcPts val="259"/>
              </a:spcBef>
            </a:pPr>
            <a:r>
              <a:rPr sz="2800" spc="-5" dirty="0">
                <a:latin typeface="Cambria Math"/>
                <a:cs typeface="Cambria Math"/>
              </a:rPr>
              <a:t>…</a:t>
            </a:r>
            <a:endParaRPr sz="2800">
              <a:latin typeface="Cambria Math"/>
              <a:cs typeface="Cambria Math"/>
            </a:endParaRPr>
          </a:p>
        </p:txBody>
      </p:sp>
      <p:sp>
        <p:nvSpPr>
          <p:cNvPr id="75" name="object 75"/>
          <p:cNvSpPr txBox="1"/>
          <p:nvPr/>
        </p:nvSpPr>
        <p:spPr>
          <a:xfrm>
            <a:off x="6792848" y="4304791"/>
            <a:ext cx="292735" cy="452120"/>
          </a:xfrm>
          <a:prstGeom prst="rect">
            <a:avLst/>
          </a:prstGeom>
        </p:spPr>
        <p:txBody>
          <a:bodyPr vert="horz" wrap="square" lIns="0" tIns="12065" rIns="0" bIns="0" rtlCol="0">
            <a:spAutoFit/>
          </a:bodyPr>
          <a:lstStyle/>
          <a:p>
            <a:pPr marL="12700">
              <a:lnSpc>
                <a:spcPct val="100000"/>
              </a:lnSpc>
              <a:spcBef>
                <a:spcPts val="95"/>
              </a:spcBef>
            </a:pPr>
            <a:r>
              <a:rPr sz="2800" spc="-5" dirty="0">
                <a:latin typeface="Cambria Math"/>
                <a:cs typeface="Cambria Math"/>
              </a:rPr>
              <a:t>…</a:t>
            </a:r>
            <a:endParaRPr sz="2800">
              <a:latin typeface="Cambria Math"/>
              <a:cs typeface="Cambria Math"/>
            </a:endParaRPr>
          </a:p>
        </p:txBody>
      </p:sp>
      <p:sp>
        <p:nvSpPr>
          <p:cNvPr id="76" name="object 76"/>
          <p:cNvSpPr txBox="1"/>
          <p:nvPr/>
        </p:nvSpPr>
        <p:spPr>
          <a:xfrm>
            <a:off x="10623168" y="3995420"/>
            <a:ext cx="510540" cy="299720"/>
          </a:xfrm>
          <a:prstGeom prst="rect">
            <a:avLst/>
          </a:prstGeom>
        </p:spPr>
        <p:txBody>
          <a:bodyPr vert="horz" wrap="square" lIns="0" tIns="12700" rIns="0" bIns="0" rtlCol="0">
            <a:spAutoFit/>
          </a:bodyPr>
          <a:lstStyle/>
          <a:p>
            <a:pPr>
              <a:lnSpc>
                <a:spcPct val="100000"/>
              </a:lnSpc>
              <a:spcBef>
                <a:spcPts val="100"/>
              </a:spcBef>
            </a:pPr>
            <a:r>
              <a:rPr sz="1800" spc="-10" dirty="0">
                <a:solidFill>
                  <a:srgbClr val="FFFFFF"/>
                </a:solidFill>
                <a:latin typeface="Corbel"/>
                <a:cs typeface="Corbel"/>
              </a:rPr>
              <a:t>Car</a:t>
            </a:r>
            <a:r>
              <a:rPr sz="1800" spc="-45" dirty="0">
                <a:solidFill>
                  <a:srgbClr val="FFFFFF"/>
                </a:solidFill>
                <a:latin typeface="Corbel"/>
                <a:cs typeface="Corbel"/>
              </a:rPr>
              <a:t> </a:t>
            </a:r>
            <a:r>
              <a:rPr sz="1800" dirty="0">
                <a:solidFill>
                  <a:srgbClr val="FFFFFF"/>
                </a:solidFill>
                <a:latin typeface="Cambria Math"/>
                <a:cs typeface="Cambria Math"/>
              </a:rPr>
              <a:t>1</a:t>
            </a:r>
            <a:endParaRPr sz="1800">
              <a:latin typeface="Cambria Math"/>
              <a:cs typeface="Cambria Math"/>
            </a:endParaRPr>
          </a:p>
        </p:txBody>
      </p:sp>
      <p:sp>
        <p:nvSpPr>
          <p:cNvPr id="77" name="object 77"/>
          <p:cNvSpPr txBox="1"/>
          <p:nvPr/>
        </p:nvSpPr>
        <p:spPr>
          <a:xfrm>
            <a:off x="9049257" y="3982592"/>
            <a:ext cx="1102360" cy="299720"/>
          </a:xfrm>
          <a:prstGeom prst="rect">
            <a:avLst/>
          </a:prstGeom>
        </p:spPr>
        <p:txBody>
          <a:bodyPr vert="horz" wrap="square" lIns="0" tIns="12700" rIns="0" bIns="0" rtlCol="0">
            <a:spAutoFit/>
          </a:bodyPr>
          <a:lstStyle/>
          <a:p>
            <a:pPr>
              <a:lnSpc>
                <a:spcPct val="100000"/>
              </a:lnSpc>
              <a:spcBef>
                <a:spcPts val="100"/>
              </a:spcBef>
            </a:pPr>
            <a:r>
              <a:rPr sz="2700" spc="-15" baseline="1543" dirty="0">
                <a:solidFill>
                  <a:srgbClr val="FFFFFF"/>
                </a:solidFill>
                <a:latin typeface="Corbel"/>
                <a:cs typeface="Corbel"/>
              </a:rPr>
              <a:t>Car </a:t>
            </a:r>
            <a:r>
              <a:rPr sz="2700" baseline="1543" dirty="0">
                <a:solidFill>
                  <a:srgbClr val="FFFFFF"/>
                </a:solidFill>
                <a:latin typeface="Cambria Math"/>
                <a:cs typeface="Cambria Math"/>
              </a:rPr>
              <a:t>3 </a:t>
            </a:r>
            <a:r>
              <a:rPr sz="1800" spc="-10" dirty="0">
                <a:solidFill>
                  <a:srgbClr val="FFFFFF"/>
                </a:solidFill>
                <a:latin typeface="Corbel"/>
                <a:cs typeface="Corbel"/>
              </a:rPr>
              <a:t>Car</a:t>
            </a:r>
            <a:r>
              <a:rPr sz="1800" spc="-70" dirty="0">
                <a:solidFill>
                  <a:srgbClr val="FFFFFF"/>
                </a:solidFill>
                <a:latin typeface="Corbel"/>
                <a:cs typeface="Corbel"/>
              </a:rPr>
              <a:t> </a:t>
            </a:r>
            <a:r>
              <a:rPr sz="1800" dirty="0">
                <a:solidFill>
                  <a:srgbClr val="FFFFFF"/>
                </a:solidFill>
                <a:latin typeface="Cambria Math"/>
                <a:cs typeface="Cambria Math"/>
              </a:rPr>
              <a:t>2</a:t>
            </a:r>
            <a:endParaRPr sz="1800">
              <a:latin typeface="Cambria Math"/>
              <a:cs typeface="Cambria Math"/>
            </a:endParaRPr>
          </a:p>
        </p:txBody>
      </p:sp>
      <p:sp>
        <p:nvSpPr>
          <p:cNvPr id="78" name="object 78"/>
          <p:cNvSpPr txBox="1"/>
          <p:nvPr/>
        </p:nvSpPr>
        <p:spPr>
          <a:xfrm>
            <a:off x="7412481" y="3992626"/>
            <a:ext cx="509905" cy="299720"/>
          </a:xfrm>
          <a:prstGeom prst="rect">
            <a:avLst/>
          </a:prstGeom>
        </p:spPr>
        <p:txBody>
          <a:bodyPr vert="horz" wrap="square" lIns="0" tIns="12700" rIns="0" bIns="0" rtlCol="0">
            <a:spAutoFit/>
          </a:bodyPr>
          <a:lstStyle/>
          <a:p>
            <a:pPr>
              <a:lnSpc>
                <a:spcPct val="100000"/>
              </a:lnSpc>
              <a:spcBef>
                <a:spcPts val="100"/>
              </a:spcBef>
            </a:pP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4</a:t>
            </a:r>
            <a:endParaRPr sz="1800">
              <a:latin typeface="Cambria Math"/>
              <a:cs typeface="Cambria Math"/>
            </a:endParaRPr>
          </a:p>
        </p:txBody>
      </p:sp>
      <p:sp>
        <p:nvSpPr>
          <p:cNvPr id="79" name="object 79"/>
          <p:cNvSpPr txBox="1"/>
          <p:nvPr/>
        </p:nvSpPr>
        <p:spPr>
          <a:xfrm>
            <a:off x="6069203" y="3993007"/>
            <a:ext cx="575310" cy="299720"/>
          </a:xfrm>
          <a:prstGeom prst="rect">
            <a:avLst/>
          </a:prstGeom>
        </p:spPr>
        <p:txBody>
          <a:bodyPr vert="horz" wrap="square" lIns="0" tIns="12700" rIns="0" bIns="0" rtlCol="0">
            <a:spAutoFit/>
          </a:bodyPr>
          <a:lstStyle/>
          <a:p>
            <a:pPr>
              <a:lnSpc>
                <a:spcPct val="100000"/>
              </a:lnSpc>
              <a:spcBef>
                <a:spcPts val="100"/>
              </a:spcBef>
            </a:pPr>
            <a:r>
              <a:rPr sz="1800" spc="-10" dirty="0">
                <a:solidFill>
                  <a:srgbClr val="FFFFFF"/>
                </a:solidFill>
                <a:latin typeface="Corbel"/>
                <a:cs typeface="Corbel"/>
              </a:rPr>
              <a:t>Car</a:t>
            </a:r>
            <a:r>
              <a:rPr sz="1800" spc="-50" dirty="0">
                <a:solidFill>
                  <a:srgbClr val="FFFFFF"/>
                </a:solidFill>
                <a:latin typeface="Corbel"/>
                <a:cs typeface="Corbel"/>
              </a:rPr>
              <a:t> </a:t>
            </a:r>
            <a:r>
              <a:rPr sz="1800" dirty="0">
                <a:solidFill>
                  <a:srgbClr val="FFFFFF"/>
                </a:solidFill>
                <a:latin typeface="Cambria Math"/>
                <a:cs typeface="Cambria Math"/>
              </a:rPr>
              <a:t>𝑚</a:t>
            </a:r>
            <a:endParaRPr sz="1800">
              <a:latin typeface="Cambria Math"/>
              <a:cs typeface="Cambria Math"/>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49784"/>
            <a:ext cx="10015220" cy="574040"/>
          </a:xfrm>
          <a:prstGeom prst="rect">
            <a:avLst/>
          </a:prstGeom>
        </p:spPr>
        <p:txBody>
          <a:bodyPr vert="horz" wrap="square" lIns="0" tIns="12700" rIns="0" bIns="0" rtlCol="0">
            <a:spAutoFit/>
          </a:bodyPr>
          <a:lstStyle/>
          <a:p>
            <a:pPr marL="12700">
              <a:lnSpc>
                <a:spcPct val="100000"/>
              </a:lnSpc>
              <a:spcBef>
                <a:spcPts val="100"/>
              </a:spcBef>
            </a:pPr>
            <a:r>
              <a:rPr spc="-10" dirty="0">
                <a:latin typeface="Calibri"/>
                <a:cs typeface="Calibri"/>
              </a:rPr>
              <a:t>Nondeterministically Initialized </a:t>
            </a:r>
            <a:r>
              <a:rPr spc="-25" dirty="0">
                <a:latin typeface="Calibri"/>
                <a:cs typeface="Calibri"/>
              </a:rPr>
              <a:t>Markov </a:t>
            </a:r>
            <a:r>
              <a:rPr spc="-5" dirty="0">
                <a:latin typeface="Calibri"/>
                <a:cs typeface="Calibri"/>
              </a:rPr>
              <a:t>Chains</a:t>
            </a:r>
            <a:r>
              <a:rPr spc="-15" dirty="0">
                <a:latin typeface="Calibri"/>
                <a:cs typeface="Calibri"/>
              </a:rPr>
              <a:t> </a:t>
            </a:r>
            <a:r>
              <a:rPr spc="-5" dirty="0">
                <a:latin typeface="Calibri"/>
                <a:cs typeface="Calibri"/>
              </a:rPr>
              <a:t>(NiMC)</a:t>
            </a:r>
          </a:p>
        </p:txBody>
      </p:sp>
      <p:sp>
        <p:nvSpPr>
          <p:cNvPr id="3" name="object 3"/>
          <p:cNvSpPr/>
          <p:nvPr/>
        </p:nvSpPr>
        <p:spPr>
          <a:xfrm>
            <a:off x="3483736" y="978788"/>
            <a:ext cx="1059180" cy="282575"/>
          </a:xfrm>
          <a:custGeom>
            <a:avLst/>
            <a:gdLst/>
            <a:ahLst/>
            <a:cxnLst/>
            <a:rect l="l" t="t" r="r" b="b"/>
            <a:pathLst>
              <a:path w="1059179" h="282575">
                <a:moveTo>
                  <a:pt x="968883" y="0"/>
                </a:moveTo>
                <a:lnTo>
                  <a:pt x="964946" y="11430"/>
                </a:lnTo>
                <a:lnTo>
                  <a:pt x="981253" y="18504"/>
                </a:lnTo>
                <a:lnTo>
                  <a:pt x="995299" y="28305"/>
                </a:lnTo>
                <a:lnTo>
                  <a:pt x="1023822" y="73852"/>
                </a:lnTo>
                <a:lnTo>
                  <a:pt x="1032117" y="115623"/>
                </a:lnTo>
                <a:lnTo>
                  <a:pt x="1033145" y="139700"/>
                </a:lnTo>
                <a:lnTo>
                  <a:pt x="1032099" y="164580"/>
                </a:lnTo>
                <a:lnTo>
                  <a:pt x="1023768" y="207529"/>
                </a:lnTo>
                <a:lnTo>
                  <a:pt x="995346" y="253777"/>
                </a:lnTo>
                <a:lnTo>
                  <a:pt x="965326" y="270763"/>
                </a:lnTo>
                <a:lnTo>
                  <a:pt x="968883" y="282321"/>
                </a:lnTo>
                <a:lnTo>
                  <a:pt x="1007379" y="264239"/>
                </a:lnTo>
                <a:lnTo>
                  <a:pt x="1035685" y="232918"/>
                </a:lnTo>
                <a:lnTo>
                  <a:pt x="1053115" y="191071"/>
                </a:lnTo>
                <a:lnTo>
                  <a:pt x="1058926" y="141224"/>
                </a:lnTo>
                <a:lnTo>
                  <a:pt x="1057473" y="115339"/>
                </a:lnTo>
                <a:lnTo>
                  <a:pt x="1045852" y="69429"/>
                </a:lnTo>
                <a:lnTo>
                  <a:pt x="1022729" y="32093"/>
                </a:lnTo>
                <a:lnTo>
                  <a:pt x="989339" y="7379"/>
                </a:lnTo>
                <a:lnTo>
                  <a:pt x="968883" y="0"/>
                </a:lnTo>
                <a:close/>
              </a:path>
              <a:path w="1059179" h="282575">
                <a:moveTo>
                  <a:pt x="90042" y="0"/>
                </a:moveTo>
                <a:lnTo>
                  <a:pt x="51641" y="18081"/>
                </a:lnTo>
                <a:lnTo>
                  <a:pt x="23240" y="49402"/>
                </a:lnTo>
                <a:lnTo>
                  <a:pt x="5810" y="91408"/>
                </a:lnTo>
                <a:lnTo>
                  <a:pt x="0" y="141224"/>
                </a:lnTo>
                <a:lnTo>
                  <a:pt x="1452" y="167159"/>
                </a:lnTo>
                <a:lnTo>
                  <a:pt x="13073" y="212982"/>
                </a:lnTo>
                <a:lnTo>
                  <a:pt x="36125" y="250227"/>
                </a:lnTo>
                <a:lnTo>
                  <a:pt x="69514" y="274941"/>
                </a:lnTo>
                <a:lnTo>
                  <a:pt x="90042" y="282321"/>
                </a:lnTo>
                <a:lnTo>
                  <a:pt x="93599" y="270763"/>
                </a:lnTo>
                <a:lnTo>
                  <a:pt x="77531" y="263663"/>
                </a:lnTo>
                <a:lnTo>
                  <a:pt x="63642" y="253777"/>
                </a:lnTo>
                <a:lnTo>
                  <a:pt x="35210" y="207529"/>
                </a:lnTo>
                <a:lnTo>
                  <a:pt x="26828" y="164580"/>
                </a:lnTo>
                <a:lnTo>
                  <a:pt x="25780" y="139700"/>
                </a:lnTo>
                <a:lnTo>
                  <a:pt x="26828" y="115623"/>
                </a:lnTo>
                <a:lnTo>
                  <a:pt x="35210" y="73852"/>
                </a:lnTo>
                <a:lnTo>
                  <a:pt x="63753" y="28305"/>
                </a:lnTo>
                <a:lnTo>
                  <a:pt x="94107" y="11430"/>
                </a:lnTo>
                <a:lnTo>
                  <a:pt x="90042" y="0"/>
                </a:lnTo>
                <a:close/>
              </a:path>
            </a:pathLst>
          </a:custGeom>
          <a:solidFill>
            <a:srgbClr val="000000"/>
          </a:solidFill>
        </p:spPr>
        <p:txBody>
          <a:bodyPr wrap="square" lIns="0" tIns="0" rIns="0" bIns="0" rtlCol="0"/>
          <a:lstStyle/>
          <a:p>
            <a:endParaRPr/>
          </a:p>
        </p:txBody>
      </p:sp>
      <p:sp>
        <p:nvSpPr>
          <p:cNvPr id="4" name="object 4"/>
          <p:cNvSpPr txBox="1"/>
          <p:nvPr/>
        </p:nvSpPr>
        <p:spPr>
          <a:xfrm>
            <a:off x="190601" y="888314"/>
            <a:ext cx="4472940" cy="391795"/>
          </a:xfrm>
          <a:prstGeom prst="rect">
            <a:avLst/>
          </a:prstGeom>
        </p:spPr>
        <p:txBody>
          <a:bodyPr vert="horz" wrap="square" lIns="0" tIns="12700" rIns="0" bIns="0" rtlCol="0">
            <a:spAutoFit/>
          </a:bodyPr>
          <a:lstStyle/>
          <a:p>
            <a:pPr marL="355600" indent="-342900">
              <a:lnSpc>
                <a:spcPct val="100000"/>
              </a:lnSpc>
              <a:spcBef>
                <a:spcPts val="100"/>
              </a:spcBef>
              <a:buFont typeface="Arial"/>
              <a:buChar char="•"/>
              <a:tabLst>
                <a:tab pos="354965" algn="l"/>
                <a:tab pos="355600" algn="l"/>
                <a:tab pos="3392804" algn="l"/>
                <a:tab pos="4378960" algn="l"/>
              </a:tabLst>
            </a:pPr>
            <a:r>
              <a:rPr sz="2400" spc="-5" dirty="0">
                <a:latin typeface="Corbel"/>
                <a:cs typeface="Corbel"/>
              </a:rPr>
              <a:t>N</a:t>
            </a:r>
            <a:r>
              <a:rPr sz="2400" spc="-15" dirty="0">
                <a:latin typeface="Corbel"/>
                <a:cs typeface="Corbel"/>
              </a:rPr>
              <a:t>i</a:t>
            </a:r>
            <a:r>
              <a:rPr sz="2400" dirty="0">
                <a:latin typeface="Corbel"/>
                <a:cs typeface="Corbel"/>
              </a:rPr>
              <a:t>MC,</a:t>
            </a:r>
            <a:r>
              <a:rPr sz="2400" spc="5" dirty="0">
                <a:latin typeface="Corbel"/>
                <a:cs typeface="Corbel"/>
              </a:rPr>
              <a:t> </a:t>
            </a:r>
            <a:r>
              <a:rPr sz="2400" dirty="0">
                <a:latin typeface="Cambria Math"/>
                <a:cs typeface="Cambria Math"/>
              </a:rPr>
              <a:t>ℳ</a:t>
            </a:r>
            <a:r>
              <a:rPr sz="2400" spc="45" dirty="0">
                <a:latin typeface="Cambria Math"/>
                <a:cs typeface="Cambria Math"/>
              </a:rPr>
              <a:t> </a:t>
            </a:r>
            <a:r>
              <a:rPr sz="2400" dirty="0">
                <a:latin typeface="Corbel"/>
                <a:cs typeface="Corbel"/>
              </a:rPr>
              <a:t>is</a:t>
            </a:r>
            <a:r>
              <a:rPr sz="2400" spc="5" dirty="0">
                <a:latin typeface="Corbel"/>
                <a:cs typeface="Corbel"/>
              </a:rPr>
              <a:t> </a:t>
            </a:r>
            <a:r>
              <a:rPr sz="2400" dirty="0">
                <a:latin typeface="Corbel"/>
                <a:cs typeface="Corbel"/>
              </a:rPr>
              <a:t>de</a:t>
            </a:r>
            <a:r>
              <a:rPr sz="2400" spc="5" dirty="0">
                <a:latin typeface="Corbel"/>
                <a:cs typeface="Corbel"/>
              </a:rPr>
              <a:t>f</a:t>
            </a:r>
            <a:r>
              <a:rPr sz="2400" dirty="0">
                <a:latin typeface="Corbel"/>
                <a:cs typeface="Corbel"/>
              </a:rPr>
              <a:t>i</a:t>
            </a:r>
            <a:r>
              <a:rPr sz="2400" spc="-10" dirty="0">
                <a:latin typeface="Corbel"/>
                <a:cs typeface="Corbel"/>
              </a:rPr>
              <a:t>n</a:t>
            </a:r>
            <a:r>
              <a:rPr sz="2400" dirty="0">
                <a:latin typeface="Corbel"/>
                <a:cs typeface="Corbel"/>
              </a:rPr>
              <a:t>ed</a:t>
            </a:r>
            <a:r>
              <a:rPr sz="2400" spc="15" dirty="0">
                <a:latin typeface="Corbel"/>
                <a:cs typeface="Corbel"/>
              </a:rPr>
              <a:t> </a:t>
            </a:r>
            <a:r>
              <a:rPr sz="2400" dirty="0">
                <a:latin typeface="Corbel"/>
                <a:cs typeface="Corbel"/>
              </a:rPr>
              <a:t>by	</a:t>
            </a:r>
            <a:r>
              <a:rPr sz="2400" spc="85" dirty="0">
                <a:latin typeface="Cambria Math"/>
                <a:cs typeface="Cambria Math"/>
              </a:rPr>
              <a:t>𝒳</a:t>
            </a:r>
            <a:r>
              <a:rPr sz="2400" dirty="0">
                <a:latin typeface="Cambria Math"/>
                <a:cs typeface="Cambria Math"/>
              </a:rPr>
              <a:t>,</a:t>
            </a:r>
            <a:r>
              <a:rPr sz="2400" spc="-135" dirty="0">
                <a:latin typeface="Cambria Math"/>
                <a:cs typeface="Cambria Math"/>
              </a:rPr>
              <a:t> </a:t>
            </a:r>
            <a:r>
              <a:rPr sz="2400" dirty="0">
                <a:latin typeface="Cambria Math"/>
                <a:cs typeface="Cambria Math"/>
              </a:rPr>
              <a:t>Θ,</a:t>
            </a:r>
            <a:r>
              <a:rPr sz="2400" spc="-150" dirty="0">
                <a:latin typeface="Cambria Math"/>
                <a:cs typeface="Cambria Math"/>
              </a:rPr>
              <a:t> </a:t>
            </a:r>
            <a:r>
              <a:rPr sz="2400" dirty="0">
                <a:latin typeface="Cambria Math"/>
                <a:cs typeface="Cambria Math"/>
              </a:rPr>
              <a:t>Ρ	</a:t>
            </a:r>
            <a:r>
              <a:rPr sz="2400" dirty="0">
                <a:latin typeface="Corbel"/>
                <a:cs typeface="Corbel"/>
              </a:rPr>
              <a:t>:</a:t>
            </a:r>
            <a:endParaRPr sz="2400">
              <a:latin typeface="Corbel"/>
              <a:cs typeface="Corbel"/>
            </a:endParaRPr>
          </a:p>
        </p:txBody>
      </p:sp>
      <p:sp>
        <p:nvSpPr>
          <p:cNvPr id="5" name="object 5"/>
          <p:cNvSpPr/>
          <p:nvPr/>
        </p:nvSpPr>
        <p:spPr>
          <a:xfrm>
            <a:off x="2497708" y="2076069"/>
            <a:ext cx="461645" cy="282575"/>
          </a:xfrm>
          <a:custGeom>
            <a:avLst/>
            <a:gdLst/>
            <a:ahLst/>
            <a:cxnLst/>
            <a:rect l="l" t="t" r="r" b="b"/>
            <a:pathLst>
              <a:path w="461644" h="282575">
                <a:moveTo>
                  <a:pt x="371475" y="0"/>
                </a:moveTo>
                <a:lnTo>
                  <a:pt x="367538" y="11429"/>
                </a:lnTo>
                <a:lnTo>
                  <a:pt x="383845" y="18504"/>
                </a:lnTo>
                <a:lnTo>
                  <a:pt x="397891" y="28305"/>
                </a:lnTo>
                <a:lnTo>
                  <a:pt x="426414" y="73852"/>
                </a:lnTo>
                <a:lnTo>
                  <a:pt x="434709" y="115623"/>
                </a:lnTo>
                <a:lnTo>
                  <a:pt x="435737" y="139700"/>
                </a:lnTo>
                <a:lnTo>
                  <a:pt x="434691" y="164580"/>
                </a:lnTo>
                <a:lnTo>
                  <a:pt x="426360" y="207529"/>
                </a:lnTo>
                <a:lnTo>
                  <a:pt x="397938" y="253777"/>
                </a:lnTo>
                <a:lnTo>
                  <a:pt x="367919" y="270763"/>
                </a:lnTo>
                <a:lnTo>
                  <a:pt x="371475" y="282320"/>
                </a:lnTo>
                <a:lnTo>
                  <a:pt x="409971" y="264239"/>
                </a:lnTo>
                <a:lnTo>
                  <a:pt x="438277" y="232917"/>
                </a:lnTo>
                <a:lnTo>
                  <a:pt x="455707" y="191071"/>
                </a:lnTo>
                <a:lnTo>
                  <a:pt x="461518" y="141223"/>
                </a:lnTo>
                <a:lnTo>
                  <a:pt x="460065" y="115339"/>
                </a:lnTo>
                <a:lnTo>
                  <a:pt x="448444" y="69429"/>
                </a:lnTo>
                <a:lnTo>
                  <a:pt x="425321" y="32093"/>
                </a:lnTo>
                <a:lnTo>
                  <a:pt x="391931" y="7379"/>
                </a:lnTo>
                <a:lnTo>
                  <a:pt x="371475" y="0"/>
                </a:lnTo>
                <a:close/>
              </a:path>
              <a:path w="461644" h="282575">
                <a:moveTo>
                  <a:pt x="90043" y="0"/>
                </a:moveTo>
                <a:lnTo>
                  <a:pt x="51641" y="18081"/>
                </a:lnTo>
                <a:lnTo>
                  <a:pt x="23241" y="49402"/>
                </a:lnTo>
                <a:lnTo>
                  <a:pt x="5810" y="91408"/>
                </a:lnTo>
                <a:lnTo>
                  <a:pt x="0" y="141223"/>
                </a:lnTo>
                <a:lnTo>
                  <a:pt x="1452" y="167159"/>
                </a:lnTo>
                <a:lnTo>
                  <a:pt x="13073" y="212982"/>
                </a:lnTo>
                <a:lnTo>
                  <a:pt x="36125" y="250227"/>
                </a:lnTo>
                <a:lnTo>
                  <a:pt x="69514" y="274941"/>
                </a:lnTo>
                <a:lnTo>
                  <a:pt x="90043" y="282320"/>
                </a:lnTo>
                <a:lnTo>
                  <a:pt x="93599" y="270763"/>
                </a:lnTo>
                <a:lnTo>
                  <a:pt x="77531" y="263663"/>
                </a:lnTo>
                <a:lnTo>
                  <a:pt x="63642" y="253777"/>
                </a:lnTo>
                <a:lnTo>
                  <a:pt x="35210" y="207529"/>
                </a:lnTo>
                <a:lnTo>
                  <a:pt x="26828" y="164580"/>
                </a:lnTo>
                <a:lnTo>
                  <a:pt x="25781" y="139700"/>
                </a:lnTo>
                <a:lnTo>
                  <a:pt x="26828" y="115623"/>
                </a:lnTo>
                <a:lnTo>
                  <a:pt x="35210" y="73852"/>
                </a:lnTo>
                <a:lnTo>
                  <a:pt x="63754" y="28305"/>
                </a:lnTo>
                <a:lnTo>
                  <a:pt x="94107" y="11429"/>
                </a:lnTo>
                <a:lnTo>
                  <a:pt x="90043" y="0"/>
                </a:lnTo>
                <a:close/>
              </a:path>
            </a:pathLst>
          </a:custGeom>
          <a:solidFill>
            <a:srgbClr val="000000"/>
          </a:solidFill>
        </p:spPr>
        <p:txBody>
          <a:bodyPr wrap="square" lIns="0" tIns="0" rIns="0" bIns="0" rtlCol="0"/>
          <a:lstStyle/>
          <a:p>
            <a:endParaRPr/>
          </a:p>
        </p:txBody>
      </p:sp>
      <p:sp>
        <p:nvSpPr>
          <p:cNvPr id="6" name="object 6"/>
          <p:cNvSpPr txBox="1"/>
          <p:nvPr/>
        </p:nvSpPr>
        <p:spPr>
          <a:xfrm>
            <a:off x="597001" y="1254633"/>
            <a:ext cx="4596765" cy="1487170"/>
          </a:xfrm>
          <a:prstGeom prst="rect">
            <a:avLst/>
          </a:prstGeom>
        </p:spPr>
        <p:txBody>
          <a:bodyPr vert="horz" wrap="square" lIns="0" tIns="12700" rIns="0" bIns="0" rtlCol="0">
            <a:spAutoFit/>
          </a:bodyPr>
          <a:lstStyle/>
          <a:p>
            <a:pPr marL="406400" indent="-342900">
              <a:lnSpc>
                <a:spcPct val="100000"/>
              </a:lnSpc>
              <a:spcBef>
                <a:spcPts val="100"/>
              </a:spcBef>
              <a:buFont typeface="Arial"/>
              <a:buChar char="•"/>
              <a:tabLst>
                <a:tab pos="405765" algn="l"/>
                <a:tab pos="406400" algn="l"/>
              </a:tabLst>
            </a:pPr>
            <a:r>
              <a:rPr sz="2400" dirty="0">
                <a:latin typeface="Cambria Math"/>
                <a:cs typeface="Cambria Math"/>
              </a:rPr>
              <a:t>𝒳 = </a:t>
            </a:r>
            <a:r>
              <a:rPr sz="2400" spc="85" dirty="0">
                <a:latin typeface="Cambria Math"/>
                <a:cs typeface="Cambria Math"/>
              </a:rPr>
              <a:t>ℝ</a:t>
            </a:r>
            <a:r>
              <a:rPr sz="2625" spc="127" baseline="28571" dirty="0">
                <a:latin typeface="Cambria Math"/>
                <a:cs typeface="Cambria Math"/>
              </a:rPr>
              <a:t>𝑚 </a:t>
            </a:r>
            <a:r>
              <a:rPr sz="2400" dirty="0">
                <a:latin typeface="Corbel"/>
                <a:cs typeface="Corbel"/>
              </a:rPr>
              <a:t>is </a:t>
            </a:r>
            <a:r>
              <a:rPr sz="2400" spc="-5" dirty="0">
                <a:latin typeface="Corbel"/>
                <a:cs typeface="Corbel"/>
              </a:rPr>
              <a:t>the state</a:t>
            </a:r>
            <a:r>
              <a:rPr sz="2400" spc="20" dirty="0">
                <a:latin typeface="Corbel"/>
                <a:cs typeface="Corbel"/>
              </a:rPr>
              <a:t> </a:t>
            </a:r>
            <a:r>
              <a:rPr sz="2400" spc="-5" dirty="0">
                <a:latin typeface="Corbel"/>
                <a:cs typeface="Corbel"/>
              </a:rPr>
              <a:t>space;</a:t>
            </a:r>
            <a:endParaRPr sz="2400">
              <a:latin typeface="Corbel"/>
              <a:cs typeface="Corbel"/>
            </a:endParaRPr>
          </a:p>
          <a:p>
            <a:pPr marL="406400" indent="-342900">
              <a:lnSpc>
                <a:spcPct val="100000"/>
              </a:lnSpc>
              <a:buFont typeface="Arial"/>
              <a:buChar char="•"/>
              <a:tabLst>
                <a:tab pos="405765" algn="l"/>
                <a:tab pos="406400" algn="l"/>
              </a:tabLst>
            </a:pPr>
            <a:r>
              <a:rPr sz="2400" dirty="0">
                <a:latin typeface="Cambria Math"/>
                <a:cs typeface="Cambria Math"/>
              </a:rPr>
              <a:t>Θ ⊆ 𝒳 </a:t>
            </a:r>
            <a:r>
              <a:rPr sz="2400" dirty="0">
                <a:latin typeface="Corbel"/>
                <a:cs typeface="Corbel"/>
              </a:rPr>
              <a:t>is </a:t>
            </a:r>
            <a:r>
              <a:rPr sz="2400" spc="-5" dirty="0">
                <a:latin typeface="Corbel"/>
                <a:cs typeface="Corbel"/>
              </a:rPr>
              <a:t>the set of initial</a:t>
            </a:r>
            <a:r>
              <a:rPr sz="2400" spc="305" dirty="0">
                <a:latin typeface="Corbel"/>
                <a:cs typeface="Corbel"/>
              </a:rPr>
              <a:t> </a:t>
            </a:r>
            <a:r>
              <a:rPr sz="2400" spc="-5" dirty="0">
                <a:latin typeface="Corbel"/>
                <a:cs typeface="Corbel"/>
              </a:rPr>
              <a:t>states;</a:t>
            </a:r>
            <a:endParaRPr sz="2400">
              <a:latin typeface="Corbel"/>
              <a:cs typeface="Corbel"/>
            </a:endParaRPr>
          </a:p>
          <a:p>
            <a:pPr marL="405765" marR="30480" indent="-342900">
              <a:lnSpc>
                <a:spcPts val="2870"/>
              </a:lnSpc>
              <a:spcBef>
                <a:spcPts val="105"/>
              </a:spcBef>
              <a:buFont typeface="Arial"/>
              <a:buChar char="•"/>
              <a:tabLst>
                <a:tab pos="405765" algn="l"/>
                <a:tab pos="406400" algn="l"/>
                <a:tab pos="1256665" algn="l"/>
                <a:tab pos="1663700" algn="l"/>
                <a:tab pos="2457450" algn="l"/>
              </a:tabLst>
            </a:pPr>
            <a:r>
              <a:rPr sz="2400" dirty="0">
                <a:latin typeface="Cambria Math"/>
                <a:cs typeface="Cambria Math"/>
              </a:rPr>
              <a:t>Ρ</a:t>
            </a:r>
            <a:r>
              <a:rPr sz="2400" spc="135" dirty="0">
                <a:latin typeface="Cambria Math"/>
                <a:cs typeface="Cambria Math"/>
              </a:rPr>
              <a:t> </a:t>
            </a:r>
            <a:r>
              <a:rPr sz="2400" dirty="0">
                <a:latin typeface="Cambria Math"/>
                <a:cs typeface="Cambria Math"/>
              </a:rPr>
              <a:t>∶</a:t>
            </a:r>
            <a:r>
              <a:rPr sz="2400" spc="140" dirty="0">
                <a:latin typeface="Cambria Math"/>
                <a:cs typeface="Cambria Math"/>
              </a:rPr>
              <a:t> </a:t>
            </a:r>
            <a:r>
              <a:rPr sz="2400" dirty="0">
                <a:latin typeface="Cambria Math"/>
                <a:cs typeface="Cambria Math"/>
              </a:rPr>
              <a:t>𝒳	→	ℙ</a:t>
            </a:r>
            <a:r>
              <a:rPr sz="2400" spc="459" dirty="0">
                <a:latin typeface="Cambria Math"/>
                <a:cs typeface="Cambria Math"/>
              </a:rPr>
              <a:t> </a:t>
            </a:r>
            <a:r>
              <a:rPr sz="2400" dirty="0">
                <a:latin typeface="Cambria Math"/>
                <a:cs typeface="Cambria Math"/>
              </a:rPr>
              <a:t>𝒳	</a:t>
            </a:r>
            <a:r>
              <a:rPr sz="2400" dirty="0">
                <a:latin typeface="Corbel"/>
                <a:cs typeface="Corbel"/>
              </a:rPr>
              <a:t>is </a:t>
            </a:r>
            <a:r>
              <a:rPr sz="2400" spc="-5" dirty="0">
                <a:latin typeface="Corbel"/>
                <a:cs typeface="Corbel"/>
              </a:rPr>
              <a:t>the</a:t>
            </a:r>
            <a:r>
              <a:rPr sz="2400" spc="-55" dirty="0">
                <a:latin typeface="Corbel"/>
                <a:cs typeface="Corbel"/>
              </a:rPr>
              <a:t> </a:t>
            </a:r>
            <a:r>
              <a:rPr sz="2400" spc="-5" dirty="0">
                <a:latin typeface="Corbel"/>
                <a:cs typeface="Corbel"/>
              </a:rPr>
              <a:t>probability  </a:t>
            </a:r>
            <a:r>
              <a:rPr sz="2400" spc="-10" dirty="0">
                <a:latin typeface="Corbel"/>
                <a:cs typeface="Corbel"/>
              </a:rPr>
              <a:t>transition</a:t>
            </a:r>
            <a:r>
              <a:rPr sz="2400" spc="10" dirty="0">
                <a:latin typeface="Corbel"/>
                <a:cs typeface="Corbel"/>
              </a:rPr>
              <a:t> </a:t>
            </a:r>
            <a:r>
              <a:rPr sz="2400" spc="-5" dirty="0">
                <a:latin typeface="Corbel"/>
                <a:cs typeface="Corbel"/>
              </a:rPr>
              <a:t>function.</a:t>
            </a:r>
            <a:endParaRPr sz="2400">
              <a:latin typeface="Corbel"/>
              <a:cs typeface="Corbel"/>
            </a:endParaRPr>
          </a:p>
        </p:txBody>
      </p:sp>
      <p:sp>
        <p:nvSpPr>
          <p:cNvPr id="7" name="object 7"/>
          <p:cNvSpPr txBox="1"/>
          <p:nvPr/>
        </p:nvSpPr>
        <p:spPr>
          <a:xfrm>
            <a:off x="3805809" y="3231642"/>
            <a:ext cx="418465" cy="292735"/>
          </a:xfrm>
          <a:prstGeom prst="rect">
            <a:avLst/>
          </a:prstGeom>
        </p:spPr>
        <p:txBody>
          <a:bodyPr vert="horz" wrap="square" lIns="0" tIns="12700" rIns="0" bIns="0" rtlCol="0">
            <a:spAutoFit/>
          </a:bodyPr>
          <a:lstStyle/>
          <a:p>
            <a:pPr marL="12700">
              <a:lnSpc>
                <a:spcPct val="100000"/>
              </a:lnSpc>
              <a:spcBef>
                <a:spcPts val="100"/>
              </a:spcBef>
            </a:pPr>
            <a:r>
              <a:rPr sz="1750" spc="229" dirty="0">
                <a:latin typeface="Cambria Math"/>
                <a:cs typeface="Cambria Math"/>
              </a:rPr>
              <a:t>𝑥</a:t>
            </a:r>
            <a:r>
              <a:rPr sz="1750" dirty="0">
                <a:latin typeface="Cambria Math"/>
                <a:cs typeface="Cambria Math"/>
              </a:rPr>
              <a:t>,</a:t>
            </a:r>
            <a:r>
              <a:rPr sz="1750" spc="185" dirty="0">
                <a:latin typeface="Cambria Math"/>
                <a:cs typeface="Cambria Math"/>
              </a:rPr>
              <a:t>𝑥</a:t>
            </a:r>
            <a:r>
              <a:rPr sz="1750" spc="165" dirty="0">
                <a:latin typeface="Cambria Math"/>
                <a:cs typeface="Cambria Math"/>
              </a:rPr>
              <a:t>′</a:t>
            </a:r>
            <a:endParaRPr sz="1750">
              <a:latin typeface="Cambria Math"/>
              <a:cs typeface="Cambria Math"/>
            </a:endParaRPr>
          </a:p>
        </p:txBody>
      </p:sp>
      <p:sp>
        <p:nvSpPr>
          <p:cNvPr id="8" name="object 8"/>
          <p:cNvSpPr txBox="1"/>
          <p:nvPr/>
        </p:nvSpPr>
        <p:spPr>
          <a:xfrm>
            <a:off x="152501" y="3086861"/>
            <a:ext cx="4967605" cy="391160"/>
          </a:xfrm>
          <a:prstGeom prst="rect">
            <a:avLst/>
          </a:prstGeom>
        </p:spPr>
        <p:txBody>
          <a:bodyPr vert="horz" wrap="square" lIns="0" tIns="12700" rIns="0" bIns="0" rtlCol="0">
            <a:spAutoFit/>
          </a:bodyPr>
          <a:lstStyle/>
          <a:p>
            <a:pPr marL="337185" indent="-287020">
              <a:lnSpc>
                <a:spcPct val="100000"/>
              </a:lnSpc>
              <a:spcBef>
                <a:spcPts val="100"/>
              </a:spcBef>
              <a:buFont typeface="Arial"/>
              <a:buChar char="•"/>
              <a:tabLst>
                <a:tab pos="337185" algn="l"/>
                <a:tab pos="337820" algn="l"/>
                <a:tab pos="2679700" algn="l"/>
                <a:tab pos="4133850" algn="l"/>
              </a:tabLst>
            </a:pPr>
            <a:r>
              <a:rPr sz="2400" spc="-5" dirty="0">
                <a:latin typeface="Corbel"/>
                <a:cs typeface="Corbel"/>
              </a:rPr>
              <a:t>For states  </a:t>
            </a:r>
            <a:r>
              <a:rPr sz="2400" spc="40" dirty="0">
                <a:latin typeface="Cambria Math"/>
                <a:cs typeface="Cambria Math"/>
              </a:rPr>
              <a:t>𝑥,</a:t>
            </a:r>
            <a:r>
              <a:rPr sz="2400" spc="-80" dirty="0">
                <a:latin typeface="Cambria Math"/>
                <a:cs typeface="Cambria Math"/>
              </a:rPr>
              <a:t> </a:t>
            </a:r>
            <a:r>
              <a:rPr sz="2400" spc="145" dirty="0">
                <a:latin typeface="Cambria Math"/>
                <a:cs typeface="Cambria Math"/>
              </a:rPr>
              <a:t>𝑥</a:t>
            </a:r>
            <a:r>
              <a:rPr sz="2625" spc="217" baseline="28571" dirty="0">
                <a:latin typeface="Cambria Math"/>
                <a:cs typeface="Cambria Math"/>
              </a:rPr>
              <a:t>′</a:t>
            </a:r>
            <a:r>
              <a:rPr sz="2625" spc="615" baseline="28571" dirty="0">
                <a:latin typeface="Cambria Math"/>
                <a:cs typeface="Cambria Math"/>
              </a:rPr>
              <a:t> </a:t>
            </a:r>
            <a:r>
              <a:rPr sz="2400" dirty="0">
                <a:latin typeface="Cambria Math"/>
                <a:cs typeface="Cambria Math"/>
              </a:rPr>
              <a:t>∈	</a:t>
            </a:r>
            <a:r>
              <a:rPr sz="2400" spc="45" dirty="0">
                <a:latin typeface="Cambria Math"/>
                <a:cs typeface="Cambria Math"/>
              </a:rPr>
              <a:t>𝒳</a:t>
            </a:r>
            <a:r>
              <a:rPr sz="2400" spc="45" dirty="0">
                <a:latin typeface="Corbel"/>
                <a:cs typeface="Corbel"/>
              </a:rPr>
              <a:t>,</a:t>
            </a:r>
            <a:r>
              <a:rPr sz="2400" spc="-10" dirty="0">
                <a:latin typeface="Corbel"/>
                <a:cs typeface="Corbel"/>
              </a:rPr>
              <a:t> </a:t>
            </a:r>
            <a:r>
              <a:rPr sz="2400" dirty="0">
                <a:latin typeface="Corbel"/>
                <a:cs typeface="Corbel"/>
              </a:rPr>
              <a:t>let </a:t>
            </a:r>
            <a:r>
              <a:rPr sz="2400" spc="5" dirty="0">
                <a:latin typeface="Corbel"/>
                <a:cs typeface="Corbel"/>
              </a:rPr>
              <a:t> </a:t>
            </a:r>
            <a:r>
              <a:rPr sz="2400" dirty="0">
                <a:latin typeface="Cambria Math"/>
                <a:cs typeface="Cambria Math"/>
              </a:rPr>
              <a:t>Ρ	</a:t>
            </a:r>
            <a:r>
              <a:rPr sz="2400" dirty="0">
                <a:latin typeface="Corbel"/>
                <a:cs typeface="Corbel"/>
              </a:rPr>
              <a:t>be</a:t>
            </a:r>
            <a:r>
              <a:rPr sz="2400" spc="-60" dirty="0">
                <a:latin typeface="Corbel"/>
                <a:cs typeface="Corbel"/>
              </a:rPr>
              <a:t> </a:t>
            </a:r>
            <a:r>
              <a:rPr sz="2400" spc="-5" dirty="0">
                <a:latin typeface="Corbel"/>
                <a:cs typeface="Corbel"/>
              </a:rPr>
              <a:t>the</a:t>
            </a:r>
            <a:endParaRPr sz="2400">
              <a:latin typeface="Corbel"/>
              <a:cs typeface="Corbel"/>
            </a:endParaRPr>
          </a:p>
        </p:txBody>
      </p:sp>
      <p:sp>
        <p:nvSpPr>
          <p:cNvPr id="9" name="object 9"/>
          <p:cNvSpPr txBox="1"/>
          <p:nvPr/>
        </p:nvSpPr>
        <p:spPr>
          <a:xfrm>
            <a:off x="477113" y="3464814"/>
            <a:ext cx="4975225" cy="757555"/>
          </a:xfrm>
          <a:prstGeom prst="rect">
            <a:avLst/>
          </a:prstGeom>
        </p:spPr>
        <p:txBody>
          <a:bodyPr vert="horz" wrap="square" lIns="0" tIns="12700" rIns="0" bIns="0" rtlCol="0">
            <a:spAutoFit/>
          </a:bodyPr>
          <a:lstStyle/>
          <a:p>
            <a:pPr marL="12700">
              <a:lnSpc>
                <a:spcPct val="100000"/>
              </a:lnSpc>
              <a:spcBef>
                <a:spcPts val="100"/>
              </a:spcBef>
            </a:pPr>
            <a:r>
              <a:rPr sz="2400" spc="-5" dirty="0">
                <a:latin typeface="Corbel"/>
                <a:cs typeface="Corbel"/>
              </a:rPr>
              <a:t>probability of transitioning </a:t>
            </a:r>
            <a:r>
              <a:rPr sz="2400" dirty="0">
                <a:latin typeface="Corbel"/>
                <a:cs typeface="Corbel"/>
              </a:rPr>
              <a:t>from </a:t>
            </a:r>
            <a:r>
              <a:rPr sz="2400" spc="-5" dirty="0">
                <a:latin typeface="Corbel"/>
                <a:cs typeface="Corbel"/>
              </a:rPr>
              <a:t>state</a:t>
            </a:r>
            <a:r>
              <a:rPr sz="2400" spc="10" dirty="0">
                <a:latin typeface="Corbel"/>
                <a:cs typeface="Corbel"/>
              </a:rPr>
              <a:t> </a:t>
            </a:r>
            <a:r>
              <a:rPr sz="2400" dirty="0">
                <a:latin typeface="Cambria Math"/>
                <a:cs typeface="Cambria Math"/>
              </a:rPr>
              <a:t>𝑥</a:t>
            </a:r>
            <a:endParaRPr sz="2400">
              <a:latin typeface="Cambria Math"/>
              <a:cs typeface="Cambria Math"/>
            </a:endParaRPr>
          </a:p>
          <a:p>
            <a:pPr marL="12700">
              <a:lnSpc>
                <a:spcPct val="100000"/>
              </a:lnSpc>
            </a:pPr>
            <a:r>
              <a:rPr sz="2400" spc="-5" dirty="0">
                <a:latin typeface="Corbel"/>
                <a:cs typeface="Corbel"/>
              </a:rPr>
              <a:t>to</a:t>
            </a:r>
            <a:r>
              <a:rPr sz="2400" spc="-10" dirty="0">
                <a:latin typeface="Corbel"/>
                <a:cs typeface="Corbel"/>
              </a:rPr>
              <a:t> </a:t>
            </a:r>
            <a:r>
              <a:rPr sz="2400" spc="-5" dirty="0">
                <a:latin typeface="Cambria Math"/>
                <a:cs typeface="Cambria Math"/>
              </a:rPr>
              <a:t>𝑥′</a:t>
            </a:r>
            <a:r>
              <a:rPr sz="2400" spc="-5" dirty="0">
                <a:latin typeface="Corbel"/>
                <a:cs typeface="Corbel"/>
              </a:rPr>
              <a:t>.</a:t>
            </a:r>
            <a:endParaRPr sz="2400">
              <a:latin typeface="Corbel"/>
              <a:cs typeface="Corbel"/>
            </a:endParaRPr>
          </a:p>
        </p:txBody>
      </p:sp>
      <p:sp>
        <p:nvSpPr>
          <p:cNvPr id="10" name="object 10"/>
          <p:cNvSpPr/>
          <p:nvPr/>
        </p:nvSpPr>
        <p:spPr>
          <a:xfrm>
            <a:off x="3669665" y="4651628"/>
            <a:ext cx="1723389" cy="282575"/>
          </a:xfrm>
          <a:custGeom>
            <a:avLst/>
            <a:gdLst/>
            <a:ahLst/>
            <a:cxnLst/>
            <a:rect l="l" t="t" r="r" b="b"/>
            <a:pathLst>
              <a:path w="1723389" h="282575">
                <a:moveTo>
                  <a:pt x="1633347" y="0"/>
                </a:moveTo>
                <a:lnTo>
                  <a:pt x="1629410" y="11430"/>
                </a:lnTo>
                <a:lnTo>
                  <a:pt x="1645717" y="18504"/>
                </a:lnTo>
                <a:lnTo>
                  <a:pt x="1659763" y="28305"/>
                </a:lnTo>
                <a:lnTo>
                  <a:pt x="1688286" y="73852"/>
                </a:lnTo>
                <a:lnTo>
                  <a:pt x="1696581" y="115623"/>
                </a:lnTo>
                <a:lnTo>
                  <a:pt x="1697609" y="139700"/>
                </a:lnTo>
                <a:lnTo>
                  <a:pt x="1696563" y="164580"/>
                </a:lnTo>
                <a:lnTo>
                  <a:pt x="1688232" y="207529"/>
                </a:lnTo>
                <a:lnTo>
                  <a:pt x="1659810" y="253777"/>
                </a:lnTo>
                <a:lnTo>
                  <a:pt x="1629790" y="270764"/>
                </a:lnTo>
                <a:lnTo>
                  <a:pt x="1633347" y="282321"/>
                </a:lnTo>
                <a:lnTo>
                  <a:pt x="1671843" y="264239"/>
                </a:lnTo>
                <a:lnTo>
                  <a:pt x="1700149" y="232918"/>
                </a:lnTo>
                <a:lnTo>
                  <a:pt x="1717579" y="191071"/>
                </a:lnTo>
                <a:lnTo>
                  <a:pt x="1723389" y="141224"/>
                </a:lnTo>
                <a:lnTo>
                  <a:pt x="1721937" y="115339"/>
                </a:lnTo>
                <a:lnTo>
                  <a:pt x="1710316" y="69429"/>
                </a:lnTo>
                <a:lnTo>
                  <a:pt x="1687193" y="32093"/>
                </a:lnTo>
                <a:lnTo>
                  <a:pt x="1653803" y="7379"/>
                </a:lnTo>
                <a:lnTo>
                  <a:pt x="1633347" y="0"/>
                </a:lnTo>
                <a:close/>
              </a:path>
              <a:path w="1723389" h="282575">
                <a:moveTo>
                  <a:pt x="90043" y="0"/>
                </a:moveTo>
                <a:lnTo>
                  <a:pt x="51641" y="18081"/>
                </a:lnTo>
                <a:lnTo>
                  <a:pt x="23240" y="49403"/>
                </a:lnTo>
                <a:lnTo>
                  <a:pt x="5810" y="91408"/>
                </a:lnTo>
                <a:lnTo>
                  <a:pt x="0" y="141224"/>
                </a:lnTo>
                <a:lnTo>
                  <a:pt x="1452" y="167159"/>
                </a:lnTo>
                <a:lnTo>
                  <a:pt x="13073" y="212982"/>
                </a:lnTo>
                <a:lnTo>
                  <a:pt x="36125" y="250227"/>
                </a:lnTo>
                <a:lnTo>
                  <a:pt x="69514" y="274941"/>
                </a:lnTo>
                <a:lnTo>
                  <a:pt x="90043" y="282321"/>
                </a:lnTo>
                <a:lnTo>
                  <a:pt x="93599" y="270764"/>
                </a:lnTo>
                <a:lnTo>
                  <a:pt x="77531" y="263663"/>
                </a:lnTo>
                <a:lnTo>
                  <a:pt x="63642" y="253777"/>
                </a:lnTo>
                <a:lnTo>
                  <a:pt x="35210" y="207529"/>
                </a:lnTo>
                <a:lnTo>
                  <a:pt x="26828" y="164580"/>
                </a:lnTo>
                <a:lnTo>
                  <a:pt x="25781" y="139700"/>
                </a:lnTo>
                <a:lnTo>
                  <a:pt x="26828" y="115623"/>
                </a:lnTo>
                <a:lnTo>
                  <a:pt x="35210" y="73852"/>
                </a:lnTo>
                <a:lnTo>
                  <a:pt x="63754" y="28305"/>
                </a:lnTo>
                <a:lnTo>
                  <a:pt x="94107" y="11430"/>
                </a:lnTo>
                <a:lnTo>
                  <a:pt x="90043" y="0"/>
                </a:lnTo>
                <a:close/>
              </a:path>
            </a:pathLst>
          </a:custGeom>
          <a:solidFill>
            <a:srgbClr val="000000"/>
          </a:solidFill>
        </p:spPr>
        <p:txBody>
          <a:bodyPr wrap="square" lIns="0" tIns="0" rIns="0" bIns="0" rtlCol="0"/>
          <a:lstStyle/>
          <a:p>
            <a:endParaRPr/>
          </a:p>
        </p:txBody>
      </p:sp>
      <p:sp>
        <p:nvSpPr>
          <p:cNvPr id="11" name="object 11"/>
          <p:cNvSpPr txBox="1"/>
          <p:nvPr/>
        </p:nvSpPr>
        <p:spPr>
          <a:xfrm>
            <a:off x="152501" y="4562347"/>
            <a:ext cx="5173345" cy="391160"/>
          </a:xfrm>
          <a:prstGeom prst="rect">
            <a:avLst/>
          </a:prstGeom>
        </p:spPr>
        <p:txBody>
          <a:bodyPr vert="horz" wrap="square" lIns="0" tIns="12700" rIns="0" bIns="0" rtlCol="0">
            <a:spAutoFit/>
          </a:bodyPr>
          <a:lstStyle/>
          <a:p>
            <a:pPr marL="337185" indent="-287020">
              <a:lnSpc>
                <a:spcPct val="100000"/>
              </a:lnSpc>
              <a:spcBef>
                <a:spcPts val="100"/>
              </a:spcBef>
              <a:buFont typeface="Arial"/>
              <a:buChar char="•"/>
              <a:tabLst>
                <a:tab pos="337185" algn="l"/>
                <a:tab pos="337820" algn="l"/>
                <a:tab pos="3616960" algn="l"/>
              </a:tabLst>
            </a:pPr>
            <a:r>
              <a:rPr sz="2400" spc="-5" dirty="0">
                <a:latin typeface="Corbel"/>
                <a:cs typeface="Corbel"/>
              </a:rPr>
              <a:t>For state </a:t>
            </a:r>
            <a:r>
              <a:rPr sz="2400" spc="5" dirty="0">
                <a:latin typeface="Cambria Math"/>
                <a:cs typeface="Cambria Math"/>
              </a:rPr>
              <a:t>𝑥</a:t>
            </a:r>
            <a:r>
              <a:rPr sz="2625" spc="7" baseline="-15873" dirty="0">
                <a:latin typeface="Cambria Math"/>
                <a:cs typeface="Cambria Math"/>
              </a:rPr>
              <a:t>0  </a:t>
            </a:r>
            <a:r>
              <a:rPr sz="2400" dirty="0">
                <a:latin typeface="Cambria Math"/>
                <a:cs typeface="Cambria Math"/>
              </a:rPr>
              <a:t>∈ </a:t>
            </a:r>
            <a:r>
              <a:rPr sz="2400" spc="-5" dirty="0">
                <a:latin typeface="Cambria Math"/>
                <a:cs typeface="Cambria Math"/>
              </a:rPr>
              <a:t>Θ</a:t>
            </a:r>
            <a:r>
              <a:rPr sz="2400" spc="-5" dirty="0">
                <a:latin typeface="Corbel"/>
                <a:cs typeface="Corbel"/>
              </a:rPr>
              <a:t>, </a:t>
            </a:r>
            <a:r>
              <a:rPr sz="2400" dirty="0">
                <a:latin typeface="Corbel"/>
                <a:cs typeface="Corbel"/>
              </a:rPr>
              <a:t>let</a:t>
            </a:r>
            <a:r>
              <a:rPr sz="2400" spc="165" dirty="0">
                <a:latin typeface="Corbel"/>
                <a:cs typeface="Corbel"/>
              </a:rPr>
              <a:t> </a:t>
            </a:r>
            <a:r>
              <a:rPr sz="2400" dirty="0">
                <a:latin typeface="Cambria Math"/>
                <a:cs typeface="Cambria Math"/>
              </a:rPr>
              <a:t>𝛼</a:t>
            </a:r>
            <a:r>
              <a:rPr sz="2400" spc="200" dirty="0">
                <a:latin typeface="Cambria Math"/>
                <a:cs typeface="Cambria Math"/>
              </a:rPr>
              <a:t> </a:t>
            </a:r>
            <a:r>
              <a:rPr sz="2400" dirty="0">
                <a:latin typeface="Cambria Math"/>
                <a:cs typeface="Cambria Math"/>
              </a:rPr>
              <a:t>=	</a:t>
            </a:r>
            <a:r>
              <a:rPr sz="2400" spc="35" dirty="0">
                <a:latin typeface="Cambria Math"/>
                <a:cs typeface="Cambria Math"/>
              </a:rPr>
              <a:t>𝑥</a:t>
            </a:r>
            <a:r>
              <a:rPr sz="2625" spc="52" baseline="-15873" dirty="0">
                <a:latin typeface="Cambria Math"/>
                <a:cs typeface="Cambria Math"/>
              </a:rPr>
              <a:t>0</a:t>
            </a:r>
            <a:r>
              <a:rPr sz="2400" spc="35" dirty="0">
                <a:latin typeface="Cambria Math"/>
                <a:cs typeface="Cambria Math"/>
              </a:rPr>
              <a:t>,</a:t>
            </a:r>
            <a:r>
              <a:rPr sz="2400" spc="-150" dirty="0">
                <a:latin typeface="Cambria Math"/>
                <a:cs typeface="Cambria Math"/>
              </a:rPr>
              <a:t> </a:t>
            </a:r>
            <a:r>
              <a:rPr sz="2400" spc="20" dirty="0">
                <a:latin typeface="Cambria Math"/>
                <a:cs typeface="Cambria Math"/>
              </a:rPr>
              <a:t>𝑥</a:t>
            </a:r>
            <a:r>
              <a:rPr sz="2625" spc="30" baseline="-15873" dirty="0">
                <a:latin typeface="Cambria Math"/>
                <a:cs typeface="Cambria Math"/>
              </a:rPr>
              <a:t>1</a:t>
            </a:r>
            <a:r>
              <a:rPr sz="2400" spc="20" dirty="0">
                <a:latin typeface="Cambria Math"/>
                <a:cs typeface="Cambria Math"/>
              </a:rPr>
              <a:t>,</a:t>
            </a:r>
            <a:r>
              <a:rPr sz="2400" spc="-150" dirty="0">
                <a:latin typeface="Cambria Math"/>
                <a:cs typeface="Cambria Math"/>
              </a:rPr>
              <a:t> </a:t>
            </a:r>
            <a:r>
              <a:rPr sz="2400" dirty="0">
                <a:latin typeface="Cambria Math"/>
                <a:cs typeface="Cambria Math"/>
              </a:rPr>
              <a:t>…</a:t>
            </a:r>
            <a:r>
              <a:rPr sz="2400" spc="-155" dirty="0">
                <a:latin typeface="Cambria Math"/>
                <a:cs typeface="Cambria Math"/>
              </a:rPr>
              <a:t> </a:t>
            </a:r>
            <a:r>
              <a:rPr sz="2400" dirty="0">
                <a:latin typeface="Cambria Math"/>
                <a:cs typeface="Cambria Math"/>
              </a:rPr>
              <a:t>,</a:t>
            </a:r>
            <a:r>
              <a:rPr sz="2400" spc="-150" dirty="0">
                <a:latin typeface="Cambria Math"/>
                <a:cs typeface="Cambria Math"/>
              </a:rPr>
              <a:t> </a:t>
            </a:r>
            <a:r>
              <a:rPr sz="2400" spc="30" dirty="0">
                <a:latin typeface="Cambria Math"/>
                <a:cs typeface="Cambria Math"/>
              </a:rPr>
              <a:t>𝑥</a:t>
            </a:r>
            <a:r>
              <a:rPr sz="2625" spc="44" baseline="-15873" dirty="0">
                <a:latin typeface="Cambria Math"/>
                <a:cs typeface="Cambria Math"/>
              </a:rPr>
              <a:t>𝑘</a:t>
            </a:r>
            <a:endParaRPr sz="2625" baseline="-15873">
              <a:latin typeface="Cambria Math"/>
              <a:cs typeface="Cambria Math"/>
            </a:endParaRPr>
          </a:p>
        </p:txBody>
      </p:sp>
      <p:sp>
        <p:nvSpPr>
          <p:cNvPr id="12" name="object 12"/>
          <p:cNvSpPr txBox="1"/>
          <p:nvPr/>
        </p:nvSpPr>
        <p:spPr>
          <a:xfrm>
            <a:off x="477113" y="4928108"/>
            <a:ext cx="409829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Corbel"/>
                <a:cs typeface="Corbel"/>
              </a:rPr>
              <a:t>be </a:t>
            </a:r>
            <a:r>
              <a:rPr sz="2400" spc="-5" dirty="0">
                <a:latin typeface="Corbel"/>
                <a:cs typeface="Corbel"/>
              </a:rPr>
              <a:t>the </a:t>
            </a:r>
            <a:r>
              <a:rPr sz="2400" i="1" spc="-10" dirty="0">
                <a:latin typeface="Corbel"/>
                <a:cs typeface="Corbel"/>
              </a:rPr>
              <a:t>execution </a:t>
            </a:r>
            <a:r>
              <a:rPr sz="2400" spc="-5" dirty="0">
                <a:latin typeface="Corbel"/>
                <a:cs typeface="Corbel"/>
              </a:rPr>
              <a:t>of length </a:t>
            </a:r>
            <a:r>
              <a:rPr sz="2400" dirty="0">
                <a:latin typeface="Cambria Math"/>
                <a:cs typeface="Cambria Math"/>
              </a:rPr>
              <a:t>𝑘 </a:t>
            </a:r>
            <a:r>
              <a:rPr sz="2400" spc="-5" dirty="0">
                <a:latin typeface="Corbel"/>
                <a:cs typeface="Corbel"/>
              </a:rPr>
              <a:t>with</a:t>
            </a:r>
            <a:endParaRPr sz="2400">
              <a:latin typeface="Corbel"/>
              <a:cs typeface="Corbel"/>
            </a:endParaRPr>
          </a:p>
        </p:txBody>
      </p:sp>
      <p:sp>
        <p:nvSpPr>
          <p:cNvPr id="13" name="object 13"/>
          <p:cNvSpPr/>
          <p:nvPr/>
        </p:nvSpPr>
        <p:spPr>
          <a:xfrm>
            <a:off x="2118232" y="5415153"/>
            <a:ext cx="391795" cy="282575"/>
          </a:xfrm>
          <a:custGeom>
            <a:avLst/>
            <a:gdLst/>
            <a:ahLst/>
            <a:cxnLst/>
            <a:rect l="l" t="t" r="r" b="b"/>
            <a:pathLst>
              <a:path w="391794" h="282575">
                <a:moveTo>
                  <a:pt x="301371" y="0"/>
                </a:moveTo>
                <a:lnTo>
                  <a:pt x="297434" y="11430"/>
                </a:lnTo>
                <a:lnTo>
                  <a:pt x="313741" y="18504"/>
                </a:lnTo>
                <a:lnTo>
                  <a:pt x="327787" y="28305"/>
                </a:lnTo>
                <a:lnTo>
                  <a:pt x="356310" y="73852"/>
                </a:lnTo>
                <a:lnTo>
                  <a:pt x="364605" y="115623"/>
                </a:lnTo>
                <a:lnTo>
                  <a:pt x="365633" y="139700"/>
                </a:lnTo>
                <a:lnTo>
                  <a:pt x="364587" y="164605"/>
                </a:lnTo>
                <a:lnTo>
                  <a:pt x="356256" y="207544"/>
                </a:lnTo>
                <a:lnTo>
                  <a:pt x="327834" y="253777"/>
                </a:lnTo>
                <a:lnTo>
                  <a:pt x="297815" y="270814"/>
                </a:lnTo>
                <a:lnTo>
                  <a:pt x="301371" y="282282"/>
                </a:lnTo>
                <a:lnTo>
                  <a:pt x="339867" y="264213"/>
                </a:lnTo>
                <a:lnTo>
                  <a:pt x="368173" y="232943"/>
                </a:lnTo>
                <a:lnTo>
                  <a:pt x="385603" y="191074"/>
                </a:lnTo>
                <a:lnTo>
                  <a:pt x="391414" y="141224"/>
                </a:lnTo>
                <a:lnTo>
                  <a:pt x="389961" y="115339"/>
                </a:lnTo>
                <a:lnTo>
                  <a:pt x="378340" y="69429"/>
                </a:lnTo>
                <a:lnTo>
                  <a:pt x="355217" y="32093"/>
                </a:lnTo>
                <a:lnTo>
                  <a:pt x="321827" y="7379"/>
                </a:lnTo>
                <a:lnTo>
                  <a:pt x="301371" y="0"/>
                </a:lnTo>
                <a:close/>
              </a:path>
              <a:path w="391794" h="282575">
                <a:moveTo>
                  <a:pt x="90043" y="0"/>
                </a:moveTo>
                <a:lnTo>
                  <a:pt x="51641" y="18081"/>
                </a:lnTo>
                <a:lnTo>
                  <a:pt x="23241" y="49403"/>
                </a:lnTo>
                <a:lnTo>
                  <a:pt x="5810" y="91408"/>
                </a:lnTo>
                <a:lnTo>
                  <a:pt x="0" y="141224"/>
                </a:lnTo>
                <a:lnTo>
                  <a:pt x="1452" y="167145"/>
                </a:lnTo>
                <a:lnTo>
                  <a:pt x="13073" y="213007"/>
                </a:lnTo>
                <a:lnTo>
                  <a:pt x="36125" y="250228"/>
                </a:lnTo>
                <a:lnTo>
                  <a:pt x="69514" y="274898"/>
                </a:lnTo>
                <a:lnTo>
                  <a:pt x="90043" y="282282"/>
                </a:lnTo>
                <a:lnTo>
                  <a:pt x="93599" y="270814"/>
                </a:lnTo>
                <a:lnTo>
                  <a:pt x="77531" y="263692"/>
                </a:lnTo>
                <a:lnTo>
                  <a:pt x="63642" y="253777"/>
                </a:lnTo>
                <a:lnTo>
                  <a:pt x="35210" y="207544"/>
                </a:lnTo>
                <a:lnTo>
                  <a:pt x="26828" y="164605"/>
                </a:lnTo>
                <a:lnTo>
                  <a:pt x="25781" y="139700"/>
                </a:lnTo>
                <a:lnTo>
                  <a:pt x="26828" y="115623"/>
                </a:lnTo>
                <a:lnTo>
                  <a:pt x="35210" y="73852"/>
                </a:lnTo>
                <a:lnTo>
                  <a:pt x="63753" y="28305"/>
                </a:lnTo>
                <a:lnTo>
                  <a:pt x="94106" y="11430"/>
                </a:lnTo>
                <a:lnTo>
                  <a:pt x="90043" y="0"/>
                </a:lnTo>
                <a:close/>
              </a:path>
            </a:pathLst>
          </a:custGeom>
          <a:solidFill>
            <a:srgbClr val="000000"/>
          </a:solidFill>
        </p:spPr>
        <p:txBody>
          <a:bodyPr wrap="square" lIns="0" tIns="0" rIns="0" bIns="0" rtlCol="0"/>
          <a:lstStyle/>
          <a:p>
            <a:endParaRPr/>
          </a:p>
        </p:txBody>
      </p:sp>
      <p:sp>
        <p:nvSpPr>
          <p:cNvPr id="15" name="object 15"/>
          <p:cNvSpPr txBox="1"/>
          <p:nvPr/>
        </p:nvSpPr>
        <p:spPr>
          <a:xfrm>
            <a:off x="439013" y="5325567"/>
            <a:ext cx="3542029" cy="391795"/>
          </a:xfrm>
          <a:prstGeom prst="rect">
            <a:avLst/>
          </a:prstGeom>
        </p:spPr>
        <p:txBody>
          <a:bodyPr vert="horz" wrap="square" lIns="0" tIns="12700" rIns="0" bIns="0" rtlCol="0">
            <a:spAutoFit/>
          </a:bodyPr>
          <a:lstStyle/>
          <a:p>
            <a:pPr marL="50800">
              <a:lnSpc>
                <a:spcPct val="100000"/>
              </a:lnSpc>
              <a:spcBef>
                <a:spcPts val="100"/>
              </a:spcBef>
              <a:tabLst>
                <a:tab pos="1778635" algn="l"/>
                <a:tab pos="2181225" algn="l"/>
                <a:tab pos="3226435" algn="l"/>
              </a:tabLst>
            </a:pPr>
            <a:r>
              <a:rPr sz="2400" spc="-5" dirty="0">
                <a:latin typeface="Corbel"/>
                <a:cs typeface="Corbel"/>
              </a:rPr>
              <a:t>probability</a:t>
            </a:r>
            <a:r>
              <a:rPr sz="2400" spc="30" dirty="0">
                <a:latin typeface="Corbel"/>
                <a:cs typeface="Corbel"/>
              </a:rPr>
              <a:t> </a:t>
            </a:r>
            <a:r>
              <a:rPr sz="2400" dirty="0">
                <a:latin typeface="Cambria Math"/>
                <a:cs typeface="Cambria Math"/>
              </a:rPr>
              <a:t>𝑝	𝛼</a:t>
            </a:r>
            <a:endParaRPr sz="2625" baseline="-15873" dirty="0">
              <a:latin typeface="Cambria Math"/>
              <a:cs typeface="Cambria Math"/>
            </a:endParaRPr>
          </a:p>
        </p:txBody>
      </p:sp>
      <p:sp>
        <p:nvSpPr>
          <p:cNvPr id="18" name="object 18"/>
          <p:cNvSpPr/>
          <p:nvPr/>
        </p:nvSpPr>
        <p:spPr>
          <a:xfrm>
            <a:off x="6268211" y="858011"/>
            <a:ext cx="5375147" cy="5852160"/>
          </a:xfrm>
          <a:prstGeom prst="rect">
            <a:avLst/>
          </a:prstGeom>
          <a:blipFill>
            <a:blip r:embed="rId3" cstate="print"/>
            <a:stretch>
              <a:fillRect/>
            </a:stretch>
          </a:blipFill>
        </p:spPr>
        <p:txBody>
          <a:bodyPr wrap="square" lIns="0" tIns="0" rIns="0" bIns="0" rtlCol="0"/>
          <a:lstStyle/>
          <a:p>
            <a:endParaRPr/>
          </a:p>
        </p:txBody>
      </p:sp>
      <p:sp>
        <p:nvSpPr>
          <p:cNvPr id="19" name="object 19"/>
          <p:cNvSpPr txBox="1"/>
          <p:nvPr/>
        </p:nvSpPr>
        <p:spPr>
          <a:xfrm>
            <a:off x="7335773" y="1457705"/>
            <a:ext cx="224790" cy="39116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00AF50"/>
                </a:solidFill>
                <a:latin typeface="Cambria Math"/>
                <a:cs typeface="Cambria Math"/>
              </a:rPr>
              <a:t>Θ</a:t>
            </a:r>
            <a:endParaRPr sz="2400">
              <a:latin typeface="Cambria Math"/>
              <a:cs typeface="Cambria Math"/>
            </a:endParaRPr>
          </a:p>
        </p:txBody>
      </p:sp>
      <p:sp>
        <p:nvSpPr>
          <p:cNvPr id="20" name="object 20"/>
          <p:cNvSpPr txBox="1"/>
          <p:nvPr/>
        </p:nvSpPr>
        <p:spPr>
          <a:xfrm>
            <a:off x="10937493" y="1162049"/>
            <a:ext cx="317500" cy="452120"/>
          </a:xfrm>
          <a:prstGeom prst="rect">
            <a:avLst/>
          </a:prstGeom>
        </p:spPr>
        <p:txBody>
          <a:bodyPr vert="horz" wrap="square" lIns="0" tIns="12065" rIns="0" bIns="0" rtlCol="0">
            <a:spAutoFit/>
          </a:bodyPr>
          <a:lstStyle/>
          <a:p>
            <a:pPr marL="12700">
              <a:lnSpc>
                <a:spcPct val="100000"/>
              </a:lnSpc>
              <a:spcBef>
                <a:spcPts val="95"/>
              </a:spcBef>
            </a:pPr>
            <a:r>
              <a:rPr sz="2800" spc="-5" dirty="0">
                <a:solidFill>
                  <a:srgbClr val="006FC0"/>
                </a:solidFill>
                <a:latin typeface="Cambria Math"/>
                <a:cs typeface="Cambria Math"/>
              </a:rPr>
              <a:t>𝒳</a:t>
            </a:r>
            <a:endParaRPr sz="2800">
              <a:latin typeface="Cambria Math"/>
              <a:cs typeface="Cambria Math"/>
            </a:endParaRPr>
          </a:p>
        </p:txBody>
      </p:sp>
      <p:sp>
        <p:nvSpPr>
          <p:cNvPr id="21" name="object 21"/>
          <p:cNvSpPr txBox="1"/>
          <p:nvPr/>
        </p:nvSpPr>
        <p:spPr>
          <a:xfrm>
            <a:off x="10729341" y="3212414"/>
            <a:ext cx="214629" cy="452120"/>
          </a:xfrm>
          <a:prstGeom prst="rect">
            <a:avLst/>
          </a:prstGeom>
        </p:spPr>
        <p:txBody>
          <a:bodyPr vert="horz" wrap="square" lIns="0" tIns="12065" rIns="0" bIns="0" rtlCol="0">
            <a:spAutoFit/>
          </a:bodyPr>
          <a:lstStyle/>
          <a:p>
            <a:pPr marL="12700">
              <a:lnSpc>
                <a:spcPct val="100000"/>
              </a:lnSpc>
              <a:spcBef>
                <a:spcPts val="95"/>
              </a:spcBef>
            </a:pPr>
            <a:r>
              <a:rPr sz="2800" spc="-5" dirty="0">
                <a:solidFill>
                  <a:srgbClr val="006FC0"/>
                </a:solidFill>
                <a:latin typeface="Cambria Math"/>
                <a:cs typeface="Cambria Math"/>
              </a:rPr>
              <a:t>𝑥</a:t>
            </a:r>
            <a:endParaRPr sz="2800">
              <a:latin typeface="Cambria Math"/>
              <a:cs typeface="Cambria Math"/>
            </a:endParaRPr>
          </a:p>
        </p:txBody>
      </p:sp>
      <p:sp>
        <p:nvSpPr>
          <p:cNvPr id="22" name="object 22"/>
          <p:cNvSpPr txBox="1"/>
          <p:nvPr/>
        </p:nvSpPr>
        <p:spPr>
          <a:xfrm>
            <a:off x="10421493" y="3997833"/>
            <a:ext cx="306705" cy="452120"/>
          </a:xfrm>
          <a:prstGeom prst="rect">
            <a:avLst/>
          </a:prstGeom>
        </p:spPr>
        <p:txBody>
          <a:bodyPr vert="horz" wrap="square" lIns="0" tIns="12065" rIns="0" bIns="0" rtlCol="0">
            <a:spAutoFit/>
          </a:bodyPr>
          <a:lstStyle/>
          <a:p>
            <a:pPr marL="12700">
              <a:lnSpc>
                <a:spcPct val="100000"/>
              </a:lnSpc>
              <a:spcBef>
                <a:spcPts val="95"/>
              </a:spcBef>
            </a:pPr>
            <a:r>
              <a:rPr sz="2800" spc="-10" dirty="0">
                <a:solidFill>
                  <a:srgbClr val="006FC0"/>
                </a:solidFill>
                <a:latin typeface="Cambria Math"/>
                <a:cs typeface="Cambria Math"/>
              </a:rPr>
              <a:t>𝑥′</a:t>
            </a:r>
            <a:endParaRPr sz="2800">
              <a:latin typeface="Cambria Math"/>
              <a:cs typeface="Cambria Math"/>
            </a:endParaRPr>
          </a:p>
        </p:txBody>
      </p:sp>
      <p:sp>
        <p:nvSpPr>
          <p:cNvPr id="23" name="object 23"/>
          <p:cNvSpPr txBox="1"/>
          <p:nvPr/>
        </p:nvSpPr>
        <p:spPr>
          <a:xfrm>
            <a:off x="8212835" y="1815464"/>
            <a:ext cx="412115" cy="452120"/>
          </a:xfrm>
          <a:prstGeom prst="rect">
            <a:avLst/>
          </a:prstGeom>
        </p:spPr>
        <p:txBody>
          <a:bodyPr vert="horz" wrap="square" lIns="0" tIns="12065" rIns="0" bIns="0" rtlCol="0">
            <a:spAutoFit/>
          </a:bodyPr>
          <a:lstStyle/>
          <a:p>
            <a:pPr marL="38100">
              <a:lnSpc>
                <a:spcPct val="100000"/>
              </a:lnSpc>
              <a:spcBef>
                <a:spcPts val="95"/>
              </a:spcBef>
            </a:pPr>
            <a:r>
              <a:rPr sz="2800" spc="5" dirty="0">
                <a:solidFill>
                  <a:srgbClr val="00AF50"/>
                </a:solidFill>
                <a:latin typeface="Cambria Math"/>
                <a:cs typeface="Cambria Math"/>
              </a:rPr>
              <a:t>𝑥</a:t>
            </a:r>
            <a:r>
              <a:rPr sz="3075" spc="7" baseline="-16260" dirty="0">
                <a:solidFill>
                  <a:srgbClr val="00AF50"/>
                </a:solidFill>
                <a:latin typeface="Cambria Math"/>
                <a:cs typeface="Cambria Math"/>
              </a:rPr>
              <a:t>0</a:t>
            </a:r>
            <a:endParaRPr sz="3075" baseline="-16260">
              <a:latin typeface="Cambria Math"/>
              <a:cs typeface="Cambria Math"/>
            </a:endParaRPr>
          </a:p>
        </p:txBody>
      </p:sp>
      <p:sp>
        <p:nvSpPr>
          <p:cNvPr id="24" name="object 24"/>
          <p:cNvSpPr txBox="1"/>
          <p:nvPr/>
        </p:nvSpPr>
        <p:spPr>
          <a:xfrm>
            <a:off x="8492363" y="2803017"/>
            <a:ext cx="404495" cy="452120"/>
          </a:xfrm>
          <a:prstGeom prst="rect">
            <a:avLst/>
          </a:prstGeom>
        </p:spPr>
        <p:txBody>
          <a:bodyPr vert="horz" wrap="square" lIns="0" tIns="12065" rIns="0" bIns="0" rtlCol="0">
            <a:spAutoFit/>
          </a:bodyPr>
          <a:lstStyle/>
          <a:p>
            <a:pPr marL="38100">
              <a:lnSpc>
                <a:spcPct val="100000"/>
              </a:lnSpc>
              <a:spcBef>
                <a:spcPts val="95"/>
              </a:spcBef>
            </a:pPr>
            <a:r>
              <a:rPr sz="2800" spc="-25" dirty="0">
                <a:solidFill>
                  <a:srgbClr val="006FC0"/>
                </a:solidFill>
                <a:latin typeface="Cambria Math"/>
                <a:cs typeface="Cambria Math"/>
              </a:rPr>
              <a:t>𝑥</a:t>
            </a:r>
            <a:r>
              <a:rPr sz="3075" spc="-37" baseline="-16260" dirty="0">
                <a:solidFill>
                  <a:srgbClr val="006FC0"/>
                </a:solidFill>
                <a:latin typeface="Cambria Math"/>
                <a:cs typeface="Cambria Math"/>
              </a:rPr>
              <a:t>1</a:t>
            </a:r>
            <a:endParaRPr sz="3075" baseline="-16260">
              <a:latin typeface="Cambria Math"/>
              <a:cs typeface="Cambria Math"/>
            </a:endParaRPr>
          </a:p>
        </p:txBody>
      </p:sp>
      <p:sp>
        <p:nvSpPr>
          <p:cNvPr id="25" name="object 25"/>
          <p:cNvSpPr txBox="1"/>
          <p:nvPr/>
        </p:nvSpPr>
        <p:spPr>
          <a:xfrm>
            <a:off x="7708645" y="3421126"/>
            <a:ext cx="412115" cy="452120"/>
          </a:xfrm>
          <a:prstGeom prst="rect">
            <a:avLst/>
          </a:prstGeom>
        </p:spPr>
        <p:txBody>
          <a:bodyPr vert="horz" wrap="square" lIns="0" tIns="12065" rIns="0" bIns="0" rtlCol="0">
            <a:spAutoFit/>
          </a:bodyPr>
          <a:lstStyle/>
          <a:p>
            <a:pPr marL="38100">
              <a:lnSpc>
                <a:spcPct val="100000"/>
              </a:lnSpc>
              <a:spcBef>
                <a:spcPts val="95"/>
              </a:spcBef>
            </a:pPr>
            <a:r>
              <a:rPr sz="2800" spc="5" dirty="0">
                <a:solidFill>
                  <a:srgbClr val="006FC0"/>
                </a:solidFill>
                <a:latin typeface="Cambria Math"/>
                <a:cs typeface="Cambria Math"/>
              </a:rPr>
              <a:t>𝑥</a:t>
            </a:r>
            <a:r>
              <a:rPr sz="3075" spc="7" baseline="-16260" dirty="0">
                <a:solidFill>
                  <a:srgbClr val="006FC0"/>
                </a:solidFill>
                <a:latin typeface="Cambria Math"/>
                <a:cs typeface="Cambria Math"/>
              </a:rPr>
              <a:t>2</a:t>
            </a:r>
            <a:endParaRPr sz="3075" baseline="-16260">
              <a:latin typeface="Cambria Math"/>
              <a:cs typeface="Cambria Math"/>
            </a:endParaRPr>
          </a:p>
        </p:txBody>
      </p:sp>
      <p:sp>
        <p:nvSpPr>
          <p:cNvPr id="26" name="object 26"/>
          <p:cNvSpPr txBox="1"/>
          <p:nvPr/>
        </p:nvSpPr>
        <p:spPr>
          <a:xfrm>
            <a:off x="8027543" y="4212996"/>
            <a:ext cx="1005840" cy="1047750"/>
          </a:xfrm>
          <a:prstGeom prst="rect">
            <a:avLst/>
          </a:prstGeom>
        </p:spPr>
        <p:txBody>
          <a:bodyPr vert="horz" wrap="square" lIns="0" tIns="97155" rIns="0" bIns="0" rtlCol="0">
            <a:spAutoFit/>
          </a:bodyPr>
          <a:lstStyle/>
          <a:p>
            <a:pPr marL="38100">
              <a:lnSpc>
                <a:spcPct val="100000"/>
              </a:lnSpc>
              <a:spcBef>
                <a:spcPts val="765"/>
              </a:spcBef>
            </a:pPr>
            <a:r>
              <a:rPr sz="4200" spc="44" baseline="11904" dirty="0">
                <a:solidFill>
                  <a:srgbClr val="006FC0"/>
                </a:solidFill>
                <a:latin typeface="Cambria Math"/>
                <a:cs typeface="Cambria Math"/>
              </a:rPr>
              <a:t>𝑥</a:t>
            </a:r>
            <a:r>
              <a:rPr sz="2050" spc="30" dirty="0">
                <a:solidFill>
                  <a:srgbClr val="006FC0"/>
                </a:solidFill>
                <a:latin typeface="Cambria Math"/>
                <a:cs typeface="Cambria Math"/>
              </a:rPr>
              <a:t>𝑘−1</a:t>
            </a:r>
            <a:endParaRPr sz="2050">
              <a:latin typeface="Cambria Math"/>
              <a:cs typeface="Cambria Math"/>
            </a:endParaRPr>
          </a:p>
          <a:p>
            <a:pPr marL="624205">
              <a:lnSpc>
                <a:spcPct val="100000"/>
              </a:lnSpc>
              <a:spcBef>
                <a:spcPts val="665"/>
              </a:spcBef>
            </a:pPr>
            <a:r>
              <a:rPr sz="2800" spc="35" dirty="0">
                <a:solidFill>
                  <a:srgbClr val="006FC0"/>
                </a:solidFill>
                <a:latin typeface="Cambria Math"/>
                <a:cs typeface="Cambria Math"/>
              </a:rPr>
              <a:t>𝑥</a:t>
            </a:r>
            <a:r>
              <a:rPr sz="3075" spc="52" baseline="-16260" dirty="0">
                <a:solidFill>
                  <a:srgbClr val="006FC0"/>
                </a:solidFill>
                <a:latin typeface="Cambria Math"/>
                <a:cs typeface="Cambria Math"/>
              </a:rPr>
              <a:t>𝑘</a:t>
            </a:r>
            <a:endParaRPr sz="3075" baseline="-16260">
              <a:latin typeface="Cambria Math"/>
              <a:cs typeface="Cambria Math"/>
            </a:endParaRPr>
          </a:p>
        </p:txBody>
      </p:sp>
      <p:sp>
        <p:nvSpPr>
          <p:cNvPr id="27" name="object 27"/>
          <p:cNvSpPr txBox="1"/>
          <p:nvPr/>
        </p:nvSpPr>
        <p:spPr>
          <a:xfrm>
            <a:off x="9247378" y="5178297"/>
            <a:ext cx="208279" cy="39116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FFC000"/>
                </a:solidFill>
                <a:latin typeface="Cambria Math"/>
                <a:cs typeface="Cambria Math"/>
              </a:rPr>
              <a:t>𝛼</a:t>
            </a:r>
            <a:endParaRPr sz="2400">
              <a:latin typeface="Cambria Math"/>
              <a:cs typeface="Cambria Math"/>
            </a:endParaRPr>
          </a:p>
        </p:txBody>
      </p:sp>
      <p:sp>
        <p:nvSpPr>
          <p:cNvPr id="28" name="object 28"/>
          <p:cNvSpPr txBox="1"/>
          <p:nvPr/>
        </p:nvSpPr>
        <p:spPr>
          <a:xfrm>
            <a:off x="12003151" y="5684011"/>
            <a:ext cx="110489"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3</a:t>
            </a:r>
            <a:endParaRPr sz="1200">
              <a:latin typeface="Arial"/>
              <a:cs typeface="Arial"/>
            </a:endParaRPr>
          </a:p>
        </p:txBody>
      </p:sp>
      <p:sp>
        <p:nvSpPr>
          <p:cNvPr id="29" name="object 29"/>
          <p:cNvSpPr txBox="1"/>
          <p:nvPr/>
        </p:nvSpPr>
        <p:spPr>
          <a:xfrm>
            <a:off x="9800590" y="3588511"/>
            <a:ext cx="601980" cy="391160"/>
          </a:xfrm>
          <a:prstGeom prst="rect">
            <a:avLst/>
          </a:prstGeom>
        </p:spPr>
        <p:txBody>
          <a:bodyPr vert="horz" wrap="square" lIns="0" tIns="12700" rIns="0" bIns="0" rtlCol="0">
            <a:spAutoFit/>
          </a:bodyPr>
          <a:lstStyle/>
          <a:p>
            <a:pPr marL="38100">
              <a:lnSpc>
                <a:spcPct val="100000"/>
              </a:lnSpc>
              <a:spcBef>
                <a:spcPts val="100"/>
              </a:spcBef>
            </a:pPr>
            <a:r>
              <a:rPr sz="3600" spc="22" baseline="11574" dirty="0">
                <a:latin typeface="Cambria Math"/>
                <a:cs typeface="Cambria Math"/>
              </a:rPr>
              <a:t>Ρ</a:t>
            </a:r>
            <a:r>
              <a:rPr sz="1750" spc="15" dirty="0">
                <a:latin typeface="Cambria Math"/>
                <a:cs typeface="Cambria Math"/>
              </a:rPr>
              <a:t>𝑥,𝑥′</a:t>
            </a:r>
            <a:endParaRPr sz="1750">
              <a:latin typeface="Cambria Math"/>
              <a:cs typeface="Cambria Math"/>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49784"/>
            <a:ext cx="10015220" cy="574040"/>
          </a:xfrm>
          <a:prstGeom prst="rect">
            <a:avLst/>
          </a:prstGeom>
        </p:spPr>
        <p:txBody>
          <a:bodyPr vert="horz" wrap="square" lIns="0" tIns="12700" rIns="0" bIns="0" rtlCol="0">
            <a:spAutoFit/>
          </a:bodyPr>
          <a:lstStyle/>
          <a:p>
            <a:pPr marL="12700">
              <a:lnSpc>
                <a:spcPct val="100000"/>
              </a:lnSpc>
              <a:spcBef>
                <a:spcPts val="100"/>
              </a:spcBef>
            </a:pPr>
            <a:r>
              <a:rPr spc="-10" dirty="0">
                <a:latin typeface="Calibri"/>
                <a:cs typeface="Calibri"/>
              </a:rPr>
              <a:t>Nondeterministically Initialized </a:t>
            </a:r>
            <a:r>
              <a:rPr spc="-25" dirty="0">
                <a:latin typeface="Calibri"/>
                <a:cs typeface="Calibri"/>
              </a:rPr>
              <a:t>Markov </a:t>
            </a:r>
            <a:r>
              <a:rPr spc="-5" dirty="0">
                <a:latin typeface="Calibri"/>
                <a:cs typeface="Calibri"/>
              </a:rPr>
              <a:t>Chains</a:t>
            </a:r>
            <a:r>
              <a:rPr spc="-15" dirty="0">
                <a:latin typeface="Calibri"/>
                <a:cs typeface="Calibri"/>
              </a:rPr>
              <a:t> </a:t>
            </a:r>
            <a:r>
              <a:rPr spc="-5" dirty="0">
                <a:latin typeface="Calibri"/>
                <a:cs typeface="Calibri"/>
              </a:rPr>
              <a:t>(NiMC)</a:t>
            </a:r>
          </a:p>
        </p:txBody>
      </p:sp>
      <p:sp>
        <p:nvSpPr>
          <p:cNvPr id="3" name="object 3"/>
          <p:cNvSpPr txBox="1"/>
          <p:nvPr/>
        </p:nvSpPr>
        <p:spPr>
          <a:xfrm>
            <a:off x="139801" y="860658"/>
            <a:ext cx="5252085" cy="2647950"/>
          </a:xfrm>
          <a:prstGeom prst="rect">
            <a:avLst/>
          </a:prstGeom>
        </p:spPr>
        <p:txBody>
          <a:bodyPr vert="horz" wrap="square" lIns="0" tIns="43815" rIns="0" bIns="0" rtlCol="0">
            <a:spAutoFit/>
          </a:bodyPr>
          <a:lstStyle/>
          <a:p>
            <a:pPr marL="406400" indent="-342900">
              <a:lnSpc>
                <a:spcPct val="100000"/>
              </a:lnSpc>
              <a:spcBef>
                <a:spcPts val="345"/>
              </a:spcBef>
              <a:buFont typeface="Arial"/>
              <a:buChar char="•"/>
              <a:tabLst>
                <a:tab pos="405765" algn="l"/>
                <a:tab pos="406400" algn="l"/>
              </a:tabLst>
            </a:pPr>
            <a:r>
              <a:rPr sz="2400" dirty="0">
                <a:latin typeface="Corbel"/>
                <a:cs typeface="Corbel"/>
              </a:rPr>
              <a:t>Let </a:t>
            </a:r>
            <a:r>
              <a:rPr sz="2400" dirty="0">
                <a:latin typeface="Cambria Math"/>
                <a:cs typeface="Cambria Math"/>
              </a:rPr>
              <a:t>𝐸𝑥𝑒𝑐𝑠</a:t>
            </a:r>
            <a:r>
              <a:rPr sz="2625" baseline="-15873" dirty="0">
                <a:latin typeface="Cambria Math"/>
                <a:cs typeface="Cambria Math"/>
              </a:rPr>
              <a:t>𝑥</a:t>
            </a:r>
            <a:r>
              <a:rPr sz="2175" baseline="-32567" dirty="0">
                <a:latin typeface="Cambria Math"/>
                <a:cs typeface="Cambria Math"/>
              </a:rPr>
              <a:t>0 </a:t>
            </a:r>
            <a:r>
              <a:rPr sz="2400" spc="20" dirty="0">
                <a:latin typeface="Cambria Math"/>
                <a:cs typeface="Cambria Math"/>
              </a:rPr>
              <a:t>(𝑘) </a:t>
            </a:r>
            <a:r>
              <a:rPr sz="2400" dirty="0">
                <a:latin typeface="Corbel"/>
                <a:cs typeface="Corbel"/>
              </a:rPr>
              <a:t>be </a:t>
            </a:r>
            <a:r>
              <a:rPr sz="2400" spc="-5" dirty="0">
                <a:latin typeface="Corbel"/>
                <a:cs typeface="Corbel"/>
              </a:rPr>
              <a:t>set of </a:t>
            </a:r>
            <a:r>
              <a:rPr sz="2400" dirty="0">
                <a:latin typeface="Corbel"/>
                <a:cs typeface="Corbel"/>
              </a:rPr>
              <a:t>all </a:t>
            </a:r>
            <a:r>
              <a:rPr sz="2400" spc="-5" dirty="0">
                <a:latin typeface="Corbel"/>
                <a:cs typeface="Corbel"/>
              </a:rPr>
              <a:t>length</a:t>
            </a:r>
            <a:r>
              <a:rPr sz="2400" spc="-225" dirty="0">
                <a:latin typeface="Corbel"/>
                <a:cs typeface="Corbel"/>
              </a:rPr>
              <a:t> </a:t>
            </a:r>
            <a:r>
              <a:rPr sz="2400" dirty="0">
                <a:latin typeface="Cambria Math"/>
                <a:cs typeface="Cambria Math"/>
              </a:rPr>
              <a:t>𝑘</a:t>
            </a:r>
            <a:endParaRPr sz="2400">
              <a:latin typeface="Cambria Math"/>
              <a:cs typeface="Cambria Math"/>
            </a:endParaRPr>
          </a:p>
          <a:p>
            <a:pPr marL="406400">
              <a:lnSpc>
                <a:spcPct val="100000"/>
              </a:lnSpc>
              <a:spcBef>
                <a:spcPts val="240"/>
              </a:spcBef>
            </a:pPr>
            <a:r>
              <a:rPr sz="2400" i="1" spc="-10" dirty="0">
                <a:latin typeface="Corbel"/>
                <a:cs typeface="Corbel"/>
              </a:rPr>
              <a:t>executions </a:t>
            </a:r>
            <a:r>
              <a:rPr sz="2400" dirty="0">
                <a:latin typeface="Corbel"/>
                <a:cs typeface="Corbel"/>
              </a:rPr>
              <a:t>of </a:t>
            </a:r>
            <a:r>
              <a:rPr sz="2400" dirty="0">
                <a:latin typeface="Cambria Math"/>
                <a:cs typeface="Cambria Math"/>
              </a:rPr>
              <a:t>ℳ </a:t>
            </a:r>
            <a:r>
              <a:rPr sz="2400" spc="-5" dirty="0">
                <a:latin typeface="Corbel"/>
                <a:cs typeface="Corbel"/>
              </a:rPr>
              <a:t>starting </a:t>
            </a:r>
            <a:r>
              <a:rPr sz="2400" dirty="0">
                <a:latin typeface="Corbel"/>
                <a:cs typeface="Corbel"/>
              </a:rPr>
              <a:t>from </a:t>
            </a:r>
            <a:r>
              <a:rPr sz="2400" spc="5" dirty="0">
                <a:latin typeface="Cambria Math"/>
                <a:cs typeface="Cambria Math"/>
              </a:rPr>
              <a:t>𝑥</a:t>
            </a:r>
            <a:r>
              <a:rPr sz="2625" spc="7" baseline="-15873" dirty="0">
                <a:latin typeface="Cambria Math"/>
                <a:cs typeface="Cambria Math"/>
              </a:rPr>
              <a:t>0 </a:t>
            </a:r>
            <a:r>
              <a:rPr sz="2400" dirty="0">
                <a:latin typeface="Cambria Math"/>
                <a:cs typeface="Cambria Math"/>
              </a:rPr>
              <a:t>∈</a:t>
            </a:r>
            <a:r>
              <a:rPr sz="2400" spc="140" dirty="0">
                <a:latin typeface="Cambria Math"/>
                <a:cs typeface="Cambria Math"/>
              </a:rPr>
              <a:t> </a:t>
            </a:r>
            <a:r>
              <a:rPr sz="2400" spc="-5" dirty="0">
                <a:latin typeface="Cambria Math"/>
                <a:cs typeface="Cambria Math"/>
              </a:rPr>
              <a:t>Θ</a:t>
            </a:r>
            <a:r>
              <a:rPr sz="2400" spc="-5" dirty="0">
                <a:latin typeface="Corbel"/>
                <a:cs typeface="Corbel"/>
              </a:rPr>
              <a:t>.</a:t>
            </a:r>
            <a:endParaRPr sz="2400">
              <a:latin typeface="Corbel"/>
              <a:cs typeface="Corbel"/>
            </a:endParaRPr>
          </a:p>
          <a:p>
            <a:pPr>
              <a:lnSpc>
                <a:spcPct val="100000"/>
              </a:lnSpc>
              <a:spcBef>
                <a:spcPts val="10"/>
              </a:spcBef>
            </a:pPr>
            <a:endParaRPr sz="2350">
              <a:latin typeface="Corbel"/>
              <a:cs typeface="Corbel"/>
            </a:endParaRPr>
          </a:p>
          <a:p>
            <a:pPr marL="406400" indent="-342900">
              <a:lnSpc>
                <a:spcPct val="100000"/>
              </a:lnSpc>
              <a:buFont typeface="Arial"/>
              <a:buChar char="•"/>
              <a:tabLst>
                <a:tab pos="405765" algn="l"/>
                <a:tab pos="406400" algn="l"/>
              </a:tabLst>
            </a:pPr>
            <a:r>
              <a:rPr sz="2400" dirty="0">
                <a:latin typeface="Corbel"/>
                <a:cs typeface="Corbel"/>
              </a:rPr>
              <a:t>Let </a:t>
            </a:r>
            <a:r>
              <a:rPr sz="2400" dirty="0">
                <a:latin typeface="Cambria Math"/>
                <a:cs typeface="Cambria Math"/>
              </a:rPr>
              <a:t>𝒰 ⊆ 𝒳 </a:t>
            </a:r>
            <a:r>
              <a:rPr sz="2400" dirty="0">
                <a:latin typeface="Corbel"/>
                <a:cs typeface="Corbel"/>
              </a:rPr>
              <a:t>be </a:t>
            </a:r>
            <a:r>
              <a:rPr sz="2400" spc="-5" dirty="0">
                <a:latin typeface="Corbel"/>
                <a:cs typeface="Corbel"/>
              </a:rPr>
              <a:t>the set of </a:t>
            </a:r>
            <a:r>
              <a:rPr sz="2400" dirty="0">
                <a:latin typeface="Corbel"/>
                <a:cs typeface="Corbel"/>
              </a:rPr>
              <a:t>unsafe</a:t>
            </a:r>
            <a:r>
              <a:rPr sz="2400" spc="285" dirty="0">
                <a:latin typeface="Corbel"/>
                <a:cs typeface="Corbel"/>
              </a:rPr>
              <a:t> </a:t>
            </a:r>
            <a:r>
              <a:rPr sz="2400" spc="-5" dirty="0">
                <a:latin typeface="Corbel"/>
                <a:cs typeface="Corbel"/>
              </a:rPr>
              <a:t>states.</a:t>
            </a:r>
            <a:endParaRPr sz="2400">
              <a:latin typeface="Corbel"/>
              <a:cs typeface="Corbel"/>
            </a:endParaRPr>
          </a:p>
          <a:p>
            <a:pPr>
              <a:lnSpc>
                <a:spcPct val="100000"/>
              </a:lnSpc>
              <a:spcBef>
                <a:spcPts val="15"/>
              </a:spcBef>
              <a:buFont typeface="Arial"/>
              <a:buChar char="•"/>
            </a:pPr>
            <a:endParaRPr sz="2350">
              <a:latin typeface="Corbel"/>
              <a:cs typeface="Corbel"/>
            </a:endParaRPr>
          </a:p>
          <a:p>
            <a:pPr marL="349885" marR="316865" indent="-287020">
              <a:lnSpc>
                <a:spcPct val="100000"/>
              </a:lnSpc>
              <a:buFont typeface="Arial"/>
              <a:buChar char="•"/>
              <a:tabLst>
                <a:tab pos="349885" algn="l"/>
                <a:tab pos="350520" algn="l"/>
              </a:tabLst>
            </a:pPr>
            <a:r>
              <a:rPr sz="2400" spc="-5" dirty="0">
                <a:latin typeface="Corbel"/>
                <a:cs typeface="Corbel"/>
              </a:rPr>
              <a:t>An </a:t>
            </a:r>
            <a:r>
              <a:rPr sz="2400" dirty="0">
                <a:latin typeface="Corbel"/>
                <a:cs typeface="Corbel"/>
              </a:rPr>
              <a:t>execution </a:t>
            </a:r>
            <a:r>
              <a:rPr sz="2400" dirty="0">
                <a:latin typeface="Cambria Math"/>
                <a:cs typeface="Cambria Math"/>
              </a:rPr>
              <a:t>𝛼 </a:t>
            </a:r>
            <a:r>
              <a:rPr sz="2400" spc="-10" dirty="0">
                <a:latin typeface="Corbel"/>
                <a:cs typeface="Corbel"/>
              </a:rPr>
              <a:t>hits </a:t>
            </a:r>
            <a:r>
              <a:rPr sz="2400" spc="-5" dirty="0">
                <a:latin typeface="Corbel"/>
                <a:cs typeface="Corbel"/>
              </a:rPr>
              <a:t>the </a:t>
            </a:r>
            <a:r>
              <a:rPr sz="2400" dirty="0">
                <a:latin typeface="Corbel"/>
                <a:cs typeface="Corbel"/>
              </a:rPr>
              <a:t>unsafe </a:t>
            </a:r>
            <a:r>
              <a:rPr sz="2400" spc="-5" dirty="0">
                <a:latin typeface="Corbel"/>
                <a:cs typeface="Corbel"/>
              </a:rPr>
              <a:t>set </a:t>
            </a:r>
            <a:r>
              <a:rPr sz="2400" dirty="0">
                <a:latin typeface="Corbel"/>
                <a:cs typeface="Corbel"/>
              </a:rPr>
              <a:t>if  </a:t>
            </a:r>
            <a:r>
              <a:rPr sz="2400" spc="-5" dirty="0">
                <a:latin typeface="Corbel"/>
                <a:cs typeface="Corbel"/>
              </a:rPr>
              <a:t>there </a:t>
            </a:r>
            <a:r>
              <a:rPr sz="2400" dirty="0">
                <a:latin typeface="Corbel"/>
                <a:cs typeface="Corbel"/>
              </a:rPr>
              <a:t>exists a </a:t>
            </a:r>
            <a:r>
              <a:rPr sz="2400" dirty="0">
                <a:latin typeface="Cambria Math"/>
                <a:cs typeface="Cambria Math"/>
              </a:rPr>
              <a:t>𝑥 ∈ 𝛼 </a:t>
            </a:r>
            <a:r>
              <a:rPr sz="2400" spc="-5" dirty="0">
                <a:latin typeface="Corbel"/>
                <a:cs typeface="Corbel"/>
              </a:rPr>
              <a:t>such that </a:t>
            </a:r>
            <a:r>
              <a:rPr sz="2400" dirty="0">
                <a:latin typeface="Cambria Math"/>
                <a:cs typeface="Cambria Math"/>
              </a:rPr>
              <a:t>𝑥 ∈</a:t>
            </a:r>
            <a:r>
              <a:rPr sz="2400" spc="114" dirty="0">
                <a:latin typeface="Cambria Math"/>
                <a:cs typeface="Cambria Math"/>
              </a:rPr>
              <a:t> </a:t>
            </a:r>
            <a:r>
              <a:rPr sz="2400" spc="25" dirty="0">
                <a:latin typeface="Cambria Math"/>
                <a:cs typeface="Cambria Math"/>
              </a:rPr>
              <a:t>𝒰</a:t>
            </a:r>
            <a:r>
              <a:rPr sz="2400" spc="25" dirty="0">
                <a:latin typeface="Corbel"/>
                <a:cs typeface="Corbel"/>
              </a:rPr>
              <a:t>.</a:t>
            </a:r>
            <a:endParaRPr sz="2400">
              <a:latin typeface="Corbel"/>
              <a:cs typeface="Corbel"/>
            </a:endParaRPr>
          </a:p>
        </p:txBody>
      </p:sp>
      <p:sp>
        <p:nvSpPr>
          <p:cNvPr id="4" name="object 4"/>
          <p:cNvSpPr txBox="1"/>
          <p:nvPr/>
        </p:nvSpPr>
        <p:spPr>
          <a:xfrm>
            <a:off x="165201" y="3820901"/>
            <a:ext cx="5253355" cy="1184910"/>
          </a:xfrm>
          <a:prstGeom prst="rect">
            <a:avLst/>
          </a:prstGeom>
        </p:spPr>
        <p:txBody>
          <a:bodyPr vert="horz" wrap="square" lIns="0" tIns="27940" rIns="0" bIns="0" rtlCol="0">
            <a:spAutoFit/>
          </a:bodyPr>
          <a:lstStyle/>
          <a:p>
            <a:pPr marL="324485" marR="30480" indent="-287020">
              <a:lnSpc>
                <a:spcPct val="104200"/>
              </a:lnSpc>
              <a:spcBef>
                <a:spcPts val="220"/>
              </a:spcBef>
              <a:buFont typeface="Arial"/>
              <a:buChar char="•"/>
              <a:tabLst>
                <a:tab pos="324485" algn="l"/>
                <a:tab pos="325120" algn="l"/>
              </a:tabLst>
            </a:pPr>
            <a:r>
              <a:rPr sz="2400" dirty="0">
                <a:latin typeface="Corbel"/>
                <a:cs typeface="Corbel"/>
              </a:rPr>
              <a:t>Let </a:t>
            </a:r>
            <a:r>
              <a:rPr sz="2400" dirty="0">
                <a:latin typeface="Cambria Math"/>
                <a:cs typeface="Cambria Math"/>
              </a:rPr>
              <a:t>𝐸𝑥𝑒𝑐𝑠</a:t>
            </a:r>
            <a:r>
              <a:rPr sz="2625" baseline="-15873" dirty="0">
                <a:latin typeface="Cambria Math"/>
                <a:cs typeface="Cambria Math"/>
              </a:rPr>
              <a:t>𝑥</a:t>
            </a:r>
            <a:r>
              <a:rPr sz="2175" baseline="-32567" dirty="0">
                <a:latin typeface="Cambria Math"/>
                <a:cs typeface="Cambria Math"/>
              </a:rPr>
              <a:t>0 </a:t>
            </a:r>
            <a:r>
              <a:rPr sz="2400" spc="20" dirty="0">
                <a:latin typeface="Cambria Math"/>
                <a:cs typeface="Cambria Math"/>
              </a:rPr>
              <a:t>(𝑘, </a:t>
            </a:r>
            <a:r>
              <a:rPr sz="2400" spc="25" dirty="0">
                <a:latin typeface="Cambria Math"/>
                <a:cs typeface="Cambria Math"/>
              </a:rPr>
              <a:t>𝒰)</a:t>
            </a:r>
            <a:r>
              <a:rPr sz="2400" spc="-360" dirty="0">
                <a:latin typeface="Cambria Math"/>
                <a:cs typeface="Cambria Math"/>
              </a:rPr>
              <a:t> </a:t>
            </a:r>
            <a:r>
              <a:rPr sz="2400" dirty="0">
                <a:latin typeface="Corbel"/>
                <a:cs typeface="Corbel"/>
              </a:rPr>
              <a:t>be </a:t>
            </a:r>
            <a:r>
              <a:rPr sz="2400" spc="-5" dirty="0">
                <a:latin typeface="Corbel"/>
                <a:cs typeface="Corbel"/>
              </a:rPr>
              <a:t>set of </a:t>
            </a:r>
            <a:r>
              <a:rPr sz="2400" dirty="0">
                <a:latin typeface="Corbel"/>
                <a:cs typeface="Corbel"/>
              </a:rPr>
              <a:t>all </a:t>
            </a:r>
            <a:r>
              <a:rPr sz="2400" spc="-5" dirty="0">
                <a:latin typeface="Corbel"/>
                <a:cs typeface="Corbel"/>
              </a:rPr>
              <a:t>length </a:t>
            </a:r>
            <a:r>
              <a:rPr sz="2400" dirty="0">
                <a:latin typeface="Cambria Math"/>
                <a:cs typeface="Cambria Math"/>
              </a:rPr>
              <a:t>𝑘  </a:t>
            </a:r>
            <a:r>
              <a:rPr sz="2400" i="1" spc="-10" dirty="0">
                <a:latin typeface="Corbel"/>
                <a:cs typeface="Corbel"/>
              </a:rPr>
              <a:t>executions </a:t>
            </a:r>
            <a:r>
              <a:rPr sz="2400" dirty="0">
                <a:latin typeface="Corbel"/>
                <a:cs typeface="Corbel"/>
              </a:rPr>
              <a:t>of </a:t>
            </a:r>
            <a:r>
              <a:rPr sz="2400" dirty="0">
                <a:latin typeface="Cambria Math"/>
                <a:cs typeface="Cambria Math"/>
              </a:rPr>
              <a:t>ℳ </a:t>
            </a:r>
            <a:r>
              <a:rPr sz="2400" spc="-5" dirty="0">
                <a:latin typeface="Corbel"/>
                <a:cs typeface="Corbel"/>
              </a:rPr>
              <a:t>starting </a:t>
            </a:r>
            <a:r>
              <a:rPr sz="2400" dirty="0">
                <a:latin typeface="Corbel"/>
                <a:cs typeface="Corbel"/>
              </a:rPr>
              <a:t>from </a:t>
            </a:r>
            <a:r>
              <a:rPr sz="2400" spc="5" dirty="0">
                <a:latin typeface="Cambria Math"/>
                <a:cs typeface="Cambria Math"/>
              </a:rPr>
              <a:t>𝑥</a:t>
            </a:r>
            <a:r>
              <a:rPr sz="2625" spc="7" baseline="-15873" dirty="0">
                <a:latin typeface="Cambria Math"/>
                <a:cs typeface="Cambria Math"/>
              </a:rPr>
              <a:t>0 </a:t>
            </a:r>
            <a:r>
              <a:rPr sz="2400" dirty="0">
                <a:latin typeface="Cambria Math"/>
                <a:cs typeface="Cambria Math"/>
              </a:rPr>
              <a:t>∈ Θ  </a:t>
            </a:r>
            <a:r>
              <a:rPr sz="2400" spc="-5" dirty="0">
                <a:latin typeface="Corbel"/>
                <a:cs typeface="Corbel"/>
              </a:rPr>
              <a:t>that hit</a:t>
            </a:r>
            <a:r>
              <a:rPr sz="2400" spc="10" dirty="0">
                <a:latin typeface="Corbel"/>
                <a:cs typeface="Corbel"/>
              </a:rPr>
              <a:t> </a:t>
            </a:r>
            <a:r>
              <a:rPr sz="2400" spc="20" dirty="0">
                <a:latin typeface="Cambria Math"/>
                <a:cs typeface="Cambria Math"/>
              </a:rPr>
              <a:t>𝒰</a:t>
            </a:r>
            <a:r>
              <a:rPr sz="2400" spc="20" dirty="0">
                <a:latin typeface="Corbel"/>
                <a:cs typeface="Corbel"/>
              </a:rPr>
              <a:t>.</a:t>
            </a:r>
            <a:endParaRPr sz="2400">
              <a:latin typeface="Corbel"/>
              <a:cs typeface="Corbel"/>
            </a:endParaRPr>
          </a:p>
        </p:txBody>
      </p:sp>
      <p:sp>
        <p:nvSpPr>
          <p:cNvPr id="5" name="object 5"/>
          <p:cNvSpPr txBox="1"/>
          <p:nvPr/>
        </p:nvSpPr>
        <p:spPr>
          <a:xfrm>
            <a:off x="165201" y="5348427"/>
            <a:ext cx="4935855" cy="770255"/>
          </a:xfrm>
          <a:prstGeom prst="rect">
            <a:avLst/>
          </a:prstGeom>
        </p:spPr>
        <p:txBody>
          <a:bodyPr vert="horz" wrap="square" lIns="0" tIns="12700" rIns="0" bIns="0" rtlCol="0">
            <a:spAutoFit/>
          </a:bodyPr>
          <a:lstStyle/>
          <a:p>
            <a:pPr marL="324485" indent="-287020">
              <a:lnSpc>
                <a:spcPct val="100000"/>
              </a:lnSpc>
              <a:spcBef>
                <a:spcPts val="100"/>
              </a:spcBef>
              <a:buFont typeface="Arial"/>
              <a:buChar char="•"/>
              <a:tabLst>
                <a:tab pos="324485" algn="l"/>
                <a:tab pos="325120" algn="l"/>
              </a:tabLst>
            </a:pPr>
            <a:r>
              <a:rPr sz="2400" dirty="0">
                <a:latin typeface="Corbel"/>
                <a:cs typeface="Corbel"/>
              </a:rPr>
              <a:t>Let </a:t>
            </a:r>
            <a:r>
              <a:rPr sz="2400" spc="40" dirty="0">
                <a:solidFill>
                  <a:srgbClr val="FF0000"/>
                </a:solidFill>
                <a:latin typeface="Cambria Math"/>
                <a:cs typeface="Cambria Math"/>
              </a:rPr>
              <a:t>𝑝</a:t>
            </a:r>
            <a:r>
              <a:rPr sz="2625" spc="60" baseline="-15873" dirty="0">
                <a:solidFill>
                  <a:srgbClr val="FF0000"/>
                </a:solidFill>
                <a:latin typeface="Cambria Math"/>
                <a:cs typeface="Cambria Math"/>
              </a:rPr>
              <a:t>𝑘,𝒰</a:t>
            </a:r>
            <a:r>
              <a:rPr sz="2400" spc="40" dirty="0">
                <a:solidFill>
                  <a:srgbClr val="FF0000"/>
                </a:solidFill>
                <a:latin typeface="Cambria Math"/>
                <a:cs typeface="Cambria Math"/>
              </a:rPr>
              <a:t>(𝑥</a:t>
            </a:r>
            <a:r>
              <a:rPr sz="2625" spc="60" baseline="-15873" dirty="0">
                <a:solidFill>
                  <a:srgbClr val="FF0000"/>
                </a:solidFill>
                <a:latin typeface="Cambria Math"/>
                <a:cs typeface="Cambria Math"/>
              </a:rPr>
              <a:t>0</a:t>
            </a:r>
            <a:r>
              <a:rPr sz="2400" spc="40" dirty="0">
                <a:solidFill>
                  <a:srgbClr val="FF0000"/>
                </a:solidFill>
                <a:latin typeface="Cambria Math"/>
                <a:cs typeface="Cambria Math"/>
              </a:rPr>
              <a:t>) </a:t>
            </a:r>
            <a:r>
              <a:rPr sz="2400" dirty="0">
                <a:latin typeface="Corbel"/>
                <a:cs typeface="Corbel"/>
              </a:rPr>
              <a:t>be </a:t>
            </a:r>
            <a:r>
              <a:rPr sz="2400" spc="-10" dirty="0">
                <a:latin typeface="Corbel"/>
                <a:cs typeface="Corbel"/>
              </a:rPr>
              <a:t>the </a:t>
            </a:r>
            <a:r>
              <a:rPr sz="2400" spc="-5" dirty="0">
                <a:latin typeface="Corbel"/>
                <a:cs typeface="Corbel"/>
              </a:rPr>
              <a:t>probability of</a:t>
            </a:r>
            <a:r>
              <a:rPr sz="2400" spc="-90" dirty="0">
                <a:latin typeface="Corbel"/>
                <a:cs typeface="Corbel"/>
              </a:rPr>
              <a:t> </a:t>
            </a:r>
            <a:r>
              <a:rPr sz="2400" dirty="0">
                <a:latin typeface="Cambria Math"/>
                <a:cs typeface="Cambria Math"/>
              </a:rPr>
              <a:t>ℳ</a:t>
            </a:r>
            <a:endParaRPr sz="2400">
              <a:latin typeface="Cambria Math"/>
              <a:cs typeface="Cambria Math"/>
            </a:endParaRPr>
          </a:p>
          <a:p>
            <a:pPr marL="324485">
              <a:lnSpc>
                <a:spcPct val="100000"/>
              </a:lnSpc>
              <a:spcBef>
                <a:spcPts val="100"/>
              </a:spcBef>
            </a:pPr>
            <a:r>
              <a:rPr sz="2400" spc="-10" dirty="0">
                <a:latin typeface="Corbel"/>
                <a:cs typeface="Corbel"/>
              </a:rPr>
              <a:t>hitting </a:t>
            </a:r>
            <a:r>
              <a:rPr sz="2400" dirty="0">
                <a:latin typeface="Cambria Math"/>
                <a:cs typeface="Cambria Math"/>
              </a:rPr>
              <a:t>𝒰 </a:t>
            </a:r>
            <a:r>
              <a:rPr sz="2400" spc="-5" dirty="0">
                <a:latin typeface="Corbel"/>
                <a:cs typeface="Corbel"/>
              </a:rPr>
              <a:t>within </a:t>
            </a:r>
            <a:r>
              <a:rPr sz="2400" dirty="0">
                <a:latin typeface="Cambria Math"/>
                <a:cs typeface="Cambria Math"/>
              </a:rPr>
              <a:t>𝑘</a:t>
            </a:r>
            <a:r>
              <a:rPr sz="2400" spc="75" dirty="0">
                <a:latin typeface="Cambria Math"/>
                <a:cs typeface="Cambria Math"/>
              </a:rPr>
              <a:t> </a:t>
            </a:r>
            <a:r>
              <a:rPr sz="2400" spc="-5" dirty="0">
                <a:latin typeface="Corbel"/>
                <a:cs typeface="Corbel"/>
              </a:rPr>
              <a:t>steps</a:t>
            </a:r>
            <a:endParaRPr sz="2400">
              <a:latin typeface="Corbel"/>
              <a:cs typeface="Corbel"/>
            </a:endParaRPr>
          </a:p>
        </p:txBody>
      </p:sp>
      <p:sp>
        <p:nvSpPr>
          <p:cNvPr id="6" name="object 6"/>
          <p:cNvSpPr/>
          <p:nvPr/>
        </p:nvSpPr>
        <p:spPr>
          <a:xfrm>
            <a:off x="6268211" y="844296"/>
            <a:ext cx="5375147" cy="5852159"/>
          </a:xfrm>
          <a:prstGeom prst="rect">
            <a:avLst/>
          </a:prstGeom>
          <a:blipFill>
            <a:blip r:embed="rId3" cstate="print"/>
            <a:stretch>
              <a:fillRect/>
            </a:stretch>
          </a:blipFill>
        </p:spPr>
        <p:txBody>
          <a:bodyPr wrap="square" lIns="0" tIns="0" rIns="0" bIns="0" rtlCol="0"/>
          <a:lstStyle/>
          <a:p>
            <a:endParaRPr/>
          </a:p>
        </p:txBody>
      </p:sp>
      <p:sp>
        <p:nvSpPr>
          <p:cNvPr id="7" name="object 7"/>
          <p:cNvSpPr txBox="1"/>
          <p:nvPr/>
        </p:nvSpPr>
        <p:spPr>
          <a:xfrm>
            <a:off x="7335773" y="1457705"/>
            <a:ext cx="224790" cy="39116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00AF50"/>
                </a:solidFill>
                <a:latin typeface="Cambria Math"/>
                <a:cs typeface="Cambria Math"/>
              </a:rPr>
              <a:t>Θ</a:t>
            </a:r>
            <a:endParaRPr sz="2400">
              <a:latin typeface="Cambria Math"/>
              <a:cs typeface="Cambria Math"/>
            </a:endParaRPr>
          </a:p>
        </p:txBody>
      </p:sp>
      <p:sp>
        <p:nvSpPr>
          <p:cNvPr id="8" name="object 8"/>
          <p:cNvSpPr txBox="1"/>
          <p:nvPr/>
        </p:nvSpPr>
        <p:spPr>
          <a:xfrm>
            <a:off x="10937493" y="1162049"/>
            <a:ext cx="317500" cy="452120"/>
          </a:xfrm>
          <a:prstGeom prst="rect">
            <a:avLst/>
          </a:prstGeom>
        </p:spPr>
        <p:txBody>
          <a:bodyPr vert="horz" wrap="square" lIns="0" tIns="12065" rIns="0" bIns="0" rtlCol="0">
            <a:spAutoFit/>
          </a:bodyPr>
          <a:lstStyle/>
          <a:p>
            <a:pPr marL="12700">
              <a:lnSpc>
                <a:spcPct val="100000"/>
              </a:lnSpc>
              <a:spcBef>
                <a:spcPts val="95"/>
              </a:spcBef>
            </a:pPr>
            <a:r>
              <a:rPr sz="2800" spc="-5" dirty="0">
                <a:solidFill>
                  <a:srgbClr val="006FC0"/>
                </a:solidFill>
                <a:latin typeface="Cambria Math"/>
                <a:cs typeface="Cambria Math"/>
              </a:rPr>
              <a:t>𝒳</a:t>
            </a:r>
            <a:endParaRPr sz="2800">
              <a:latin typeface="Cambria Math"/>
              <a:cs typeface="Cambria Math"/>
            </a:endParaRPr>
          </a:p>
        </p:txBody>
      </p:sp>
      <p:sp>
        <p:nvSpPr>
          <p:cNvPr id="9" name="object 9"/>
          <p:cNvSpPr txBox="1"/>
          <p:nvPr/>
        </p:nvSpPr>
        <p:spPr>
          <a:xfrm>
            <a:off x="8212201" y="1687829"/>
            <a:ext cx="412115" cy="452120"/>
          </a:xfrm>
          <a:prstGeom prst="rect">
            <a:avLst/>
          </a:prstGeom>
        </p:spPr>
        <p:txBody>
          <a:bodyPr vert="horz" wrap="square" lIns="0" tIns="12065" rIns="0" bIns="0" rtlCol="0">
            <a:spAutoFit/>
          </a:bodyPr>
          <a:lstStyle/>
          <a:p>
            <a:pPr marL="38100">
              <a:lnSpc>
                <a:spcPct val="100000"/>
              </a:lnSpc>
              <a:spcBef>
                <a:spcPts val="95"/>
              </a:spcBef>
            </a:pPr>
            <a:r>
              <a:rPr sz="2800" spc="5" dirty="0">
                <a:solidFill>
                  <a:srgbClr val="00AF50"/>
                </a:solidFill>
                <a:latin typeface="Cambria Math"/>
                <a:cs typeface="Cambria Math"/>
              </a:rPr>
              <a:t>𝑥</a:t>
            </a:r>
            <a:r>
              <a:rPr sz="3075" spc="7" baseline="-16260" dirty="0">
                <a:solidFill>
                  <a:srgbClr val="00AF50"/>
                </a:solidFill>
                <a:latin typeface="Cambria Math"/>
                <a:cs typeface="Cambria Math"/>
              </a:rPr>
              <a:t>0</a:t>
            </a:r>
            <a:endParaRPr sz="3075" baseline="-16260">
              <a:latin typeface="Cambria Math"/>
              <a:cs typeface="Cambria Math"/>
            </a:endParaRPr>
          </a:p>
        </p:txBody>
      </p:sp>
      <p:sp>
        <p:nvSpPr>
          <p:cNvPr id="10" name="object 10"/>
          <p:cNvSpPr txBox="1"/>
          <p:nvPr/>
        </p:nvSpPr>
        <p:spPr>
          <a:xfrm>
            <a:off x="10528554" y="4655311"/>
            <a:ext cx="298450" cy="452120"/>
          </a:xfrm>
          <a:prstGeom prst="rect">
            <a:avLst/>
          </a:prstGeom>
        </p:spPr>
        <p:txBody>
          <a:bodyPr vert="horz" wrap="square" lIns="0" tIns="12065" rIns="0" bIns="0" rtlCol="0">
            <a:spAutoFit/>
          </a:bodyPr>
          <a:lstStyle/>
          <a:p>
            <a:pPr marL="12700">
              <a:lnSpc>
                <a:spcPct val="100000"/>
              </a:lnSpc>
              <a:spcBef>
                <a:spcPts val="95"/>
              </a:spcBef>
            </a:pPr>
            <a:r>
              <a:rPr sz="2800" spc="-5" dirty="0">
                <a:solidFill>
                  <a:srgbClr val="FF0000"/>
                </a:solidFill>
                <a:latin typeface="Cambria Math"/>
                <a:cs typeface="Cambria Math"/>
              </a:rPr>
              <a:t>𝒰</a:t>
            </a:r>
            <a:endParaRPr sz="2800">
              <a:latin typeface="Cambria Math"/>
              <a:cs typeface="Cambria Math"/>
            </a:endParaRPr>
          </a:p>
        </p:txBody>
      </p:sp>
      <p:sp>
        <p:nvSpPr>
          <p:cNvPr id="11" name="object 11"/>
          <p:cNvSpPr txBox="1"/>
          <p:nvPr/>
        </p:nvSpPr>
        <p:spPr>
          <a:xfrm>
            <a:off x="8448802" y="5026278"/>
            <a:ext cx="419100" cy="452120"/>
          </a:xfrm>
          <a:prstGeom prst="rect">
            <a:avLst/>
          </a:prstGeom>
        </p:spPr>
        <p:txBody>
          <a:bodyPr vert="horz" wrap="square" lIns="0" tIns="12065" rIns="0" bIns="0" rtlCol="0">
            <a:spAutoFit/>
          </a:bodyPr>
          <a:lstStyle/>
          <a:p>
            <a:pPr marL="38100">
              <a:lnSpc>
                <a:spcPct val="100000"/>
              </a:lnSpc>
              <a:spcBef>
                <a:spcPts val="95"/>
              </a:spcBef>
            </a:pPr>
            <a:r>
              <a:rPr sz="2800" spc="35" dirty="0">
                <a:solidFill>
                  <a:srgbClr val="FF0000"/>
                </a:solidFill>
                <a:latin typeface="Cambria Math"/>
                <a:cs typeface="Cambria Math"/>
              </a:rPr>
              <a:t>𝑥</a:t>
            </a:r>
            <a:r>
              <a:rPr sz="3075" spc="52" baseline="-16260" dirty="0">
                <a:solidFill>
                  <a:srgbClr val="FF0000"/>
                </a:solidFill>
                <a:latin typeface="Cambria Math"/>
                <a:cs typeface="Cambria Math"/>
              </a:rPr>
              <a:t>𝑘</a:t>
            </a:r>
            <a:endParaRPr sz="3075" baseline="-16260">
              <a:latin typeface="Cambria Math"/>
              <a:cs typeface="Cambria Math"/>
            </a:endParaRPr>
          </a:p>
        </p:txBody>
      </p:sp>
      <p:sp>
        <p:nvSpPr>
          <p:cNvPr id="12" name="object 12"/>
          <p:cNvSpPr txBox="1"/>
          <p:nvPr/>
        </p:nvSpPr>
        <p:spPr>
          <a:xfrm>
            <a:off x="9218041" y="4969890"/>
            <a:ext cx="419100" cy="452120"/>
          </a:xfrm>
          <a:prstGeom prst="rect">
            <a:avLst/>
          </a:prstGeom>
        </p:spPr>
        <p:txBody>
          <a:bodyPr vert="horz" wrap="square" lIns="0" tIns="12065" rIns="0" bIns="0" rtlCol="0">
            <a:spAutoFit/>
          </a:bodyPr>
          <a:lstStyle/>
          <a:p>
            <a:pPr marL="38100">
              <a:lnSpc>
                <a:spcPct val="100000"/>
              </a:lnSpc>
              <a:spcBef>
                <a:spcPts val="95"/>
              </a:spcBef>
            </a:pPr>
            <a:r>
              <a:rPr sz="2800" spc="35" dirty="0">
                <a:solidFill>
                  <a:srgbClr val="FF0000"/>
                </a:solidFill>
                <a:latin typeface="Cambria Math"/>
                <a:cs typeface="Cambria Math"/>
              </a:rPr>
              <a:t>𝑥</a:t>
            </a:r>
            <a:r>
              <a:rPr sz="3075" spc="52" baseline="-16260" dirty="0">
                <a:solidFill>
                  <a:srgbClr val="FF0000"/>
                </a:solidFill>
                <a:latin typeface="Cambria Math"/>
                <a:cs typeface="Cambria Math"/>
              </a:rPr>
              <a:t>𝑘</a:t>
            </a:r>
            <a:endParaRPr sz="3075" baseline="-16260">
              <a:latin typeface="Cambria Math"/>
              <a:cs typeface="Cambria Math"/>
            </a:endParaRPr>
          </a:p>
        </p:txBody>
      </p:sp>
      <p:sp>
        <p:nvSpPr>
          <p:cNvPr id="13" name="object 13"/>
          <p:cNvSpPr txBox="1"/>
          <p:nvPr/>
        </p:nvSpPr>
        <p:spPr>
          <a:xfrm>
            <a:off x="6783451" y="4841824"/>
            <a:ext cx="214629" cy="452120"/>
          </a:xfrm>
          <a:prstGeom prst="rect">
            <a:avLst/>
          </a:prstGeom>
        </p:spPr>
        <p:txBody>
          <a:bodyPr vert="horz" wrap="square" lIns="0" tIns="12065" rIns="0" bIns="0" rtlCol="0">
            <a:spAutoFit/>
          </a:bodyPr>
          <a:lstStyle/>
          <a:p>
            <a:pPr marL="12700">
              <a:lnSpc>
                <a:spcPct val="100000"/>
              </a:lnSpc>
              <a:spcBef>
                <a:spcPts val="95"/>
              </a:spcBef>
            </a:pPr>
            <a:r>
              <a:rPr sz="2800" spc="-5" dirty="0">
                <a:solidFill>
                  <a:srgbClr val="006FC0"/>
                </a:solidFill>
                <a:latin typeface="Cambria Math"/>
                <a:cs typeface="Cambria Math"/>
              </a:rPr>
              <a:t>𝑥</a:t>
            </a:r>
            <a:endParaRPr sz="2800">
              <a:latin typeface="Cambria Math"/>
              <a:cs typeface="Cambria Math"/>
            </a:endParaRPr>
          </a:p>
        </p:txBody>
      </p:sp>
      <p:sp>
        <p:nvSpPr>
          <p:cNvPr id="14" name="object 14"/>
          <p:cNvSpPr txBox="1"/>
          <p:nvPr/>
        </p:nvSpPr>
        <p:spPr>
          <a:xfrm>
            <a:off x="6969632" y="5011292"/>
            <a:ext cx="182245" cy="336550"/>
          </a:xfrm>
          <a:prstGeom prst="rect">
            <a:avLst/>
          </a:prstGeom>
        </p:spPr>
        <p:txBody>
          <a:bodyPr vert="horz" wrap="square" lIns="0" tIns="11430" rIns="0" bIns="0" rtlCol="0">
            <a:spAutoFit/>
          </a:bodyPr>
          <a:lstStyle/>
          <a:p>
            <a:pPr marL="12700">
              <a:lnSpc>
                <a:spcPct val="100000"/>
              </a:lnSpc>
              <a:spcBef>
                <a:spcPts val="90"/>
              </a:spcBef>
            </a:pPr>
            <a:r>
              <a:rPr sz="2050" spc="185" dirty="0">
                <a:solidFill>
                  <a:srgbClr val="006FC0"/>
                </a:solidFill>
                <a:latin typeface="Cambria Math"/>
                <a:cs typeface="Cambria Math"/>
              </a:rPr>
              <a:t>𝑘</a:t>
            </a:r>
            <a:endParaRPr sz="2050">
              <a:latin typeface="Cambria Math"/>
              <a:cs typeface="Cambria Math"/>
            </a:endParaRPr>
          </a:p>
        </p:txBody>
      </p:sp>
      <p:sp>
        <p:nvSpPr>
          <p:cNvPr id="15" name="object 15"/>
          <p:cNvSpPr txBox="1"/>
          <p:nvPr/>
        </p:nvSpPr>
        <p:spPr>
          <a:xfrm>
            <a:off x="12003151" y="5684011"/>
            <a:ext cx="110489"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4</a:t>
            </a:r>
            <a:endParaRPr sz="120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49784"/>
            <a:ext cx="10015220" cy="574040"/>
          </a:xfrm>
          <a:prstGeom prst="rect">
            <a:avLst/>
          </a:prstGeom>
        </p:spPr>
        <p:txBody>
          <a:bodyPr vert="horz" wrap="square" lIns="0" tIns="12700" rIns="0" bIns="0" rtlCol="0">
            <a:spAutoFit/>
          </a:bodyPr>
          <a:lstStyle/>
          <a:p>
            <a:pPr marL="12700">
              <a:lnSpc>
                <a:spcPct val="100000"/>
              </a:lnSpc>
              <a:spcBef>
                <a:spcPts val="100"/>
              </a:spcBef>
            </a:pPr>
            <a:r>
              <a:rPr spc="-10" dirty="0">
                <a:latin typeface="Calibri"/>
                <a:cs typeface="Calibri"/>
              </a:rPr>
              <a:t>Nondeterministically Initialized </a:t>
            </a:r>
            <a:r>
              <a:rPr spc="-25" dirty="0">
                <a:latin typeface="Calibri"/>
                <a:cs typeface="Calibri"/>
              </a:rPr>
              <a:t>Markov </a:t>
            </a:r>
            <a:r>
              <a:rPr spc="-5" dirty="0">
                <a:latin typeface="Calibri"/>
                <a:cs typeface="Calibri"/>
              </a:rPr>
              <a:t>Chains</a:t>
            </a:r>
            <a:r>
              <a:rPr spc="-15" dirty="0">
                <a:latin typeface="Calibri"/>
                <a:cs typeface="Calibri"/>
              </a:rPr>
              <a:t> </a:t>
            </a:r>
            <a:r>
              <a:rPr spc="-5" dirty="0">
                <a:latin typeface="Calibri"/>
                <a:cs typeface="Calibri"/>
              </a:rPr>
              <a:t>(NiMC)</a:t>
            </a:r>
          </a:p>
        </p:txBody>
      </p:sp>
      <p:sp>
        <p:nvSpPr>
          <p:cNvPr id="3" name="object 3"/>
          <p:cNvSpPr txBox="1"/>
          <p:nvPr/>
        </p:nvSpPr>
        <p:spPr>
          <a:xfrm>
            <a:off x="1509394" y="1161668"/>
            <a:ext cx="629285" cy="292735"/>
          </a:xfrm>
          <a:prstGeom prst="rect">
            <a:avLst/>
          </a:prstGeom>
        </p:spPr>
        <p:txBody>
          <a:bodyPr vert="horz" wrap="square" lIns="0" tIns="12700" rIns="0" bIns="0" rtlCol="0">
            <a:spAutoFit/>
          </a:bodyPr>
          <a:lstStyle/>
          <a:p>
            <a:pPr marL="38100">
              <a:lnSpc>
                <a:spcPct val="100000"/>
              </a:lnSpc>
              <a:spcBef>
                <a:spcPts val="100"/>
              </a:spcBef>
            </a:pPr>
            <a:r>
              <a:rPr sz="1750" spc="90" dirty="0">
                <a:solidFill>
                  <a:srgbClr val="FF0000"/>
                </a:solidFill>
                <a:latin typeface="Cambria Math"/>
                <a:cs typeface="Cambria Math"/>
              </a:rPr>
              <a:t>𝑥</a:t>
            </a:r>
            <a:r>
              <a:rPr sz="2175" spc="135" baseline="-13409" dirty="0">
                <a:solidFill>
                  <a:srgbClr val="FF0000"/>
                </a:solidFill>
                <a:latin typeface="Cambria Math"/>
                <a:cs typeface="Cambria Math"/>
              </a:rPr>
              <a:t>0</a:t>
            </a:r>
            <a:r>
              <a:rPr sz="1750" spc="90" dirty="0">
                <a:solidFill>
                  <a:srgbClr val="FF0000"/>
                </a:solidFill>
                <a:latin typeface="Cambria Math"/>
                <a:cs typeface="Cambria Math"/>
              </a:rPr>
              <a:t>∈Θ</a:t>
            </a:r>
            <a:endParaRPr sz="1750">
              <a:latin typeface="Cambria Math"/>
              <a:cs typeface="Cambria Math"/>
            </a:endParaRPr>
          </a:p>
        </p:txBody>
      </p:sp>
      <p:sp>
        <p:nvSpPr>
          <p:cNvPr id="4" name="object 4"/>
          <p:cNvSpPr txBox="1"/>
          <p:nvPr/>
        </p:nvSpPr>
        <p:spPr>
          <a:xfrm>
            <a:off x="165201" y="891362"/>
            <a:ext cx="3317875" cy="391795"/>
          </a:xfrm>
          <a:prstGeom prst="rect">
            <a:avLst/>
          </a:prstGeom>
        </p:spPr>
        <p:txBody>
          <a:bodyPr vert="horz" wrap="square" lIns="0" tIns="12700" rIns="0" bIns="0" rtlCol="0">
            <a:spAutoFit/>
          </a:bodyPr>
          <a:lstStyle/>
          <a:p>
            <a:pPr marL="381000" indent="-342900">
              <a:lnSpc>
                <a:spcPct val="100000"/>
              </a:lnSpc>
              <a:spcBef>
                <a:spcPts val="100"/>
              </a:spcBef>
              <a:buFont typeface="Arial"/>
              <a:buChar char="•"/>
              <a:tabLst>
                <a:tab pos="380365" algn="l"/>
                <a:tab pos="381000" algn="l"/>
              </a:tabLst>
            </a:pPr>
            <a:r>
              <a:rPr sz="2400" spc="-5" dirty="0">
                <a:latin typeface="Corbel"/>
                <a:cs typeface="Corbel"/>
              </a:rPr>
              <a:t>What </a:t>
            </a:r>
            <a:r>
              <a:rPr sz="2400" dirty="0">
                <a:latin typeface="Corbel"/>
                <a:cs typeface="Corbel"/>
              </a:rPr>
              <a:t>is </a:t>
            </a:r>
            <a:r>
              <a:rPr sz="2400" spc="-5" dirty="0">
                <a:solidFill>
                  <a:srgbClr val="FF0000"/>
                </a:solidFill>
                <a:latin typeface="Cambria Math"/>
                <a:cs typeface="Cambria Math"/>
              </a:rPr>
              <a:t>max </a:t>
            </a:r>
            <a:r>
              <a:rPr sz="2400" spc="40" dirty="0">
                <a:solidFill>
                  <a:srgbClr val="FF0000"/>
                </a:solidFill>
                <a:latin typeface="Cambria Math"/>
                <a:cs typeface="Cambria Math"/>
              </a:rPr>
              <a:t>𝑝</a:t>
            </a:r>
            <a:r>
              <a:rPr sz="2625" spc="60" baseline="-15873" dirty="0">
                <a:solidFill>
                  <a:srgbClr val="FF0000"/>
                </a:solidFill>
                <a:latin typeface="Cambria Math"/>
                <a:cs typeface="Cambria Math"/>
              </a:rPr>
              <a:t>𝑘,𝒰</a:t>
            </a:r>
            <a:r>
              <a:rPr sz="2400" spc="40" dirty="0">
                <a:solidFill>
                  <a:srgbClr val="FF0000"/>
                </a:solidFill>
                <a:latin typeface="Cambria Math"/>
                <a:cs typeface="Cambria Math"/>
              </a:rPr>
              <a:t>(𝑥</a:t>
            </a:r>
            <a:r>
              <a:rPr sz="2625" spc="60" baseline="-15873" dirty="0">
                <a:solidFill>
                  <a:srgbClr val="FF0000"/>
                </a:solidFill>
                <a:latin typeface="Cambria Math"/>
                <a:cs typeface="Cambria Math"/>
              </a:rPr>
              <a:t>0</a:t>
            </a:r>
            <a:r>
              <a:rPr sz="2400" spc="40" dirty="0">
                <a:solidFill>
                  <a:srgbClr val="FF0000"/>
                </a:solidFill>
                <a:latin typeface="Cambria Math"/>
                <a:cs typeface="Cambria Math"/>
              </a:rPr>
              <a:t>)</a:t>
            </a:r>
            <a:r>
              <a:rPr sz="2400" spc="-220" dirty="0">
                <a:solidFill>
                  <a:srgbClr val="FF0000"/>
                </a:solidFill>
                <a:latin typeface="Cambria Math"/>
                <a:cs typeface="Cambria Math"/>
              </a:rPr>
              <a:t> </a:t>
            </a:r>
            <a:r>
              <a:rPr sz="2400" dirty="0">
                <a:latin typeface="Corbel"/>
                <a:cs typeface="Corbel"/>
              </a:rPr>
              <a:t>?</a:t>
            </a:r>
          </a:p>
        </p:txBody>
      </p:sp>
      <p:sp>
        <p:nvSpPr>
          <p:cNvPr id="5" name="object 5"/>
          <p:cNvSpPr txBox="1"/>
          <p:nvPr/>
        </p:nvSpPr>
        <p:spPr>
          <a:xfrm>
            <a:off x="190601" y="1777365"/>
            <a:ext cx="5415915" cy="2952115"/>
          </a:xfrm>
          <a:prstGeom prst="rect">
            <a:avLst/>
          </a:prstGeom>
        </p:spPr>
        <p:txBody>
          <a:bodyPr vert="horz" wrap="square" lIns="0" tIns="12700" rIns="0" bIns="0" rtlCol="0">
            <a:spAutoFit/>
          </a:bodyPr>
          <a:lstStyle/>
          <a:p>
            <a:pPr marL="355600" marR="184150" indent="-342900">
              <a:lnSpc>
                <a:spcPct val="100000"/>
              </a:lnSpc>
              <a:spcBef>
                <a:spcPts val="100"/>
              </a:spcBef>
              <a:buFont typeface="Arial"/>
              <a:buChar char="•"/>
              <a:tabLst>
                <a:tab pos="354965" algn="l"/>
                <a:tab pos="355600" algn="l"/>
              </a:tabLst>
            </a:pPr>
            <a:r>
              <a:rPr sz="2400" spc="-5" dirty="0">
                <a:latin typeface="Corbel"/>
                <a:cs typeface="Corbel"/>
              </a:rPr>
              <a:t>This </a:t>
            </a:r>
            <a:r>
              <a:rPr sz="2400" dirty="0">
                <a:latin typeface="Corbel"/>
                <a:cs typeface="Corbel"/>
              </a:rPr>
              <a:t>is an </a:t>
            </a:r>
            <a:r>
              <a:rPr sz="2400" spc="-5" dirty="0">
                <a:latin typeface="Corbel"/>
                <a:cs typeface="Corbel"/>
              </a:rPr>
              <a:t>optimization </a:t>
            </a:r>
            <a:r>
              <a:rPr sz="2400" dirty="0">
                <a:latin typeface="Corbel"/>
                <a:cs typeface="Corbel"/>
              </a:rPr>
              <a:t>problem </a:t>
            </a:r>
            <a:r>
              <a:rPr sz="2400" spc="-5" dirty="0">
                <a:latin typeface="Corbel"/>
                <a:cs typeface="Corbel"/>
              </a:rPr>
              <a:t>where  </a:t>
            </a:r>
            <a:r>
              <a:rPr sz="2400" dirty="0">
                <a:latin typeface="Corbel"/>
                <a:cs typeface="Corbel"/>
              </a:rPr>
              <a:t>we do </a:t>
            </a:r>
            <a:r>
              <a:rPr sz="2400" spc="-5" dirty="0">
                <a:latin typeface="Corbel"/>
                <a:cs typeface="Corbel"/>
              </a:rPr>
              <a:t>not know the </a:t>
            </a:r>
            <a:r>
              <a:rPr sz="2400" dirty="0">
                <a:latin typeface="Corbel"/>
                <a:cs typeface="Corbel"/>
              </a:rPr>
              <a:t>model</a:t>
            </a:r>
            <a:r>
              <a:rPr sz="2400" spc="-70" dirty="0">
                <a:latin typeface="Corbel"/>
                <a:cs typeface="Corbel"/>
              </a:rPr>
              <a:t> </a:t>
            </a:r>
            <a:r>
              <a:rPr sz="2400" spc="-15" dirty="0">
                <a:latin typeface="Corbel"/>
                <a:cs typeface="Corbel"/>
              </a:rPr>
              <a:t>completely.</a:t>
            </a:r>
            <a:endParaRPr sz="2400" dirty="0">
              <a:latin typeface="Corbel"/>
              <a:cs typeface="Corbel"/>
            </a:endParaRPr>
          </a:p>
          <a:p>
            <a:pPr>
              <a:lnSpc>
                <a:spcPct val="100000"/>
              </a:lnSpc>
              <a:spcBef>
                <a:spcPts val="25"/>
              </a:spcBef>
              <a:buFont typeface="Arial"/>
              <a:buChar char="•"/>
            </a:pPr>
            <a:endParaRPr sz="2350" dirty="0">
              <a:latin typeface="Corbel"/>
              <a:cs typeface="Corbel"/>
            </a:endParaRPr>
          </a:p>
          <a:p>
            <a:pPr marL="355600" indent="-342900">
              <a:lnSpc>
                <a:spcPts val="2875"/>
              </a:lnSpc>
              <a:buFont typeface="Arial"/>
              <a:buChar char="•"/>
              <a:tabLst>
                <a:tab pos="354965" algn="l"/>
                <a:tab pos="355600" algn="l"/>
              </a:tabLst>
            </a:pPr>
            <a:r>
              <a:rPr sz="2400" dirty="0">
                <a:latin typeface="Corbel"/>
                <a:cs typeface="Corbel"/>
              </a:rPr>
              <a:t>Here </a:t>
            </a:r>
            <a:r>
              <a:rPr sz="2400" spc="-5" dirty="0">
                <a:latin typeface="Corbel"/>
                <a:cs typeface="Corbel"/>
              </a:rPr>
              <a:t>the probability transition </a:t>
            </a:r>
            <a:r>
              <a:rPr sz="2400" dirty="0">
                <a:latin typeface="Corbel"/>
                <a:cs typeface="Corbel"/>
              </a:rPr>
              <a:t>matrix</a:t>
            </a:r>
            <a:r>
              <a:rPr sz="2400" spc="10" dirty="0">
                <a:latin typeface="Corbel"/>
                <a:cs typeface="Corbel"/>
              </a:rPr>
              <a:t> </a:t>
            </a:r>
            <a:r>
              <a:rPr sz="2400" dirty="0">
                <a:latin typeface="Cambria Math"/>
                <a:cs typeface="Cambria Math"/>
              </a:rPr>
              <a:t>Ρ</a:t>
            </a:r>
          </a:p>
          <a:p>
            <a:pPr marL="355600">
              <a:lnSpc>
                <a:spcPts val="2875"/>
              </a:lnSpc>
            </a:pPr>
            <a:r>
              <a:rPr sz="2400" dirty="0">
                <a:latin typeface="Corbel"/>
                <a:cs typeface="Corbel"/>
              </a:rPr>
              <a:t>is </a:t>
            </a:r>
            <a:r>
              <a:rPr sz="2400" spc="-5" dirty="0">
                <a:latin typeface="Corbel"/>
                <a:cs typeface="Corbel"/>
              </a:rPr>
              <a:t>unknown.</a:t>
            </a:r>
            <a:endParaRPr sz="2400" dirty="0">
              <a:latin typeface="Corbel"/>
              <a:cs typeface="Corbel"/>
            </a:endParaRPr>
          </a:p>
          <a:p>
            <a:pPr>
              <a:lnSpc>
                <a:spcPct val="100000"/>
              </a:lnSpc>
              <a:spcBef>
                <a:spcPts val="10"/>
              </a:spcBef>
            </a:pPr>
            <a:endParaRPr sz="2350" dirty="0">
              <a:latin typeface="Corbel"/>
              <a:cs typeface="Corbel"/>
            </a:endParaRPr>
          </a:p>
          <a:p>
            <a:pPr marL="355600" indent="-342900">
              <a:lnSpc>
                <a:spcPct val="100000"/>
              </a:lnSpc>
              <a:buFont typeface="Arial"/>
              <a:buChar char="•"/>
              <a:tabLst>
                <a:tab pos="354965" algn="l"/>
                <a:tab pos="355600" algn="l"/>
              </a:tabLst>
            </a:pPr>
            <a:r>
              <a:rPr sz="2400" spc="-50" dirty="0">
                <a:latin typeface="Corbel"/>
                <a:cs typeface="Corbel"/>
              </a:rPr>
              <a:t>We </a:t>
            </a:r>
            <a:r>
              <a:rPr sz="2400" dirty="0">
                <a:latin typeface="Corbel"/>
                <a:cs typeface="Corbel"/>
              </a:rPr>
              <a:t>use black-box </a:t>
            </a:r>
            <a:r>
              <a:rPr sz="2400" spc="-5" dirty="0">
                <a:latin typeface="Corbel"/>
                <a:cs typeface="Corbel"/>
              </a:rPr>
              <a:t>optimization methods</a:t>
            </a:r>
            <a:endParaRPr sz="2400" dirty="0">
              <a:latin typeface="Corbel"/>
              <a:cs typeface="Corbel"/>
            </a:endParaRPr>
          </a:p>
          <a:p>
            <a:pPr marL="355600">
              <a:lnSpc>
                <a:spcPct val="100000"/>
              </a:lnSpc>
              <a:spcBef>
                <a:spcPts val="5"/>
              </a:spcBef>
            </a:pPr>
            <a:r>
              <a:rPr sz="2400" spc="-5" dirty="0">
                <a:latin typeface="Corbel"/>
                <a:cs typeface="Corbel"/>
              </a:rPr>
              <a:t>to solve this</a:t>
            </a:r>
            <a:r>
              <a:rPr sz="2400" spc="5" dirty="0">
                <a:latin typeface="Corbel"/>
                <a:cs typeface="Corbel"/>
              </a:rPr>
              <a:t> </a:t>
            </a:r>
            <a:r>
              <a:rPr sz="2400" dirty="0">
                <a:latin typeface="Corbel"/>
                <a:cs typeface="Corbel"/>
              </a:rPr>
              <a:t>problem</a:t>
            </a:r>
          </a:p>
        </p:txBody>
      </p:sp>
      <p:sp>
        <p:nvSpPr>
          <p:cNvPr id="6" name="object 6"/>
          <p:cNvSpPr/>
          <p:nvPr/>
        </p:nvSpPr>
        <p:spPr>
          <a:xfrm>
            <a:off x="6268211" y="844296"/>
            <a:ext cx="5375147" cy="5852159"/>
          </a:xfrm>
          <a:prstGeom prst="rect">
            <a:avLst/>
          </a:prstGeom>
          <a:blipFill>
            <a:blip r:embed="rId3" cstate="print"/>
            <a:stretch>
              <a:fillRect/>
            </a:stretch>
          </a:blipFill>
        </p:spPr>
        <p:txBody>
          <a:bodyPr wrap="square" lIns="0" tIns="0" rIns="0" bIns="0" rtlCol="0"/>
          <a:lstStyle/>
          <a:p>
            <a:endParaRPr/>
          </a:p>
        </p:txBody>
      </p:sp>
      <p:sp>
        <p:nvSpPr>
          <p:cNvPr id="7" name="object 7"/>
          <p:cNvSpPr txBox="1"/>
          <p:nvPr/>
        </p:nvSpPr>
        <p:spPr>
          <a:xfrm>
            <a:off x="7335773" y="1457705"/>
            <a:ext cx="224790" cy="39116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00AF50"/>
                </a:solidFill>
                <a:latin typeface="Cambria Math"/>
                <a:cs typeface="Cambria Math"/>
              </a:rPr>
              <a:t>Θ</a:t>
            </a:r>
            <a:endParaRPr sz="2400">
              <a:latin typeface="Cambria Math"/>
              <a:cs typeface="Cambria Math"/>
            </a:endParaRPr>
          </a:p>
        </p:txBody>
      </p:sp>
      <p:sp>
        <p:nvSpPr>
          <p:cNvPr id="15" name="object 15"/>
          <p:cNvSpPr txBox="1"/>
          <p:nvPr/>
        </p:nvSpPr>
        <p:spPr>
          <a:xfrm>
            <a:off x="12003151" y="5686169"/>
            <a:ext cx="110489" cy="208915"/>
          </a:xfrm>
          <a:prstGeom prst="rect">
            <a:avLst/>
          </a:prstGeom>
        </p:spPr>
        <p:txBody>
          <a:bodyPr vert="horz" wrap="square" lIns="0" tIns="10160" rIns="0" bIns="0" rtlCol="0">
            <a:spAutoFit/>
          </a:bodyPr>
          <a:lstStyle/>
          <a:p>
            <a:pPr marL="12700">
              <a:lnSpc>
                <a:spcPct val="100000"/>
              </a:lnSpc>
              <a:spcBef>
                <a:spcPts val="80"/>
              </a:spcBef>
            </a:pPr>
            <a:r>
              <a:rPr sz="1200" i="1" dirty="0">
                <a:solidFill>
                  <a:srgbClr val="F8F8F8"/>
                </a:solidFill>
                <a:latin typeface="Arial"/>
                <a:cs typeface="Arial"/>
              </a:rPr>
              <a:t>5</a:t>
            </a:r>
            <a:endParaRPr sz="1200">
              <a:latin typeface="Arial"/>
              <a:cs typeface="Arial"/>
            </a:endParaRPr>
          </a:p>
        </p:txBody>
      </p:sp>
      <p:sp>
        <p:nvSpPr>
          <p:cNvPr id="8" name="object 8"/>
          <p:cNvSpPr txBox="1"/>
          <p:nvPr/>
        </p:nvSpPr>
        <p:spPr>
          <a:xfrm>
            <a:off x="10937493" y="1162049"/>
            <a:ext cx="317500" cy="452120"/>
          </a:xfrm>
          <a:prstGeom prst="rect">
            <a:avLst/>
          </a:prstGeom>
        </p:spPr>
        <p:txBody>
          <a:bodyPr vert="horz" wrap="square" lIns="0" tIns="12065" rIns="0" bIns="0" rtlCol="0">
            <a:spAutoFit/>
          </a:bodyPr>
          <a:lstStyle/>
          <a:p>
            <a:pPr marL="12700">
              <a:lnSpc>
                <a:spcPct val="100000"/>
              </a:lnSpc>
              <a:spcBef>
                <a:spcPts val="95"/>
              </a:spcBef>
            </a:pPr>
            <a:r>
              <a:rPr sz="2800" spc="-5" dirty="0">
                <a:solidFill>
                  <a:srgbClr val="006FC0"/>
                </a:solidFill>
                <a:latin typeface="Cambria Math"/>
                <a:cs typeface="Cambria Math"/>
              </a:rPr>
              <a:t>𝒳</a:t>
            </a:r>
            <a:endParaRPr sz="2800">
              <a:latin typeface="Cambria Math"/>
              <a:cs typeface="Cambria Math"/>
            </a:endParaRPr>
          </a:p>
        </p:txBody>
      </p:sp>
      <p:sp>
        <p:nvSpPr>
          <p:cNvPr id="9" name="object 9"/>
          <p:cNvSpPr txBox="1"/>
          <p:nvPr/>
        </p:nvSpPr>
        <p:spPr>
          <a:xfrm>
            <a:off x="8153400" y="1687829"/>
            <a:ext cx="412115" cy="452120"/>
          </a:xfrm>
          <a:prstGeom prst="rect">
            <a:avLst/>
          </a:prstGeom>
        </p:spPr>
        <p:txBody>
          <a:bodyPr vert="horz" wrap="square" lIns="0" tIns="12065" rIns="0" bIns="0" rtlCol="0">
            <a:spAutoFit/>
          </a:bodyPr>
          <a:lstStyle/>
          <a:p>
            <a:pPr marL="38100">
              <a:lnSpc>
                <a:spcPct val="100000"/>
              </a:lnSpc>
              <a:spcBef>
                <a:spcPts val="95"/>
              </a:spcBef>
            </a:pPr>
            <a:r>
              <a:rPr sz="2800" spc="5" dirty="0">
                <a:solidFill>
                  <a:srgbClr val="00AF50"/>
                </a:solidFill>
                <a:latin typeface="Cambria Math"/>
                <a:cs typeface="Cambria Math"/>
              </a:rPr>
              <a:t>𝑥</a:t>
            </a:r>
            <a:r>
              <a:rPr sz="3075" spc="7" baseline="-16260" dirty="0">
                <a:solidFill>
                  <a:srgbClr val="00AF50"/>
                </a:solidFill>
                <a:latin typeface="Cambria Math"/>
                <a:cs typeface="Cambria Math"/>
              </a:rPr>
              <a:t>0</a:t>
            </a:r>
            <a:endParaRPr sz="3075" baseline="-16260">
              <a:latin typeface="Cambria Math"/>
              <a:cs typeface="Cambria Math"/>
            </a:endParaRPr>
          </a:p>
        </p:txBody>
      </p:sp>
      <p:sp>
        <p:nvSpPr>
          <p:cNvPr id="10" name="object 10"/>
          <p:cNvSpPr txBox="1"/>
          <p:nvPr/>
        </p:nvSpPr>
        <p:spPr>
          <a:xfrm>
            <a:off x="10528554" y="4655311"/>
            <a:ext cx="298450" cy="452120"/>
          </a:xfrm>
          <a:prstGeom prst="rect">
            <a:avLst/>
          </a:prstGeom>
        </p:spPr>
        <p:txBody>
          <a:bodyPr vert="horz" wrap="square" lIns="0" tIns="12065" rIns="0" bIns="0" rtlCol="0">
            <a:spAutoFit/>
          </a:bodyPr>
          <a:lstStyle/>
          <a:p>
            <a:pPr marL="12700">
              <a:lnSpc>
                <a:spcPct val="100000"/>
              </a:lnSpc>
              <a:spcBef>
                <a:spcPts val="95"/>
              </a:spcBef>
            </a:pPr>
            <a:r>
              <a:rPr sz="2800" spc="-5" dirty="0">
                <a:solidFill>
                  <a:srgbClr val="FF0000"/>
                </a:solidFill>
                <a:latin typeface="Cambria Math"/>
                <a:cs typeface="Cambria Math"/>
              </a:rPr>
              <a:t>𝒰</a:t>
            </a:r>
            <a:endParaRPr sz="2800">
              <a:latin typeface="Cambria Math"/>
              <a:cs typeface="Cambria Math"/>
            </a:endParaRPr>
          </a:p>
        </p:txBody>
      </p:sp>
      <p:sp>
        <p:nvSpPr>
          <p:cNvPr id="11" name="object 11"/>
          <p:cNvSpPr txBox="1"/>
          <p:nvPr/>
        </p:nvSpPr>
        <p:spPr>
          <a:xfrm>
            <a:off x="8448802" y="5026278"/>
            <a:ext cx="419100" cy="452120"/>
          </a:xfrm>
          <a:prstGeom prst="rect">
            <a:avLst/>
          </a:prstGeom>
        </p:spPr>
        <p:txBody>
          <a:bodyPr vert="horz" wrap="square" lIns="0" tIns="12065" rIns="0" bIns="0" rtlCol="0">
            <a:spAutoFit/>
          </a:bodyPr>
          <a:lstStyle/>
          <a:p>
            <a:pPr marL="38100">
              <a:lnSpc>
                <a:spcPct val="100000"/>
              </a:lnSpc>
              <a:spcBef>
                <a:spcPts val="95"/>
              </a:spcBef>
            </a:pPr>
            <a:r>
              <a:rPr sz="2800" spc="35" dirty="0">
                <a:solidFill>
                  <a:srgbClr val="FF0000"/>
                </a:solidFill>
                <a:latin typeface="Cambria Math"/>
                <a:cs typeface="Cambria Math"/>
              </a:rPr>
              <a:t>𝑥</a:t>
            </a:r>
            <a:r>
              <a:rPr sz="3075" spc="52" baseline="-16260" dirty="0">
                <a:solidFill>
                  <a:srgbClr val="FF0000"/>
                </a:solidFill>
                <a:latin typeface="Cambria Math"/>
                <a:cs typeface="Cambria Math"/>
              </a:rPr>
              <a:t>𝑘</a:t>
            </a:r>
            <a:endParaRPr sz="3075" baseline="-16260">
              <a:latin typeface="Cambria Math"/>
              <a:cs typeface="Cambria Math"/>
            </a:endParaRPr>
          </a:p>
        </p:txBody>
      </p:sp>
      <p:sp>
        <p:nvSpPr>
          <p:cNvPr id="12" name="object 12"/>
          <p:cNvSpPr txBox="1"/>
          <p:nvPr/>
        </p:nvSpPr>
        <p:spPr>
          <a:xfrm>
            <a:off x="9243441" y="4969890"/>
            <a:ext cx="214629" cy="452120"/>
          </a:xfrm>
          <a:prstGeom prst="rect">
            <a:avLst/>
          </a:prstGeom>
        </p:spPr>
        <p:txBody>
          <a:bodyPr vert="horz" wrap="square" lIns="0" tIns="12065" rIns="0" bIns="0" rtlCol="0">
            <a:spAutoFit/>
          </a:bodyPr>
          <a:lstStyle/>
          <a:p>
            <a:pPr marL="12700">
              <a:lnSpc>
                <a:spcPct val="100000"/>
              </a:lnSpc>
              <a:spcBef>
                <a:spcPts val="95"/>
              </a:spcBef>
            </a:pPr>
            <a:r>
              <a:rPr sz="2800" spc="-5" dirty="0">
                <a:solidFill>
                  <a:srgbClr val="FF0000"/>
                </a:solidFill>
                <a:latin typeface="Cambria Math"/>
                <a:cs typeface="Cambria Math"/>
              </a:rPr>
              <a:t>𝑥</a:t>
            </a:r>
            <a:endParaRPr sz="2800">
              <a:latin typeface="Cambria Math"/>
              <a:cs typeface="Cambria Math"/>
            </a:endParaRPr>
          </a:p>
        </p:txBody>
      </p:sp>
      <p:sp>
        <p:nvSpPr>
          <p:cNvPr id="13" name="object 13"/>
          <p:cNvSpPr txBox="1"/>
          <p:nvPr/>
        </p:nvSpPr>
        <p:spPr>
          <a:xfrm>
            <a:off x="9429368" y="5139054"/>
            <a:ext cx="182245" cy="336550"/>
          </a:xfrm>
          <a:prstGeom prst="rect">
            <a:avLst/>
          </a:prstGeom>
        </p:spPr>
        <p:txBody>
          <a:bodyPr vert="horz" wrap="square" lIns="0" tIns="11430" rIns="0" bIns="0" rtlCol="0">
            <a:spAutoFit/>
          </a:bodyPr>
          <a:lstStyle/>
          <a:p>
            <a:pPr marL="12700">
              <a:lnSpc>
                <a:spcPct val="100000"/>
              </a:lnSpc>
              <a:spcBef>
                <a:spcPts val="90"/>
              </a:spcBef>
            </a:pPr>
            <a:r>
              <a:rPr sz="2050" spc="185" dirty="0">
                <a:solidFill>
                  <a:srgbClr val="FF0000"/>
                </a:solidFill>
                <a:latin typeface="Cambria Math"/>
                <a:cs typeface="Cambria Math"/>
              </a:rPr>
              <a:t>𝑘</a:t>
            </a:r>
            <a:endParaRPr sz="2050">
              <a:latin typeface="Cambria Math"/>
              <a:cs typeface="Cambria Math"/>
            </a:endParaRPr>
          </a:p>
        </p:txBody>
      </p:sp>
      <p:sp>
        <p:nvSpPr>
          <p:cNvPr id="14" name="object 14"/>
          <p:cNvSpPr txBox="1"/>
          <p:nvPr/>
        </p:nvSpPr>
        <p:spPr>
          <a:xfrm>
            <a:off x="6758051" y="4841824"/>
            <a:ext cx="419734" cy="452120"/>
          </a:xfrm>
          <a:prstGeom prst="rect">
            <a:avLst/>
          </a:prstGeom>
        </p:spPr>
        <p:txBody>
          <a:bodyPr vert="horz" wrap="square" lIns="0" tIns="12065" rIns="0" bIns="0" rtlCol="0">
            <a:spAutoFit/>
          </a:bodyPr>
          <a:lstStyle/>
          <a:p>
            <a:pPr marL="38100">
              <a:lnSpc>
                <a:spcPct val="100000"/>
              </a:lnSpc>
              <a:spcBef>
                <a:spcPts val="95"/>
              </a:spcBef>
            </a:pPr>
            <a:r>
              <a:rPr sz="2800" spc="35" dirty="0">
                <a:solidFill>
                  <a:srgbClr val="006FC0"/>
                </a:solidFill>
                <a:latin typeface="Cambria Math"/>
                <a:cs typeface="Cambria Math"/>
              </a:rPr>
              <a:t>𝑥</a:t>
            </a:r>
            <a:r>
              <a:rPr sz="3075" spc="52" baseline="-16260" dirty="0">
                <a:solidFill>
                  <a:srgbClr val="006FC0"/>
                </a:solidFill>
                <a:latin typeface="Cambria Math"/>
                <a:cs typeface="Cambria Math"/>
              </a:rPr>
              <a:t>𝑘</a:t>
            </a:r>
            <a:endParaRPr sz="3075" baseline="-16260">
              <a:latin typeface="Cambria Math"/>
              <a:cs typeface="Cambria Math"/>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4990"/>
            <a:ext cx="4185285" cy="574040"/>
          </a:xfrm>
          <a:prstGeom prst="rect">
            <a:avLst/>
          </a:prstGeom>
        </p:spPr>
        <p:txBody>
          <a:bodyPr vert="horz" wrap="square" lIns="0" tIns="12700" rIns="0" bIns="0" rtlCol="0">
            <a:spAutoFit/>
          </a:bodyPr>
          <a:lstStyle/>
          <a:p>
            <a:pPr marL="12700">
              <a:lnSpc>
                <a:spcPct val="100000"/>
              </a:lnSpc>
              <a:spcBef>
                <a:spcPts val="100"/>
              </a:spcBef>
            </a:pPr>
            <a:r>
              <a:rPr spc="-15" dirty="0">
                <a:latin typeface="Calibri"/>
                <a:cs typeface="Calibri"/>
              </a:rPr>
              <a:t>Hierarchal</a:t>
            </a:r>
            <a:r>
              <a:rPr spc="-80" dirty="0">
                <a:latin typeface="Calibri"/>
                <a:cs typeface="Calibri"/>
              </a:rPr>
              <a:t> </a:t>
            </a:r>
            <a:r>
              <a:rPr spc="-10" dirty="0">
                <a:latin typeface="Calibri"/>
                <a:cs typeface="Calibri"/>
              </a:rPr>
              <a:t>Partitioning</a:t>
            </a:r>
          </a:p>
        </p:txBody>
      </p:sp>
      <p:sp>
        <p:nvSpPr>
          <p:cNvPr id="3" name="object 3"/>
          <p:cNvSpPr/>
          <p:nvPr/>
        </p:nvSpPr>
        <p:spPr>
          <a:xfrm>
            <a:off x="5541264" y="4239767"/>
            <a:ext cx="5852160" cy="1571244"/>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5436108" y="5835396"/>
            <a:ext cx="6035040" cy="12700"/>
          </a:xfrm>
          <a:custGeom>
            <a:avLst/>
            <a:gdLst/>
            <a:ahLst/>
            <a:cxnLst/>
            <a:rect l="l" t="t" r="r" b="b"/>
            <a:pathLst>
              <a:path w="6035040" h="12700">
                <a:moveTo>
                  <a:pt x="6035040" y="0"/>
                </a:moveTo>
                <a:lnTo>
                  <a:pt x="0" y="0"/>
                </a:lnTo>
                <a:lnTo>
                  <a:pt x="0" y="12191"/>
                </a:lnTo>
                <a:lnTo>
                  <a:pt x="6035040" y="12191"/>
                </a:lnTo>
                <a:lnTo>
                  <a:pt x="6035040" y="0"/>
                </a:lnTo>
                <a:close/>
              </a:path>
            </a:pathLst>
          </a:custGeom>
          <a:solidFill>
            <a:srgbClr val="001F5F"/>
          </a:solidFill>
        </p:spPr>
        <p:txBody>
          <a:bodyPr wrap="square" lIns="0" tIns="0" rIns="0" bIns="0" rtlCol="0"/>
          <a:lstStyle/>
          <a:p>
            <a:endParaRPr/>
          </a:p>
        </p:txBody>
      </p:sp>
      <p:sp>
        <p:nvSpPr>
          <p:cNvPr id="5" name="object 5"/>
          <p:cNvSpPr txBox="1"/>
          <p:nvPr/>
        </p:nvSpPr>
        <p:spPr>
          <a:xfrm>
            <a:off x="8142731" y="6168338"/>
            <a:ext cx="662305" cy="391160"/>
          </a:xfrm>
          <a:prstGeom prst="rect">
            <a:avLst/>
          </a:prstGeom>
        </p:spPr>
        <p:txBody>
          <a:bodyPr vert="horz" wrap="square" lIns="0" tIns="12700" rIns="0" bIns="0" rtlCol="0">
            <a:spAutoFit/>
          </a:bodyPr>
          <a:lstStyle/>
          <a:p>
            <a:pPr marL="38100">
              <a:lnSpc>
                <a:spcPct val="100000"/>
              </a:lnSpc>
              <a:spcBef>
                <a:spcPts val="100"/>
              </a:spcBef>
            </a:pPr>
            <a:r>
              <a:rPr sz="3600" baseline="11574" dirty="0">
                <a:solidFill>
                  <a:srgbClr val="006FC0"/>
                </a:solidFill>
                <a:latin typeface="Cambria Math"/>
                <a:cs typeface="Cambria Math"/>
              </a:rPr>
              <a:t>𝒫</a:t>
            </a:r>
            <a:r>
              <a:rPr sz="3600" spc="-157" baseline="11574" dirty="0">
                <a:solidFill>
                  <a:srgbClr val="006FC0"/>
                </a:solidFill>
                <a:latin typeface="Cambria Math"/>
                <a:cs typeface="Cambria Math"/>
              </a:rPr>
              <a:t> </a:t>
            </a:r>
            <a:r>
              <a:rPr sz="1750" spc="25" dirty="0">
                <a:solidFill>
                  <a:srgbClr val="006FC0"/>
                </a:solidFill>
                <a:latin typeface="Cambria Math"/>
                <a:cs typeface="Cambria Math"/>
              </a:rPr>
              <a:t>0,1</a:t>
            </a:r>
            <a:endParaRPr sz="1750">
              <a:latin typeface="Cambria Math"/>
              <a:cs typeface="Cambria Math"/>
            </a:endParaRPr>
          </a:p>
        </p:txBody>
      </p:sp>
      <p:sp>
        <p:nvSpPr>
          <p:cNvPr id="6" name="object 6"/>
          <p:cNvSpPr/>
          <p:nvPr/>
        </p:nvSpPr>
        <p:spPr>
          <a:xfrm>
            <a:off x="5517641" y="5578602"/>
            <a:ext cx="92075" cy="462280"/>
          </a:xfrm>
          <a:custGeom>
            <a:avLst/>
            <a:gdLst/>
            <a:ahLst/>
            <a:cxnLst/>
            <a:rect l="l" t="t" r="r" b="b"/>
            <a:pathLst>
              <a:path w="92075" h="462279">
                <a:moveTo>
                  <a:pt x="91440" y="0"/>
                </a:moveTo>
                <a:lnTo>
                  <a:pt x="73025" y="127"/>
                </a:lnTo>
                <a:lnTo>
                  <a:pt x="55753" y="508"/>
                </a:lnTo>
                <a:lnTo>
                  <a:pt x="33274" y="1651"/>
                </a:lnTo>
                <a:lnTo>
                  <a:pt x="26797" y="2286"/>
                </a:lnTo>
                <a:lnTo>
                  <a:pt x="20828" y="2794"/>
                </a:lnTo>
                <a:lnTo>
                  <a:pt x="0" y="7620"/>
                </a:lnTo>
                <a:lnTo>
                  <a:pt x="0" y="454152"/>
                </a:lnTo>
                <a:lnTo>
                  <a:pt x="40259" y="460527"/>
                </a:lnTo>
                <a:lnTo>
                  <a:pt x="91440" y="461772"/>
                </a:lnTo>
                <a:lnTo>
                  <a:pt x="91514" y="454152"/>
                </a:lnTo>
                <a:lnTo>
                  <a:pt x="25908" y="454152"/>
                </a:lnTo>
                <a:lnTo>
                  <a:pt x="22083" y="440816"/>
                </a:lnTo>
                <a:lnTo>
                  <a:pt x="13002" y="432336"/>
                </a:lnTo>
                <a:lnTo>
                  <a:pt x="10910" y="431420"/>
                </a:lnTo>
                <a:lnTo>
                  <a:pt x="9652" y="431126"/>
                </a:lnTo>
                <a:lnTo>
                  <a:pt x="25908" y="431126"/>
                </a:lnTo>
                <a:lnTo>
                  <a:pt x="25908" y="30568"/>
                </a:lnTo>
                <a:lnTo>
                  <a:pt x="10413" y="30568"/>
                </a:lnTo>
                <a:lnTo>
                  <a:pt x="13002" y="29435"/>
                </a:lnTo>
                <a:lnTo>
                  <a:pt x="22083" y="20955"/>
                </a:lnTo>
                <a:lnTo>
                  <a:pt x="25908" y="7620"/>
                </a:lnTo>
                <a:lnTo>
                  <a:pt x="91514" y="7620"/>
                </a:lnTo>
                <a:lnTo>
                  <a:pt x="91440" y="0"/>
                </a:lnTo>
                <a:close/>
              </a:path>
              <a:path w="92075" h="462279">
                <a:moveTo>
                  <a:pt x="25908" y="440423"/>
                </a:moveTo>
                <a:lnTo>
                  <a:pt x="21971" y="440423"/>
                </a:lnTo>
                <a:lnTo>
                  <a:pt x="22479" y="441185"/>
                </a:lnTo>
                <a:lnTo>
                  <a:pt x="22189" y="441185"/>
                </a:lnTo>
                <a:lnTo>
                  <a:pt x="25908" y="454152"/>
                </a:lnTo>
                <a:lnTo>
                  <a:pt x="25908" y="441185"/>
                </a:lnTo>
                <a:lnTo>
                  <a:pt x="22479" y="441185"/>
                </a:lnTo>
                <a:lnTo>
                  <a:pt x="22083" y="440816"/>
                </a:lnTo>
                <a:lnTo>
                  <a:pt x="25908" y="440816"/>
                </a:lnTo>
                <a:lnTo>
                  <a:pt x="25908" y="440423"/>
                </a:lnTo>
                <a:close/>
              </a:path>
              <a:path w="92075" h="462279">
                <a:moveTo>
                  <a:pt x="25908" y="433470"/>
                </a:moveTo>
                <a:lnTo>
                  <a:pt x="25908" y="454152"/>
                </a:lnTo>
                <a:lnTo>
                  <a:pt x="91514" y="454152"/>
                </a:lnTo>
                <a:lnTo>
                  <a:pt x="91694" y="435864"/>
                </a:lnTo>
                <a:lnTo>
                  <a:pt x="73279" y="435673"/>
                </a:lnTo>
                <a:lnTo>
                  <a:pt x="56387" y="435292"/>
                </a:lnTo>
                <a:lnTo>
                  <a:pt x="41402" y="434644"/>
                </a:lnTo>
                <a:lnTo>
                  <a:pt x="28702" y="433743"/>
                </a:lnTo>
                <a:lnTo>
                  <a:pt x="25908" y="433470"/>
                </a:lnTo>
                <a:close/>
              </a:path>
              <a:path w="92075" h="462279">
                <a:moveTo>
                  <a:pt x="21971" y="440423"/>
                </a:moveTo>
                <a:lnTo>
                  <a:pt x="22083" y="440816"/>
                </a:lnTo>
                <a:lnTo>
                  <a:pt x="22479" y="441185"/>
                </a:lnTo>
                <a:lnTo>
                  <a:pt x="21971" y="440423"/>
                </a:lnTo>
                <a:close/>
              </a:path>
              <a:path w="92075" h="462279">
                <a:moveTo>
                  <a:pt x="13002" y="432336"/>
                </a:moveTo>
                <a:lnTo>
                  <a:pt x="22083" y="440816"/>
                </a:lnTo>
                <a:lnTo>
                  <a:pt x="21971" y="440423"/>
                </a:lnTo>
                <a:lnTo>
                  <a:pt x="25908" y="440423"/>
                </a:lnTo>
                <a:lnTo>
                  <a:pt x="25908" y="433470"/>
                </a:lnTo>
                <a:lnTo>
                  <a:pt x="23368" y="433222"/>
                </a:lnTo>
                <a:lnTo>
                  <a:pt x="19682" y="432816"/>
                </a:lnTo>
                <a:lnTo>
                  <a:pt x="14097" y="432816"/>
                </a:lnTo>
                <a:lnTo>
                  <a:pt x="13002" y="432336"/>
                </a:lnTo>
                <a:close/>
              </a:path>
              <a:path w="92075" h="462279">
                <a:moveTo>
                  <a:pt x="25908" y="431126"/>
                </a:moveTo>
                <a:lnTo>
                  <a:pt x="9652" y="431126"/>
                </a:lnTo>
                <a:lnTo>
                  <a:pt x="10413" y="431203"/>
                </a:lnTo>
                <a:lnTo>
                  <a:pt x="10910" y="431420"/>
                </a:lnTo>
                <a:lnTo>
                  <a:pt x="25908" y="433470"/>
                </a:lnTo>
                <a:lnTo>
                  <a:pt x="25908" y="431126"/>
                </a:lnTo>
                <a:close/>
              </a:path>
              <a:path w="92075" h="462279">
                <a:moveTo>
                  <a:pt x="12700" y="432054"/>
                </a:moveTo>
                <a:lnTo>
                  <a:pt x="13002" y="432336"/>
                </a:lnTo>
                <a:lnTo>
                  <a:pt x="14097" y="432816"/>
                </a:lnTo>
                <a:lnTo>
                  <a:pt x="12700" y="432054"/>
                </a:lnTo>
                <a:close/>
              </a:path>
              <a:path w="92075" h="462279">
                <a:moveTo>
                  <a:pt x="14299" y="432054"/>
                </a:moveTo>
                <a:lnTo>
                  <a:pt x="12700" y="432054"/>
                </a:lnTo>
                <a:lnTo>
                  <a:pt x="14097" y="432816"/>
                </a:lnTo>
                <a:lnTo>
                  <a:pt x="19682" y="432816"/>
                </a:lnTo>
                <a:lnTo>
                  <a:pt x="18415" y="432676"/>
                </a:lnTo>
                <a:lnTo>
                  <a:pt x="14299" y="432054"/>
                </a:lnTo>
                <a:close/>
              </a:path>
              <a:path w="92075" h="462279">
                <a:moveTo>
                  <a:pt x="10910" y="431420"/>
                </a:moveTo>
                <a:lnTo>
                  <a:pt x="13002" y="432336"/>
                </a:lnTo>
                <a:lnTo>
                  <a:pt x="12700" y="432054"/>
                </a:lnTo>
                <a:lnTo>
                  <a:pt x="14299" y="432054"/>
                </a:lnTo>
                <a:lnTo>
                  <a:pt x="11557" y="431571"/>
                </a:lnTo>
                <a:lnTo>
                  <a:pt x="10910" y="431420"/>
                </a:lnTo>
                <a:close/>
              </a:path>
              <a:path w="92075" h="462279">
                <a:moveTo>
                  <a:pt x="13002" y="29435"/>
                </a:moveTo>
                <a:lnTo>
                  <a:pt x="10413" y="30568"/>
                </a:lnTo>
                <a:lnTo>
                  <a:pt x="12573" y="29806"/>
                </a:lnTo>
                <a:lnTo>
                  <a:pt x="13719" y="29806"/>
                </a:lnTo>
                <a:lnTo>
                  <a:pt x="14268" y="29718"/>
                </a:lnTo>
                <a:lnTo>
                  <a:pt x="12700" y="29718"/>
                </a:lnTo>
                <a:lnTo>
                  <a:pt x="13002" y="29435"/>
                </a:lnTo>
                <a:close/>
              </a:path>
              <a:path w="92075" h="462279">
                <a:moveTo>
                  <a:pt x="12573" y="29806"/>
                </a:moveTo>
                <a:lnTo>
                  <a:pt x="10413" y="30568"/>
                </a:lnTo>
                <a:lnTo>
                  <a:pt x="25908" y="30568"/>
                </a:lnTo>
                <a:lnTo>
                  <a:pt x="25908" y="29972"/>
                </a:lnTo>
                <a:lnTo>
                  <a:pt x="12700" y="29972"/>
                </a:lnTo>
                <a:lnTo>
                  <a:pt x="12573" y="29806"/>
                </a:lnTo>
                <a:close/>
              </a:path>
              <a:path w="92075" h="462279">
                <a:moveTo>
                  <a:pt x="13719" y="29806"/>
                </a:moveTo>
                <a:lnTo>
                  <a:pt x="12573" y="29806"/>
                </a:lnTo>
                <a:lnTo>
                  <a:pt x="12700" y="29972"/>
                </a:lnTo>
                <a:lnTo>
                  <a:pt x="13719" y="29806"/>
                </a:lnTo>
                <a:close/>
              </a:path>
              <a:path w="92075" h="462279">
                <a:moveTo>
                  <a:pt x="25908" y="28333"/>
                </a:moveTo>
                <a:lnTo>
                  <a:pt x="23622" y="28511"/>
                </a:lnTo>
                <a:lnTo>
                  <a:pt x="19304" y="28968"/>
                </a:lnTo>
                <a:lnTo>
                  <a:pt x="15367" y="29540"/>
                </a:lnTo>
                <a:lnTo>
                  <a:pt x="12700" y="29972"/>
                </a:lnTo>
                <a:lnTo>
                  <a:pt x="25908" y="29972"/>
                </a:lnTo>
                <a:lnTo>
                  <a:pt x="25908" y="28333"/>
                </a:lnTo>
                <a:close/>
              </a:path>
              <a:path w="92075" h="462279">
                <a:moveTo>
                  <a:pt x="14097" y="28956"/>
                </a:moveTo>
                <a:lnTo>
                  <a:pt x="13002" y="29435"/>
                </a:lnTo>
                <a:lnTo>
                  <a:pt x="12700" y="29718"/>
                </a:lnTo>
                <a:lnTo>
                  <a:pt x="14097" y="28956"/>
                </a:lnTo>
                <a:close/>
              </a:path>
              <a:path w="92075" h="462279">
                <a:moveTo>
                  <a:pt x="19423" y="28956"/>
                </a:moveTo>
                <a:lnTo>
                  <a:pt x="14073" y="28968"/>
                </a:lnTo>
                <a:lnTo>
                  <a:pt x="12700" y="29718"/>
                </a:lnTo>
                <a:lnTo>
                  <a:pt x="14268" y="29718"/>
                </a:lnTo>
                <a:lnTo>
                  <a:pt x="15367" y="29540"/>
                </a:lnTo>
                <a:lnTo>
                  <a:pt x="19423" y="28956"/>
                </a:lnTo>
                <a:close/>
              </a:path>
              <a:path w="92075" h="462279">
                <a:moveTo>
                  <a:pt x="22083" y="20955"/>
                </a:moveTo>
                <a:lnTo>
                  <a:pt x="13002" y="29435"/>
                </a:lnTo>
                <a:lnTo>
                  <a:pt x="14097" y="28956"/>
                </a:lnTo>
                <a:lnTo>
                  <a:pt x="19423" y="28956"/>
                </a:lnTo>
                <a:lnTo>
                  <a:pt x="23622" y="28511"/>
                </a:lnTo>
                <a:lnTo>
                  <a:pt x="25908" y="28333"/>
                </a:lnTo>
                <a:lnTo>
                  <a:pt x="25908" y="21348"/>
                </a:lnTo>
                <a:lnTo>
                  <a:pt x="21971" y="21348"/>
                </a:lnTo>
                <a:lnTo>
                  <a:pt x="22083" y="20955"/>
                </a:lnTo>
                <a:close/>
              </a:path>
              <a:path w="92075" h="462279">
                <a:moveTo>
                  <a:pt x="91514" y="7620"/>
                </a:moveTo>
                <a:lnTo>
                  <a:pt x="25908" y="7620"/>
                </a:lnTo>
                <a:lnTo>
                  <a:pt x="25908" y="28333"/>
                </a:lnTo>
                <a:lnTo>
                  <a:pt x="35560" y="27520"/>
                </a:lnTo>
                <a:lnTo>
                  <a:pt x="57023" y="26441"/>
                </a:lnTo>
                <a:lnTo>
                  <a:pt x="73660" y="26085"/>
                </a:lnTo>
                <a:lnTo>
                  <a:pt x="91694" y="25908"/>
                </a:lnTo>
                <a:lnTo>
                  <a:pt x="91514" y="7620"/>
                </a:lnTo>
                <a:close/>
              </a:path>
              <a:path w="92075" h="462279">
                <a:moveTo>
                  <a:pt x="22479" y="20586"/>
                </a:moveTo>
                <a:lnTo>
                  <a:pt x="22083" y="20955"/>
                </a:lnTo>
                <a:lnTo>
                  <a:pt x="21971" y="21348"/>
                </a:lnTo>
                <a:lnTo>
                  <a:pt x="22479" y="20586"/>
                </a:lnTo>
                <a:close/>
              </a:path>
              <a:path w="92075" h="462279">
                <a:moveTo>
                  <a:pt x="25908" y="20586"/>
                </a:moveTo>
                <a:lnTo>
                  <a:pt x="22479" y="20586"/>
                </a:lnTo>
                <a:lnTo>
                  <a:pt x="21971" y="21348"/>
                </a:lnTo>
                <a:lnTo>
                  <a:pt x="25908" y="21348"/>
                </a:lnTo>
                <a:lnTo>
                  <a:pt x="25908" y="20586"/>
                </a:lnTo>
                <a:close/>
              </a:path>
              <a:path w="92075" h="462279">
                <a:moveTo>
                  <a:pt x="25908" y="7620"/>
                </a:moveTo>
                <a:lnTo>
                  <a:pt x="22083" y="20955"/>
                </a:lnTo>
                <a:lnTo>
                  <a:pt x="22479" y="20586"/>
                </a:lnTo>
                <a:lnTo>
                  <a:pt x="25908" y="20586"/>
                </a:lnTo>
                <a:lnTo>
                  <a:pt x="25908" y="7620"/>
                </a:lnTo>
                <a:close/>
              </a:path>
            </a:pathLst>
          </a:custGeom>
          <a:solidFill>
            <a:srgbClr val="006FC0"/>
          </a:solidFill>
        </p:spPr>
        <p:txBody>
          <a:bodyPr wrap="square" lIns="0" tIns="0" rIns="0" bIns="0" rtlCol="0"/>
          <a:lstStyle/>
          <a:p>
            <a:endParaRPr/>
          </a:p>
        </p:txBody>
      </p:sp>
      <p:sp>
        <p:nvSpPr>
          <p:cNvPr id="7" name="object 7"/>
          <p:cNvSpPr/>
          <p:nvPr/>
        </p:nvSpPr>
        <p:spPr>
          <a:xfrm>
            <a:off x="7024116" y="1260347"/>
            <a:ext cx="3553967" cy="1799843"/>
          </a:xfrm>
          <a:prstGeom prst="rect">
            <a:avLst/>
          </a:prstGeom>
          <a:blipFill>
            <a:blip r:embed="rId4" cstate="print"/>
            <a:stretch>
              <a:fillRect/>
            </a:stretch>
          </a:blipFill>
        </p:spPr>
        <p:txBody>
          <a:bodyPr wrap="square" lIns="0" tIns="0" rIns="0" bIns="0" rtlCol="0"/>
          <a:lstStyle/>
          <a:p>
            <a:endParaRPr/>
          </a:p>
        </p:txBody>
      </p:sp>
      <p:sp>
        <p:nvSpPr>
          <p:cNvPr id="8" name="object 8"/>
          <p:cNvSpPr/>
          <p:nvPr/>
        </p:nvSpPr>
        <p:spPr>
          <a:xfrm>
            <a:off x="11297919" y="5628894"/>
            <a:ext cx="92075" cy="462280"/>
          </a:xfrm>
          <a:custGeom>
            <a:avLst/>
            <a:gdLst/>
            <a:ahLst/>
            <a:cxnLst/>
            <a:rect l="l" t="t" r="r" b="b"/>
            <a:pathLst>
              <a:path w="92075" h="462279">
                <a:moveTo>
                  <a:pt x="65785" y="433470"/>
                </a:moveTo>
                <a:lnTo>
                  <a:pt x="18414" y="435673"/>
                </a:lnTo>
                <a:lnTo>
                  <a:pt x="0" y="435863"/>
                </a:lnTo>
                <a:lnTo>
                  <a:pt x="253" y="461771"/>
                </a:lnTo>
                <a:lnTo>
                  <a:pt x="51434" y="460527"/>
                </a:lnTo>
                <a:lnTo>
                  <a:pt x="89915" y="455675"/>
                </a:lnTo>
                <a:lnTo>
                  <a:pt x="91694" y="454151"/>
                </a:lnTo>
                <a:lnTo>
                  <a:pt x="65785" y="454151"/>
                </a:lnTo>
                <a:lnTo>
                  <a:pt x="65785" y="433470"/>
                </a:lnTo>
                <a:close/>
              </a:path>
              <a:path w="92075" h="462279">
                <a:moveTo>
                  <a:pt x="81146" y="431335"/>
                </a:moveTo>
                <a:lnTo>
                  <a:pt x="65785" y="433470"/>
                </a:lnTo>
                <a:lnTo>
                  <a:pt x="65785" y="454151"/>
                </a:lnTo>
                <a:lnTo>
                  <a:pt x="69504" y="441185"/>
                </a:lnTo>
                <a:lnTo>
                  <a:pt x="69214" y="441185"/>
                </a:lnTo>
                <a:lnTo>
                  <a:pt x="69723" y="440423"/>
                </a:lnTo>
                <a:lnTo>
                  <a:pt x="70010" y="440423"/>
                </a:lnTo>
                <a:lnTo>
                  <a:pt x="77563" y="433184"/>
                </a:lnTo>
                <a:lnTo>
                  <a:pt x="77088" y="433184"/>
                </a:lnTo>
                <a:lnTo>
                  <a:pt x="78358" y="432422"/>
                </a:lnTo>
                <a:lnTo>
                  <a:pt x="78761" y="432422"/>
                </a:lnTo>
                <a:lnTo>
                  <a:pt x="81146" y="431335"/>
                </a:lnTo>
                <a:close/>
              </a:path>
              <a:path w="92075" h="462279">
                <a:moveTo>
                  <a:pt x="91694" y="431101"/>
                </a:moveTo>
                <a:lnTo>
                  <a:pt x="81660" y="431101"/>
                </a:lnTo>
                <a:lnTo>
                  <a:pt x="82041" y="431126"/>
                </a:lnTo>
                <a:lnTo>
                  <a:pt x="81146" y="431335"/>
                </a:lnTo>
                <a:lnTo>
                  <a:pt x="77994" y="432771"/>
                </a:lnTo>
                <a:lnTo>
                  <a:pt x="69614" y="440802"/>
                </a:lnTo>
                <a:lnTo>
                  <a:pt x="65785" y="454151"/>
                </a:lnTo>
                <a:lnTo>
                  <a:pt x="91694" y="454151"/>
                </a:lnTo>
                <a:lnTo>
                  <a:pt x="91694" y="431101"/>
                </a:lnTo>
                <a:close/>
              </a:path>
              <a:path w="92075" h="462279">
                <a:moveTo>
                  <a:pt x="69723" y="440423"/>
                </a:moveTo>
                <a:lnTo>
                  <a:pt x="69214" y="441185"/>
                </a:lnTo>
                <a:lnTo>
                  <a:pt x="69614" y="440802"/>
                </a:lnTo>
                <a:lnTo>
                  <a:pt x="69723" y="440423"/>
                </a:lnTo>
                <a:close/>
              </a:path>
              <a:path w="92075" h="462279">
                <a:moveTo>
                  <a:pt x="69614" y="440802"/>
                </a:moveTo>
                <a:lnTo>
                  <a:pt x="69214" y="441185"/>
                </a:lnTo>
                <a:lnTo>
                  <a:pt x="69504" y="441185"/>
                </a:lnTo>
                <a:lnTo>
                  <a:pt x="69614" y="440802"/>
                </a:lnTo>
                <a:close/>
              </a:path>
              <a:path w="92075" h="462279">
                <a:moveTo>
                  <a:pt x="70010" y="440423"/>
                </a:moveTo>
                <a:lnTo>
                  <a:pt x="69723" y="440423"/>
                </a:lnTo>
                <a:lnTo>
                  <a:pt x="69614" y="440802"/>
                </a:lnTo>
                <a:lnTo>
                  <a:pt x="70010" y="440423"/>
                </a:lnTo>
                <a:close/>
              </a:path>
              <a:path w="92075" h="462279">
                <a:moveTo>
                  <a:pt x="65785" y="28333"/>
                </a:moveTo>
                <a:lnTo>
                  <a:pt x="65785" y="433470"/>
                </a:lnTo>
                <a:lnTo>
                  <a:pt x="68325" y="433222"/>
                </a:lnTo>
                <a:lnTo>
                  <a:pt x="81660" y="431101"/>
                </a:lnTo>
                <a:lnTo>
                  <a:pt x="91694" y="431101"/>
                </a:lnTo>
                <a:lnTo>
                  <a:pt x="91694" y="30670"/>
                </a:lnTo>
                <a:lnTo>
                  <a:pt x="81660" y="30670"/>
                </a:lnTo>
                <a:lnTo>
                  <a:pt x="79565" y="29971"/>
                </a:lnTo>
                <a:lnTo>
                  <a:pt x="78994" y="29971"/>
                </a:lnTo>
                <a:lnTo>
                  <a:pt x="76326" y="29540"/>
                </a:lnTo>
                <a:lnTo>
                  <a:pt x="72389" y="28968"/>
                </a:lnTo>
                <a:lnTo>
                  <a:pt x="68072" y="28511"/>
                </a:lnTo>
                <a:lnTo>
                  <a:pt x="65785" y="28333"/>
                </a:lnTo>
                <a:close/>
              </a:path>
              <a:path w="92075" h="462279">
                <a:moveTo>
                  <a:pt x="78358" y="432422"/>
                </a:moveTo>
                <a:lnTo>
                  <a:pt x="77088" y="433184"/>
                </a:lnTo>
                <a:lnTo>
                  <a:pt x="77994" y="432771"/>
                </a:lnTo>
                <a:lnTo>
                  <a:pt x="78358" y="432422"/>
                </a:lnTo>
                <a:close/>
              </a:path>
              <a:path w="92075" h="462279">
                <a:moveTo>
                  <a:pt x="77994" y="432771"/>
                </a:moveTo>
                <a:lnTo>
                  <a:pt x="77088" y="433184"/>
                </a:lnTo>
                <a:lnTo>
                  <a:pt x="77563" y="433184"/>
                </a:lnTo>
                <a:lnTo>
                  <a:pt x="77994" y="432771"/>
                </a:lnTo>
                <a:close/>
              </a:path>
              <a:path w="92075" h="462279">
                <a:moveTo>
                  <a:pt x="78761" y="432422"/>
                </a:moveTo>
                <a:lnTo>
                  <a:pt x="78358" y="432422"/>
                </a:lnTo>
                <a:lnTo>
                  <a:pt x="77994" y="432771"/>
                </a:lnTo>
                <a:lnTo>
                  <a:pt x="78761" y="432422"/>
                </a:lnTo>
                <a:close/>
              </a:path>
              <a:path w="92075" h="462279">
                <a:moveTo>
                  <a:pt x="79988" y="29908"/>
                </a:moveTo>
                <a:lnTo>
                  <a:pt x="79375" y="29908"/>
                </a:lnTo>
                <a:lnTo>
                  <a:pt x="81660" y="30670"/>
                </a:lnTo>
                <a:lnTo>
                  <a:pt x="79988" y="29908"/>
                </a:lnTo>
                <a:close/>
              </a:path>
              <a:path w="92075" h="462279">
                <a:moveTo>
                  <a:pt x="91694" y="7619"/>
                </a:moveTo>
                <a:lnTo>
                  <a:pt x="65785" y="7619"/>
                </a:lnTo>
                <a:lnTo>
                  <a:pt x="69614" y="20969"/>
                </a:lnTo>
                <a:lnTo>
                  <a:pt x="77994" y="29000"/>
                </a:lnTo>
                <a:lnTo>
                  <a:pt x="81660" y="30670"/>
                </a:lnTo>
                <a:lnTo>
                  <a:pt x="91694" y="30670"/>
                </a:lnTo>
                <a:lnTo>
                  <a:pt x="91694" y="7619"/>
                </a:lnTo>
                <a:close/>
              </a:path>
              <a:path w="92075" h="462279">
                <a:moveTo>
                  <a:pt x="65785" y="7619"/>
                </a:moveTo>
                <a:lnTo>
                  <a:pt x="65785" y="28333"/>
                </a:lnTo>
                <a:lnTo>
                  <a:pt x="68072" y="28511"/>
                </a:lnTo>
                <a:lnTo>
                  <a:pt x="72389" y="28968"/>
                </a:lnTo>
                <a:lnTo>
                  <a:pt x="76326" y="29540"/>
                </a:lnTo>
                <a:lnTo>
                  <a:pt x="78994" y="29971"/>
                </a:lnTo>
                <a:lnTo>
                  <a:pt x="79375" y="29908"/>
                </a:lnTo>
                <a:lnTo>
                  <a:pt x="79988" y="29908"/>
                </a:lnTo>
                <a:lnTo>
                  <a:pt x="78761" y="29349"/>
                </a:lnTo>
                <a:lnTo>
                  <a:pt x="78358" y="29349"/>
                </a:lnTo>
                <a:lnTo>
                  <a:pt x="77088" y="28587"/>
                </a:lnTo>
                <a:lnTo>
                  <a:pt x="77563" y="28587"/>
                </a:lnTo>
                <a:lnTo>
                  <a:pt x="70010" y="21348"/>
                </a:lnTo>
                <a:lnTo>
                  <a:pt x="69723" y="21348"/>
                </a:lnTo>
                <a:lnTo>
                  <a:pt x="69214" y="20586"/>
                </a:lnTo>
                <a:lnTo>
                  <a:pt x="69504" y="20586"/>
                </a:lnTo>
                <a:lnTo>
                  <a:pt x="65785" y="7619"/>
                </a:lnTo>
                <a:close/>
              </a:path>
              <a:path w="92075" h="462279">
                <a:moveTo>
                  <a:pt x="79375" y="29908"/>
                </a:moveTo>
                <a:lnTo>
                  <a:pt x="78994" y="29971"/>
                </a:lnTo>
                <a:lnTo>
                  <a:pt x="79565" y="29971"/>
                </a:lnTo>
                <a:lnTo>
                  <a:pt x="79375" y="29908"/>
                </a:lnTo>
                <a:close/>
              </a:path>
              <a:path w="92075" h="462279">
                <a:moveTo>
                  <a:pt x="77088" y="28587"/>
                </a:moveTo>
                <a:lnTo>
                  <a:pt x="78358" y="29349"/>
                </a:lnTo>
                <a:lnTo>
                  <a:pt x="77994" y="29000"/>
                </a:lnTo>
                <a:lnTo>
                  <a:pt x="77088" y="28587"/>
                </a:lnTo>
                <a:close/>
              </a:path>
              <a:path w="92075" h="462279">
                <a:moveTo>
                  <a:pt x="77994" y="29000"/>
                </a:moveTo>
                <a:lnTo>
                  <a:pt x="78358" y="29349"/>
                </a:lnTo>
                <a:lnTo>
                  <a:pt x="78761" y="29349"/>
                </a:lnTo>
                <a:lnTo>
                  <a:pt x="77994" y="29000"/>
                </a:lnTo>
                <a:close/>
              </a:path>
              <a:path w="92075" h="462279">
                <a:moveTo>
                  <a:pt x="77563" y="28587"/>
                </a:moveTo>
                <a:lnTo>
                  <a:pt x="77088" y="28587"/>
                </a:lnTo>
                <a:lnTo>
                  <a:pt x="77994" y="29000"/>
                </a:lnTo>
                <a:lnTo>
                  <a:pt x="77563" y="28587"/>
                </a:lnTo>
                <a:close/>
              </a:path>
              <a:path w="92075" h="462279">
                <a:moveTo>
                  <a:pt x="253" y="0"/>
                </a:moveTo>
                <a:lnTo>
                  <a:pt x="0" y="25907"/>
                </a:lnTo>
                <a:lnTo>
                  <a:pt x="18160" y="26085"/>
                </a:lnTo>
                <a:lnTo>
                  <a:pt x="34671" y="26454"/>
                </a:lnTo>
                <a:lnTo>
                  <a:pt x="56133" y="27520"/>
                </a:lnTo>
                <a:lnTo>
                  <a:pt x="65785" y="28333"/>
                </a:lnTo>
                <a:lnTo>
                  <a:pt x="65785" y="7619"/>
                </a:lnTo>
                <a:lnTo>
                  <a:pt x="91694" y="7619"/>
                </a:lnTo>
                <a:lnTo>
                  <a:pt x="91185" y="6857"/>
                </a:lnTo>
                <a:lnTo>
                  <a:pt x="35940" y="571"/>
                </a:lnTo>
                <a:lnTo>
                  <a:pt x="18796" y="190"/>
                </a:lnTo>
                <a:lnTo>
                  <a:pt x="253" y="0"/>
                </a:lnTo>
                <a:close/>
              </a:path>
              <a:path w="92075" h="462279">
                <a:moveTo>
                  <a:pt x="69214" y="20586"/>
                </a:moveTo>
                <a:lnTo>
                  <a:pt x="69723" y="21348"/>
                </a:lnTo>
                <a:lnTo>
                  <a:pt x="69614" y="20969"/>
                </a:lnTo>
                <a:lnTo>
                  <a:pt x="69214" y="20586"/>
                </a:lnTo>
                <a:close/>
              </a:path>
              <a:path w="92075" h="462279">
                <a:moveTo>
                  <a:pt x="69614" y="20969"/>
                </a:moveTo>
                <a:lnTo>
                  <a:pt x="69723" y="21348"/>
                </a:lnTo>
                <a:lnTo>
                  <a:pt x="70010" y="21348"/>
                </a:lnTo>
                <a:lnTo>
                  <a:pt x="69614" y="20969"/>
                </a:lnTo>
                <a:close/>
              </a:path>
              <a:path w="92075" h="462279">
                <a:moveTo>
                  <a:pt x="69504" y="20586"/>
                </a:moveTo>
                <a:lnTo>
                  <a:pt x="69214" y="20586"/>
                </a:lnTo>
                <a:lnTo>
                  <a:pt x="69614" y="20969"/>
                </a:lnTo>
                <a:lnTo>
                  <a:pt x="69504" y="20586"/>
                </a:lnTo>
                <a:close/>
              </a:path>
            </a:pathLst>
          </a:custGeom>
          <a:solidFill>
            <a:srgbClr val="006FC0"/>
          </a:solidFill>
        </p:spPr>
        <p:txBody>
          <a:bodyPr wrap="square" lIns="0" tIns="0" rIns="0" bIns="0" rtlCol="0"/>
          <a:lstStyle/>
          <a:p>
            <a:endParaRPr/>
          </a:p>
        </p:txBody>
      </p:sp>
      <p:sp>
        <p:nvSpPr>
          <p:cNvPr id="9" name="object 9"/>
          <p:cNvSpPr txBox="1"/>
          <p:nvPr/>
        </p:nvSpPr>
        <p:spPr>
          <a:xfrm>
            <a:off x="8714993" y="1179703"/>
            <a:ext cx="679450"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006FC0"/>
                </a:solidFill>
                <a:latin typeface="Cambria Math"/>
                <a:cs typeface="Cambria Math"/>
              </a:rPr>
              <a:t>(</a:t>
            </a:r>
            <a:r>
              <a:rPr sz="2400" dirty="0">
                <a:solidFill>
                  <a:srgbClr val="006FC0"/>
                </a:solidFill>
                <a:latin typeface="Cambria Math"/>
                <a:cs typeface="Cambria Math"/>
              </a:rPr>
              <a:t>0</a:t>
            </a:r>
            <a:r>
              <a:rPr sz="2400" spc="-5" dirty="0">
                <a:solidFill>
                  <a:srgbClr val="006FC0"/>
                </a:solidFill>
                <a:latin typeface="Cambria Math"/>
                <a:cs typeface="Cambria Math"/>
              </a:rPr>
              <a:t>,</a:t>
            </a:r>
            <a:r>
              <a:rPr sz="2400" dirty="0">
                <a:solidFill>
                  <a:srgbClr val="006FC0"/>
                </a:solidFill>
                <a:latin typeface="Cambria Math"/>
                <a:cs typeface="Cambria Math"/>
              </a:rPr>
              <a:t>1)</a:t>
            </a:r>
            <a:endParaRPr sz="2400">
              <a:latin typeface="Cambria Math"/>
              <a:cs typeface="Cambria Math"/>
            </a:endParaRPr>
          </a:p>
        </p:txBody>
      </p:sp>
      <p:sp>
        <p:nvSpPr>
          <p:cNvPr id="10" name="object 10"/>
          <p:cNvSpPr txBox="1"/>
          <p:nvPr/>
        </p:nvSpPr>
        <p:spPr>
          <a:xfrm>
            <a:off x="9990201" y="1944370"/>
            <a:ext cx="679450"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6F2F9F"/>
                </a:solidFill>
                <a:latin typeface="Cambria Math"/>
                <a:cs typeface="Cambria Math"/>
              </a:rPr>
              <a:t>(</a:t>
            </a:r>
            <a:r>
              <a:rPr sz="2400" dirty="0">
                <a:solidFill>
                  <a:srgbClr val="7A33AE"/>
                </a:solidFill>
                <a:latin typeface="Cambria Math"/>
                <a:cs typeface="Cambria Math"/>
              </a:rPr>
              <a:t>1</a:t>
            </a:r>
            <a:r>
              <a:rPr sz="2400" spc="-5" dirty="0">
                <a:solidFill>
                  <a:srgbClr val="7A33AE"/>
                </a:solidFill>
                <a:latin typeface="Cambria Math"/>
                <a:cs typeface="Cambria Math"/>
              </a:rPr>
              <a:t>,</a:t>
            </a:r>
            <a:r>
              <a:rPr sz="2400" dirty="0">
                <a:solidFill>
                  <a:srgbClr val="7A33AE"/>
                </a:solidFill>
                <a:latin typeface="Cambria Math"/>
                <a:cs typeface="Cambria Math"/>
              </a:rPr>
              <a:t>2)</a:t>
            </a:r>
            <a:endParaRPr sz="2400">
              <a:latin typeface="Cambria Math"/>
              <a:cs typeface="Cambria Math"/>
            </a:endParaRPr>
          </a:p>
        </p:txBody>
      </p:sp>
      <p:sp>
        <p:nvSpPr>
          <p:cNvPr id="11" name="object 11"/>
          <p:cNvSpPr txBox="1"/>
          <p:nvPr/>
        </p:nvSpPr>
        <p:spPr>
          <a:xfrm>
            <a:off x="6316471" y="1944370"/>
            <a:ext cx="679450"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7A33AE"/>
                </a:solidFill>
                <a:latin typeface="Cambria Math"/>
                <a:cs typeface="Cambria Math"/>
              </a:rPr>
              <a:t>(</a:t>
            </a:r>
            <a:r>
              <a:rPr sz="2400" dirty="0">
                <a:solidFill>
                  <a:srgbClr val="7A33AE"/>
                </a:solidFill>
                <a:latin typeface="Cambria Math"/>
                <a:cs typeface="Cambria Math"/>
              </a:rPr>
              <a:t>1</a:t>
            </a:r>
            <a:r>
              <a:rPr sz="2400" spc="-5" dirty="0">
                <a:solidFill>
                  <a:srgbClr val="7A33AE"/>
                </a:solidFill>
                <a:latin typeface="Cambria Math"/>
                <a:cs typeface="Cambria Math"/>
              </a:rPr>
              <a:t>,</a:t>
            </a:r>
            <a:r>
              <a:rPr sz="2400" dirty="0">
                <a:solidFill>
                  <a:srgbClr val="7A33AE"/>
                </a:solidFill>
                <a:latin typeface="Cambria Math"/>
                <a:cs typeface="Cambria Math"/>
              </a:rPr>
              <a:t>1</a:t>
            </a:r>
            <a:r>
              <a:rPr sz="2400" dirty="0">
                <a:solidFill>
                  <a:srgbClr val="6F2F9F"/>
                </a:solidFill>
                <a:latin typeface="Cambria Math"/>
                <a:cs typeface="Cambria Math"/>
              </a:rPr>
              <a:t>)</a:t>
            </a:r>
            <a:endParaRPr sz="2400">
              <a:latin typeface="Cambria Math"/>
              <a:cs typeface="Cambria Math"/>
            </a:endParaRPr>
          </a:p>
        </p:txBody>
      </p:sp>
      <p:sp>
        <p:nvSpPr>
          <p:cNvPr id="12" name="object 12"/>
          <p:cNvSpPr/>
          <p:nvPr/>
        </p:nvSpPr>
        <p:spPr>
          <a:xfrm>
            <a:off x="5598414" y="5570982"/>
            <a:ext cx="92075" cy="462280"/>
          </a:xfrm>
          <a:custGeom>
            <a:avLst/>
            <a:gdLst/>
            <a:ahLst/>
            <a:cxnLst/>
            <a:rect l="l" t="t" r="r" b="b"/>
            <a:pathLst>
              <a:path w="92075" h="462279">
                <a:moveTo>
                  <a:pt x="91439" y="0"/>
                </a:moveTo>
                <a:lnTo>
                  <a:pt x="73025" y="127"/>
                </a:lnTo>
                <a:lnTo>
                  <a:pt x="55752" y="508"/>
                </a:lnTo>
                <a:lnTo>
                  <a:pt x="33274" y="1651"/>
                </a:lnTo>
                <a:lnTo>
                  <a:pt x="26797" y="2286"/>
                </a:lnTo>
                <a:lnTo>
                  <a:pt x="20827" y="2794"/>
                </a:lnTo>
                <a:lnTo>
                  <a:pt x="0" y="7620"/>
                </a:lnTo>
                <a:lnTo>
                  <a:pt x="0" y="454152"/>
                </a:lnTo>
                <a:lnTo>
                  <a:pt x="40259" y="460527"/>
                </a:lnTo>
                <a:lnTo>
                  <a:pt x="91439" y="461772"/>
                </a:lnTo>
                <a:lnTo>
                  <a:pt x="91514" y="454152"/>
                </a:lnTo>
                <a:lnTo>
                  <a:pt x="25908" y="454152"/>
                </a:lnTo>
                <a:lnTo>
                  <a:pt x="22083" y="440816"/>
                </a:lnTo>
                <a:lnTo>
                  <a:pt x="13002" y="432336"/>
                </a:lnTo>
                <a:lnTo>
                  <a:pt x="10910" y="431420"/>
                </a:lnTo>
                <a:lnTo>
                  <a:pt x="9651" y="431126"/>
                </a:lnTo>
                <a:lnTo>
                  <a:pt x="25908" y="431126"/>
                </a:lnTo>
                <a:lnTo>
                  <a:pt x="25908" y="30568"/>
                </a:lnTo>
                <a:lnTo>
                  <a:pt x="10413" y="30568"/>
                </a:lnTo>
                <a:lnTo>
                  <a:pt x="13002" y="29435"/>
                </a:lnTo>
                <a:lnTo>
                  <a:pt x="22083" y="20955"/>
                </a:lnTo>
                <a:lnTo>
                  <a:pt x="25908" y="7620"/>
                </a:lnTo>
                <a:lnTo>
                  <a:pt x="91514" y="7620"/>
                </a:lnTo>
                <a:lnTo>
                  <a:pt x="91439" y="0"/>
                </a:lnTo>
                <a:close/>
              </a:path>
              <a:path w="92075" h="462279">
                <a:moveTo>
                  <a:pt x="25908" y="440423"/>
                </a:moveTo>
                <a:lnTo>
                  <a:pt x="21971" y="440423"/>
                </a:lnTo>
                <a:lnTo>
                  <a:pt x="22478" y="441185"/>
                </a:lnTo>
                <a:lnTo>
                  <a:pt x="22189" y="441185"/>
                </a:lnTo>
                <a:lnTo>
                  <a:pt x="25908" y="454152"/>
                </a:lnTo>
                <a:lnTo>
                  <a:pt x="25908" y="441185"/>
                </a:lnTo>
                <a:lnTo>
                  <a:pt x="22478" y="441185"/>
                </a:lnTo>
                <a:lnTo>
                  <a:pt x="22083" y="440816"/>
                </a:lnTo>
                <a:lnTo>
                  <a:pt x="25908" y="440816"/>
                </a:lnTo>
                <a:lnTo>
                  <a:pt x="25908" y="440423"/>
                </a:lnTo>
                <a:close/>
              </a:path>
              <a:path w="92075" h="462279">
                <a:moveTo>
                  <a:pt x="25908" y="433470"/>
                </a:moveTo>
                <a:lnTo>
                  <a:pt x="25908" y="454152"/>
                </a:lnTo>
                <a:lnTo>
                  <a:pt x="91514" y="454152"/>
                </a:lnTo>
                <a:lnTo>
                  <a:pt x="91694" y="435864"/>
                </a:lnTo>
                <a:lnTo>
                  <a:pt x="73278" y="435673"/>
                </a:lnTo>
                <a:lnTo>
                  <a:pt x="56387" y="435292"/>
                </a:lnTo>
                <a:lnTo>
                  <a:pt x="41401" y="434644"/>
                </a:lnTo>
                <a:lnTo>
                  <a:pt x="28701" y="433743"/>
                </a:lnTo>
                <a:lnTo>
                  <a:pt x="25908" y="433470"/>
                </a:lnTo>
                <a:close/>
              </a:path>
              <a:path w="92075" h="462279">
                <a:moveTo>
                  <a:pt x="21971" y="440423"/>
                </a:moveTo>
                <a:lnTo>
                  <a:pt x="22083" y="440816"/>
                </a:lnTo>
                <a:lnTo>
                  <a:pt x="22478" y="441185"/>
                </a:lnTo>
                <a:lnTo>
                  <a:pt x="21971" y="440423"/>
                </a:lnTo>
                <a:close/>
              </a:path>
              <a:path w="92075" h="462279">
                <a:moveTo>
                  <a:pt x="13002" y="432336"/>
                </a:moveTo>
                <a:lnTo>
                  <a:pt x="22083" y="440816"/>
                </a:lnTo>
                <a:lnTo>
                  <a:pt x="21971" y="440423"/>
                </a:lnTo>
                <a:lnTo>
                  <a:pt x="25908" y="440423"/>
                </a:lnTo>
                <a:lnTo>
                  <a:pt x="25908" y="433470"/>
                </a:lnTo>
                <a:lnTo>
                  <a:pt x="23368" y="433222"/>
                </a:lnTo>
                <a:lnTo>
                  <a:pt x="19682" y="432816"/>
                </a:lnTo>
                <a:lnTo>
                  <a:pt x="14097" y="432816"/>
                </a:lnTo>
                <a:lnTo>
                  <a:pt x="13002" y="432336"/>
                </a:lnTo>
                <a:close/>
              </a:path>
              <a:path w="92075" h="462279">
                <a:moveTo>
                  <a:pt x="25908" y="431126"/>
                </a:moveTo>
                <a:lnTo>
                  <a:pt x="9651" y="431126"/>
                </a:lnTo>
                <a:lnTo>
                  <a:pt x="10413" y="431203"/>
                </a:lnTo>
                <a:lnTo>
                  <a:pt x="10910" y="431420"/>
                </a:lnTo>
                <a:lnTo>
                  <a:pt x="25908" y="433470"/>
                </a:lnTo>
                <a:lnTo>
                  <a:pt x="25908" y="431126"/>
                </a:lnTo>
                <a:close/>
              </a:path>
              <a:path w="92075" h="462279">
                <a:moveTo>
                  <a:pt x="12700" y="432054"/>
                </a:moveTo>
                <a:lnTo>
                  <a:pt x="13002" y="432336"/>
                </a:lnTo>
                <a:lnTo>
                  <a:pt x="14097" y="432816"/>
                </a:lnTo>
                <a:lnTo>
                  <a:pt x="12700" y="432054"/>
                </a:lnTo>
                <a:close/>
              </a:path>
              <a:path w="92075" h="462279">
                <a:moveTo>
                  <a:pt x="14299" y="432054"/>
                </a:moveTo>
                <a:lnTo>
                  <a:pt x="12700" y="432054"/>
                </a:lnTo>
                <a:lnTo>
                  <a:pt x="14097" y="432816"/>
                </a:lnTo>
                <a:lnTo>
                  <a:pt x="19682" y="432816"/>
                </a:lnTo>
                <a:lnTo>
                  <a:pt x="18414" y="432676"/>
                </a:lnTo>
                <a:lnTo>
                  <a:pt x="14299" y="432054"/>
                </a:lnTo>
                <a:close/>
              </a:path>
              <a:path w="92075" h="462279">
                <a:moveTo>
                  <a:pt x="10910" y="431420"/>
                </a:moveTo>
                <a:lnTo>
                  <a:pt x="13002" y="432336"/>
                </a:lnTo>
                <a:lnTo>
                  <a:pt x="12700" y="432054"/>
                </a:lnTo>
                <a:lnTo>
                  <a:pt x="14299" y="432054"/>
                </a:lnTo>
                <a:lnTo>
                  <a:pt x="11557" y="431571"/>
                </a:lnTo>
                <a:lnTo>
                  <a:pt x="10910" y="431420"/>
                </a:lnTo>
                <a:close/>
              </a:path>
              <a:path w="92075" h="462279">
                <a:moveTo>
                  <a:pt x="13002" y="29435"/>
                </a:moveTo>
                <a:lnTo>
                  <a:pt x="10413" y="30568"/>
                </a:lnTo>
                <a:lnTo>
                  <a:pt x="12573" y="29806"/>
                </a:lnTo>
                <a:lnTo>
                  <a:pt x="13719" y="29806"/>
                </a:lnTo>
                <a:lnTo>
                  <a:pt x="14268" y="29718"/>
                </a:lnTo>
                <a:lnTo>
                  <a:pt x="12700" y="29718"/>
                </a:lnTo>
                <a:lnTo>
                  <a:pt x="13002" y="29435"/>
                </a:lnTo>
                <a:close/>
              </a:path>
              <a:path w="92075" h="462279">
                <a:moveTo>
                  <a:pt x="12573" y="29806"/>
                </a:moveTo>
                <a:lnTo>
                  <a:pt x="10413" y="30568"/>
                </a:lnTo>
                <a:lnTo>
                  <a:pt x="25908" y="30568"/>
                </a:lnTo>
                <a:lnTo>
                  <a:pt x="25908" y="29972"/>
                </a:lnTo>
                <a:lnTo>
                  <a:pt x="12700" y="29972"/>
                </a:lnTo>
                <a:lnTo>
                  <a:pt x="12573" y="29806"/>
                </a:lnTo>
                <a:close/>
              </a:path>
              <a:path w="92075" h="462279">
                <a:moveTo>
                  <a:pt x="13719" y="29806"/>
                </a:moveTo>
                <a:lnTo>
                  <a:pt x="12573" y="29806"/>
                </a:lnTo>
                <a:lnTo>
                  <a:pt x="12700" y="29972"/>
                </a:lnTo>
                <a:lnTo>
                  <a:pt x="13719" y="29806"/>
                </a:lnTo>
                <a:close/>
              </a:path>
              <a:path w="92075" h="462279">
                <a:moveTo>
                  <a:pt x="25908" y="28333"/>
                </a:moveTo>
                <a:lnTo>
                  <a:pt x="23622" y="28511"/>
                </a:lnTo>
                <a:lnTo>
                  <a:pt x="19303" y="28968"/>
                </a:lnTo>
                <a:lnTo>
                  <a:pt x="15366" y="29540"/>
                </a:lnTo>
                <a:lnTo>
                  <a:pt x="12700" y="29972"/>
                </a:lnTo>
                <a:lnTo>
                  <a:pt x="25908" y="29972"/>
                </a:lnTo>
                <a:lnTo>
                  <a:pt x="25908" y="28333"/>
                </a:lnTo>
                <a:close/>
              </a:path>
              <a:path w="92075" h="462279">
                <a:moveTo>
                  <a:pt x="14097" y="28956"/>
                </a:moveTo>
                <a:lnTo>
                  <a:pt x="13002" y="29435"/>
                </a:lnTo>
                <a:lnTo>
                  <a:pt x="12700" y="29718"/>
                </a:lnTo>
                <a:lnTo>
                  <a:pt x="14097" y="28956"/>
                </a:lnTo>
                <a:close/>
              </a:path>
              <a:path w="92075" h="462279">
                <a:moveTo>
                  <a:pt x="19423" y="28956"/>
                </a:moveTo>
                <a:lnTo>
                  <a:pt x="14073" y="28968"/>
                </a:lnTo>
                <a:lnTo>
                  <a:pt x="12700" y="29718"/>
                </a:lnTo>
                <a:lnTo>
                  <a:pt x="14268" y="29718"/>
                </a:lnTo>
                <a:lnTo>
                  <a:pt x="15366" y="29540"/>
                </a:lnTo>
                <a:lnTo>
                  <a:pt x="19423" y="28956"/>
                </a:lnTo>
                <a:close/>
              </a:path>
              <a:path w="92075" h="462279">
                <a:moveTo>
                  <a:pt x="22083" y="20955"/>
                </a:moveTo>
                <a:lnTo>
                  <a:pt x="13002" y="29435"/>
                </a:lnTo>
                <a:lnTo>
                  <a:pt x="14097" y="28956"/>
                </a:lnTo>
                <a:lnTo>
                  <a:pt x="19423" y="28956"/>
                </a:lnTo>
                <a:lnTo>
                  <a:pt x="23622" y="28511"/>
                </a:lnTo>
                <a:lnTo>
                  <a:pt x="25907" y="28333"/>
                </a:lnTo>
                <a:lnTo>
                  <a:pt x="25908" y="21348"/>
                </a:lnTo>
                <a:lnTo>
                  <a:pt x="21971" y="21348"/>
                </a:lnTo>
                <a:lnTo>
                  <a:pt x="22083" y="20955"/>
                </a:lnTo>
                <a:close/>
              </a:path>
              <a:path w="92075" h="462279">
                <a:moveTo>
                  <a:pt x="91514" y="7620"/>
                </a:moveTo>
                <a:lnTo>
                  <a:pt x="25908" y="7620"/>
                </a:lnTo>
                <a:lnTo>
                  <a:pt x="25908" y="28333"/>
                </a:lnTo>
                <a:lnTo>
                  <a:pt x="35560" y="27520"/>
                </a:lnTo>
                <a:lnTo>
                  <a:pt x="57023" y="26441"/>
                </a:lnTo>
                <a:lnTo>
                  <a:pt x="73660" y="26085"/>
                </a:lnTo>
                <a:lnTo>
                  <a:pt x="91694" y="25908"/>
                </a:lnTo>
                <a:lnTo>
                  <a:pt x="91514" y="7620"/>
                </a:lnTo>
                <a:close/>
              </a:path>
              <a:path w="92075" h="462279">
                <a:moveTo>
                  <a:pt x="22478" y="20586"/>
                </a:moveTo>
                <a:lnTo>
                  <a:pt x="22083" y="20955"/>
                </a:lnTo>
                <a:lnTo>
                  <a:pt x="21971" y="21348"/>
                </a:lnTo>
                <a:lnTo>
                  <a:pt x="22478" y="20586"/>
                </a:lnTo>
                <a:close/>
              </a:path>
              <a:path w="92075" h="462279">
                <a:moveTo>
                  <a:pt x="25908" y="20586"/>
                </a:moveTo>
                <a:lnTo>
                  <a:pt x="22478" y="20586"/>
                </a:lnTo>
                <a:lnTo>
                  <a:pt x="21971" y="21348"/>
                </a:lnTo>
                <a:lnTo>
                  <a:pt x="25908" y="21348"/>
                </a:lnTo>
                <a:lnTo>
                  <a:pt x="25908" y="20586"/>
                </a:lnTo>
                <a:close/>
              </a:path>
              <a:path w="92075" h="462279">
                <a:moveTo>
                  <a:pt x="25908" y="7620"/>
                </a:moveTo>
                <a:lnTo>
                  <a:pt x="22083" y="20955"/>
                </a:lnTo>
                <a:lnTo>
                  <a:pt x="22478" y="20586"/>
                </a:lnTo>
                <a:lnTo>
                  <a:pt x="25908" y="20586"/>
                </a:lnTo>
                <a:lnTo>
                  <a:pt x="25908" y="7620"/>
                </a:lnTo>
                <a:close/>
              </a:path>
            </a:pathLst>
          </a:custGeom>
          <a:solidFill>
            <a:srgbClr val="6F2F9F"/>
          </a:solidFill>
        </p:spPr>
        <p:txBody>
          <a:bodyPr wrap="square" lIns="0" tIns="0" rIns="0" bIns="0" rtlCol="0"/>
          <a:lstStyle/>
          <a:p>
            <a:endParaRPr/>
          </a:p>
        </p:txBody>
      </p:sp>
      <p:sp>
        <p:nvSpPr>
          <p:cNvPr id="13" name="object 13"/>
          <p:cNvSpPr txBox="1"/>
          <p:nvPr/>
        </p:nvSpPr>
        <p:spPr>
          <a:xfrm>
            <a:off x="10636377" y="2696971"/>
            <a:ext cx="679450"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EB7405"/>
                </a:solidFill>
                <a:latin typeface="Cambria Math"/>
                <a:cs typeface="Cambria Math"/>
              </a:rPr>
              <a:t>(</a:t>
            </a:r>
            <a:r>
              <a:rPr sz="2400" dirty="0">
                <a:solidFill>
                  <a:srgbClr val="EB7405"/>
                </a:solidFill>
                <a:latin typeface="Cambria Math"/>
                <a:cs typeface="Cambria Math"/>
              </a:rPr>
              <a:t>2</a:t>
            </a:r>
            <a:r>
              <a:rPr sz="2400" spc="-5" dirty="0">
                <a:solidFill>
                  <a:srgbClr val="EB7405"/>
                </a:solidFill>
                <a:latin typeface="Cambria Math"/>
                <a:cs typeface="Cambria Math"/>
              </a:rPr>
              <a:t>,</a:t>
            </a:r>
            <a:r>
              <a:rPr sz="2400" dirty="0">
                <a:solidFill>
                  <a:srgbClr val="EB7405"/>
                </a:solidFill>
                <a:latin typeface="Cambria Math"/>
                <a:cs typeface="Cambria Math"/>
              </a:rPr>
              <a:t>4)</a:t>
            </a:r>
            <a:endParaRPr sz="2400">
              <a:latin typeface="Cambria Math"/>
              <a:cs typeface="Cambria Math"/>
            </a:endParaRPr>
          </a:p>
        </p:txBody>
      </p:sp>
      <p:sp>
        <p:nvSpPr>
          <p:cNvPr id="14" name="object 14"/>
          <p:cNvSpPr txBox="1"/>
          <p:nvPr/>
        </p:nvSpPr>
        <p:spPr>
          <a:xfrm>
            <a:off x="8219313" y="2696971"/>
            <a:ext cx="679450"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EB7405"/>
                </a:solidFill>
                <a:latin typeface="Cambria Math"/>
                <a:cs typeface="Cambria Math"/>
              </a:rPr>
              <a:t>(</a:t>
            </a:r>
            <a:r>
              <a:rPr sz="2400" dirty="0">
                <a:solidFill>
                  <a:srgbClr val="EB7405"/>
                </a:solidFill>
                <a:latin typeface="Cambria Math"/>
                <a:cs typeface="Cambria Math"/>
              </a:rPr>
              <a:t>2</a:t>
            </a:r>
            <a:r>
              <a:rPr sz="2400" spc="-5" dirty="0">
                <a:solidFill>
                  <a:srgbClr val="EB7405"/>
                </a:solidFill>
                <a:latin typeface="Cambria Math"/>
                <a:cs typeface="Cambria Math"/>
              </a:rPr>
              <a:t>,</a:t>
            </a:r>
            <a:r>
              <a:rPr sz="2400" dirty="0">
                <a:solidFill>
                  <a:srgbClr val="EB7405"/>
                </a:solidFill>
                <a:latin typeface="Cambria Math"/>
                <a:cs typeface="Cambria Math"/>
              </a:rPr>
              <a:t>3)</a:t>
            </a:r>
            <a:endParaRPr sz="2400">
              <a:latin typeface="Cambria Math"/>
              <a:cs typeface="Cambria Math"/>
            </a:endParaRPr>
          </a:p>
        </p:txBody>
      </p:sp>
      <p:sp>
        <p:nvSpPr>
          <p:cNvPr id="15" name="object 15"/>
          <p:cNvSpPr/>
          <p:nvPr/>
        </p:nvSpPr>
        <p:spPr>
          <a:xfrm>
            <a:off x="11134852" y="5631941"/>
            <a:ext cx="92075" cy="462280"/>
          </a:xfrm>
          <a:custGeom>
            <a:avLst/>
            <a:gdLst/>
            <a:ahLst/>
            <a:cxnLst/>
            <a:rect l="l" t="t" r="r" b="b"/>
            <a:pathLst>
              <a:path w="92075" h="462279">
                <a:moveTo>
                  <a:pt x="65786" y="433470"/>
                </a:moveTo>
                <a:lnTo>
                  <a:pt x="18415" y="435673"/>
                </a:lnTo>
                <a:lnTo>
                  <a:pt x="0" y="435864"/>
                </a:lnTo>
                <a:lnTo>
                  <a:pt x="253" y="461772"/>
                </a:lnTo>
                <a:lnTo>
                  <a:pt x="51434" y="460540"/>
                </a:lnTo>
                <a:lnTo>
                  <a:pt x="89916" y="455676"/>
                </a:lnTo>
                <a:lnTo>
                  <a:pt x="91694" y="454152"/>
                </a:lnTo>
                <a:lnTo>
                  <a:pt x="65786" y="454152"/>
                </a:lnTo>
                <a:lnTo>
                  <a:pt x="65786" y="433470"/>
                </a:lnTo>
                <a:close/>
              </a:path>
              <a:path w="92075" h="462279">
                <a:moveTo>
                  <a:pt x="81146" y="431335"/>
                </a:moveTo>
                <a:lnTo>
                  <a:pt x="65786" y="433470"/>
                </a:lnTo>
                <a:lnTo>
                  <a:pt x="65786" y="454152"/>
                </a:lnTo>
                <a:lnTo>
                  <a:pt x="69504" y="441185"/>
                </a:lnTo>
                <a:lnTo>
                  <a:pt x="69215" y="441185"/>
                </a:lnTo>
                <a:lnTo>
                  <a:pt x="69723" y="440423"/>
                </a:lnTo>
                <a:lnTo>
                  <a:pt x="70010" y="440423"/>
                </a:lnTo>
                <a:lnTo>
                  <a:pt x="77563" y="433184"/>
                </a:lnTo>
                <a:lnTo>
                  <a:pt x="77089" y="433184"/>
                </a:lnTo>
                <a:lnTo>
                  <a:pt x="78358" y="432422"/>
                </a:lnTo>
                <a:lnTo>
                  <a:pt x="78761" y="432422"/>
                </a:lnTo>
                <a:lnTo>
                  <a:pt x="81146" y="431335"/>
                </a:lnTo>
                <a:close/>
              </a:path>
              <a:path w="92075" h="462279">
                <a:moveTo>
                  <a:pt x="91694" y="431101"/>
                </a:moveTo>
                <a:lnTo>
                  <a:pt x="81661" y="431101"/>
                </a:lnTo>
                <a:lnTo>
                  <a:pt x="82042" y="431126"/>
                </a:lnTo>
                <a:lnTo>
                  <a:pt x="81146" y="431335"/>
                </a:lnTo>
                <a:lnTo>
                  <a:pt x="77994" y="432771"/>
                </a:lnTo>
                <a:lnTo>
                  <a:pt x="69614" y="440802"/>
                </a:lnTo>
                <a:lnTo>
                  <a:pt x="65786" y="454152"/>
                </a:lnTo>
                <a:lnTo>
                  <a:pt x="91694" y="454152"/>
                </a:lnTo>
                <a:lnTo>
                  <a:pt x="91694" y="431101"/>
                </a:lnTo>
                <a:close/>
              </a:path>
              <a:path w="92075" h="462279">
                <a:moveTo>
                  <a:pt x="69723" y="440423"/>
                </a:moveTo>
                <a:lnTo>
                  <a:pt x="69215" y="441185"/>
                </a:lnTo>
                <a:lnTo>
                  <a:pt x="69614" y="440802"/>
                </a:lnTo>
                <a:lnTo>
                  <a:pt x="69723" y="440423"/>
                </a:lnTo>
                <a:close/>
              </a:path>
              <a:path w="92075" h="462279">
                <a:moveTo>
                  <a:pt x="69614" y="440802"/>
                </a:moveTo>
                <a:lnTo>
                  <a:pt x="69215" y="441185"/>
                </a:lnTo>
                <a:lnTo>
                  <a:pt x="69504" y="441185"/>
                </a:lnTo>
                <a:lnTo>
                  <a:pt x="69614" y="440802"/>
                </a:lnTo>
                <a:close/>
              </a:path>
              <a:path w="92075" h="462279">
                <a:moveTo>
                  <a:pt x="70010" y="440423"/>
                </a:moveTo>
                <a:lnTo>
                  <a:pt x="69723" y="440423"/>
                </a:lnTo>
                <a:lnTo>
                  <a:pt x="69614" y="440802"/>
                </a:lnTo>
                <a:lnTo>
                  <a:pt x="70010" y="440423"/>
                </a:lnTo>
                <a:close/>
              </a:path>
              <a:path w="92075" h="462279">
                <a:moveTo>
                  <a:pt x="65786" y="28333"/>
                </a:moveTo>
                <a:lnTo>
                  <a:pt x="65786" y="433470"/>
                </a:lnTo>
                <a:lnTo>
                  <a:pt x="68325" y="433222"/>
                </a:lnTo>
                <a:lnTo>
                  <a:pt x="81661" y="431101"/>
                </a:lnTo>
                <a:lnTo>
                  <a:pt x="91694" y="431101"/>
                </a:lnTo>
                <a:lnTo>
                  <a:pt x="91694" y="30670"/>
                </a:lnTo>
                <a:lnTo>
                  <a:pt x="81661" y="30670"/>
                </a:lnTo>
                <a:lnTo>
                  <a:pt x="79565" y="29972"/>
                </a:lnTo>
                <a:lnTo>
                  <a:pt x="78994" y="29972"/>
                </a:lnTo>
                <a:lnTo>
                  <a:pt x="76326" y="29540"/>
                </a:lnTo>
                <a:lnTo>
                  <a:pt x="72390" y="28968"/>
                </a:lnTo>
                <a:lnTo>
                  <a:pt x="68072" y="28511"/>
                </a:lnTo>
                <a:lnTo>
                  <a:pt x="65786" y="28333"/>
                </a:lnTo>
                <a:close/>
              </a:path>
              <a:path w="92075" h="462279">
                <a:moveTo>
                  <a:pt x="78358" y="432422"/>
                </a:moveTo>
                <a:lnTo>
                  <a:pt x="77089" y="433184"/>
                </a:lnTo>
                <a:lnTo>
                  <a:pt x="77994" y="432771"/>
                </a:lnTo>
                <a:lnTo>
                  <a:pt x="78358" y="432422"/>
                </a:lnTo>
                <a:close/>
              </a:path>
              <a:path w="92075" h="462279">
                <a:moveTo>
                  <a:pt x="77994" y="432771"/>
                </a:moveTo>
                <a:lnTo>
                  <a:pt x="77089" y="433184"/>
                </a:lnTo>
                <a:lnTo>
                  <a:pt x="77563" y="433184"/>
                </a:lnTo>
                <a:lnTo>
                  <a:pt x="77994" y="432771"/>
                </a:lnTo>
                <a:close/>
              </a:path>
              <a:path w="92075" h="462279">
                <a:moveTo>
                  <a:pt x="78761" y="432422"/>
                </a:moveTo>
                <a:lnTo>
                  <a:pt x="78358" y="432422"/>
                </a:lnTo>
                <a:lnTo>
                  <a:pt x="77994" y="432771"/>
                </a:lnTo>
                <a:lnTo>
                  <a:pt x="78761" y="432422"/>
                </a:lnTo>
                <a:close/>
              </a:path>
              <a:path w="92075" h="462279">
                <a:moveTo>
                  <a:pt x="79988" y="29908"/>
                </a:moveTo>
                <a:lnTo>
                  <a:pt x="79375" y="29908"/>
                </a:lnTo>
                <a:lnTo>
                  <a:pt x="81661" y="30670"/>
                </a:lnTo>
                <a:lnTo>
                  <a:pt x="79988" y="29908"/>
                </a:lnTo>
                <a:close/>
              </a:path>
              <a:path w="92075" h="462279">
                <a:moveTo>
                  <a:pt x="91694" y="7620"/>
                </a:moveTo>
                <a:lnTo>
                  <a:pt x="65786" y="7620"/>
                </a:lnTo>
                <a:lnTo>
                  <a:pt x="69614" y="20969"/>
                </a:lnTo>
                <a:lnTo>
                  <a:pt x="77994" y="29000"/>
                </a:lnTo>
                <a:lnTo>
                  <a:pt x="81661" y="30670"/>
                </a:lnTo>
                <a:lnTo>
                  <a:pt x="91694" y="30670"/>
                </a:lnTo>
                <a:lnTo>
                  <a:pt x="91694" y="7620"/>
                </a:lnTo>
                <a:close/>
              </a:path>
              <a:path w="92075" h="462279">
                <a:moveTo>
                  <a:pt x="65786" y="7620"/>
                </a:moveTo>
                <a:lnTo>
                  <a:pt x="65786" y="28333"/>
                </a:lnTo>
                <a:lnTo>
                  <a:pt x="68072" y="28511"/>
                </a:lnTo>
                <a:lnTo>
                  <a:pt x="72390" y="28968"/>
                </a:lnTo>
                <a:lnTo>
                  <a:pt x="76326" y="29540"/>
                </a:lnTo>
                <a:lnTo>
                  <a:pt x="78994" y="29972"/>
                </a:lnTo>
                <a:lnTo>
                  <a:pt x="79375" y="29908"/>
                </a:lnTo>
                <a:lnTo>
                  <a:pt x="79988" y="29908"/>
                </a:lnTo>
                <a:lnTo>
                  <a:pt x="78761" y="29349"/>
                </a:lnTo>
                <a:lnTo>
                  <a:pt x="78358" y="29349"/>
                </a:lnTo>
                <a:lnTo>
                  <a:pt x="77089" y="28587"/>
                </a:lnTo>
                <a:lnTo>
                  <a:pt x="77563" y="28587"/>
                </a:lnTo>
                <a:lnTo>
                  <a:pt x="70010" y="21348"/>
                </a:lnTo>
                <a:lnTo>
                  <a:pt x="69723" y="21348"/>
                </a:lnTo>
                <a:lnTo>
                  <a:pt x="69215" y="20586"/>
                </a:lnTo>
                <a:lnTo>
                  <a:pt x="69504" y="20586"/>
                </a:lnTo>
                <a:lnTo>
                  <a:pt x="65786" y="7620"/>
                </a:lnTo>
                <a:close/>
              </a:path>
              <a:path w="92075" h="462279">
                <a:moveTo>
                  <a:pt x="79375" y="29908"/>
                </a:moveTo>
                <a:lnTo>
                  <a:pt x="78994" y="29972"/>
                </a:lnTo>
                <a:lnTo>
                  <a:pt x="79565" y="29972"/>
                </a:lnTo>
                <a:lnTo>
                  <a:pt x="79375" y="29908"/>
                </a:lnTo>
                <a:close/>
              </a:path>
              <a:path w="92075" h="462279">
                <a:moveTo>
                  <a:pt x="77089" y="28587"/>
                </a:moveTo>
                <a:lnTo>
                  <a:pt x="78358" y="29349"/>
                </a:lnTo>
                <a:lnTo>
                  <a:pt x="77994" y="29000"/>
                </a:lnTo>
                <a:lnTo>
                  <a:pt x="77089" y="28587"/>
                </a:lnTo>
                <a:close/>
              </a:path>
              <a:path w="92075" h="462279">
                <a:moveTo>
                  <a:pt x="77994" y="29000"/>
                </a:moveTo>
                <a:lnTo>
                  <a:pt x="78358" y="29349"/>
                </a:lnTo>
                <a:lnTo>
                  <a:pt x="78761" y="29349"/>
                </a:lnTo>
                <a:lnTo>
                  <a:pt x="77994" y="29000"/>
                </a:lnTo>
                <a:close/>
              </a:path>
              <a:path w="92075" h="462279">
                <a:moveTo>
                  <a:pt x="77563" y="28587"/>
                </a:moveTo>
                <a:lnTo>
                  <a:pt x="77089" y="28587"/>
                </a:lnTo>
                <a:lnTo>
                  <a:pt x="77994" y="29000"/>
                </a:lnTo>
                <a:lnTo>
                  <a:pt x="77563" y="28587"/>
                </a:lnTo>
                <a:close/>
              </a:path>
              <a:path w="92075" h="462279">
                <a:moveTo>
                  <a:pt x="253" y="0"/>
                </a:moveTo>
                <a:lnTo>
                  <a:pt x="0" y="25908"/>
                </a:lnTo>
                <a:lnTo>
                  <a:pt x="18161" y="26085"/>
                </a:lnTo>
                <a:lnTo>
                  <a:pt x="34671" y="26454"/>
                </a:lnTo>
                <a:lnTo>
                  <a:pt x="56133" y="27520"/>
                </a:lnTo>
                <a:lnTo>
                  <a:pt x="65786" y="28333"/>
                </a:lnTo>
                <a:lnTo>
                  <a:pt x="65786" y="7620"/>
                </a:lnTo>
                <a:lnTo>
                  <a:pt x="91694" y="7620"/>
                </a:lnTo>
                <a:lnTo>
                  <a:pt x="91186" y="6858"/>
                </a:lnTo>
                <a:lnTo>
                  <a:pt x="35941" y="571"/>
                </a:lnTo>
                <a:lnTo>
                  <a:pt x="18796" y="190"/>
                </a:lnTo>
                <a:lnTo>
                  <a:pt x="253" y="0"/>
                </a:lnTo>
                <a:close/>
              </a:path>
              <a:path w="92075" h="462279">
                <a:moveTo>
                  <a:pt x="69215" y="20586"/>
                </a:moveTo>
                <a:lnTo>
                  <a:pt x="69723" y="21348"/>
                </a:lnTo>
                <a:lnTo>
                  <a:pt x="69614" y="20969"/>
                </a:lnTo>
                <a:lnTo>
                  <a:pt x="69215" y="20586"/>
                </a:lnTo>
                <a:close/>
              </a:path>
              <a:path w="92075" h="462279">
                <a:moveTo>
                  <a:pt x="69614" y="20969"/>
                </a:moveTo>
                <a:lnTo>
                  <a:pt x="69723" y="21348"/>
                </a:lnTo>
                <a:lnTo>
                  <a:pt x="70010" y="21348"/>
                </a:lnTo>
                <a:lnTo>
                  <a:pt x="69614" y="20969"/>
                </a:lnTo>
                <a:close/>
              </a:path>
              <a:path w="92075" h="462279">
                <a:moveTo>
                  <a:pt x="69504" y="20586"/>
                </a:moveTo>
                <a:lnTo>
                  <a:pt x="69215" y="20586"/>
                </a:lnTo>
                <a:lnTo>
                  <a:pt x="69614" y="20969"/>
                </a:lnTo>
                <a:lnTo>
                  <a:pt x="69504" y="20586"/>
                </a:lnTo>
                <a:close/>
              </a:path>
            </a:pathLst>
          </a:custGeom>
          <a:solidFill>
            <a:srgbClr val="EB7405"/>
          </a:solidFill>
        </p:spPr>
        <p:txBody>
          <a:bodyPr wrap="square" lIns="0" tIns="0" rIns="0" bIns="0" rtlCol="0"/>
          <a:lstStyle/>
          <a:p>
            <a:endParaRPr/>
          </a:p>
        </p:txBody>
      </p:sp>
      <p:sp>
        <p:nvSpPr>
          <p:cNvPr id="16" name="object 16"/>
          <p:cNvSpPr/>
          <p:nvPr/>
        </p:nvSpPr>
        <p:spPr>
          <a:xfrm>
            <a:off x="9865359" y="5642609"/>
            <a:ext cx="92075" cy="462280"/>
          </a:xfrm>
          <a:custGeom>
            <a:avLst/>
            <a:gdLst/>
            <a:ahLst/>
            <a:cxnLst/>
            <a:rect l="l" t="t" r="r" b="b"/>
            <a:pathLst>
              <a:path w="92075" h="462279">
                <a:moveTo>
                  <a:pt x="65786" y="433470"/>
                </a:moveTo>
                <a:lnTo>
                  <a:pt x="18415" y="435673"/>
                </a:lnTo>
                <a:lnTo>
                  <a:pt x="0" y="435863"/>
                </a:lnTo>
                <a:lnTo>
                  <a:pt x="254" y="461771"/>
                </a:lnTo>
                <a:lnTo>
                  <a:pt x="51435" y="460527"/>
                </a:lnTo>
                <a:lnTo>
                  <a:pt x="89916" y="455675"/>
                </a:lnTo>
                <a:lnTo>
                  <a:pt x="91694" y="454151"/>
                </a:lnTo>
                <a:lnTo>
                  <a:pt x="65786" y="454151"/>
                </a:lnTo>
                <a:lnTo>
                  <a:pt x="65786" y="433470"/>
                </a:lnTo>
                <a:close/>
              </a:path>
              <a:path w="92075" h="462279">
                <a:moveTo>
                  <a:pt x="81146" y="431335"/>
                </a:moveTo>
                <a:lnTo>
                  <a:pt x="65786" y="433470"/>
                </a:lnTo>
                <a:lnTo>
                  <a:pt x="65786" y="454151"/>
                </a:lnTo>
                <a:lnTo>
                  <a:pt x="69504" y="441185"/>
                </a:lnTo>
                <a:lnTo>
                  <a:pt x="69215" y="441185"/>
                </a:lnTo>
                <a:lnTo>
                  <a:pt x="69723" y="440423"/>
                </a:lnTo>
                <a:lnTo>
                  <a:pt x="70010" y="440423"/>
                </a:lnTo>
                <a:lnTo>
                  <a:pt x="77563" y="433184"/>
                </a:lnTo>
                <a:lnTo>
                  <a:pt x="77089" y="433184"/>
                </a:lnTo>
                <a:lnTo>
                  <a:pt x="78359" y="432422"/>
                </a:lnTo>
                <a:lnTo>
                  <a:pt x="78761" y="432422"/>
                </a:lnTo>
                <a:lnTo>
                  <a:pt x="81146" y="431335"/>
                </a:lnTo>
                <a:close/>
              </a:path>
              <a:path w="92075" h="462279">
                <a:moveTo>
                  <a:pt x="91694" y="431101"/>
                </a:moveTo>
                <a:lnTo>
                  <a:pt x="81661" y="431101"/>
                </a:lnTo>
                <a:lnTo>
                  <a:pt x="82042" y="431126"/>
                </a:lnTo>
                <a:lnTo>
                  <a:pt x="81146" y="431335"/>
                </a:lnTo>
                <a:lnTo>
                  <a:pt x="77994" y="432771"/>
                </a:lnTo>
                <a:lnTo>
                  <a:pt x="69614" y="440802"/>
                </a:lnTo>
                <a:lnTo>
                  <a:pt x="65786" y="454151"/>
                </a:lnTo>
                <a:lnTo>
                  <a:pt x="91694" y="454151"/>
                </a:lnTo>
                <a:lnTo>
                  <a:pt x="91694" y="431101"/>
                </a:lnTo>
                <a:close/>
              </a:path>
              <a:path w="92075" h="462279">
                <a:moveTo>
                  <a:pt x="69723" y="440423"/>
                </a:moveTo>
                <a:lnTo>
                  <a:pt x="69215" y="441185"/>
                </a:lnTo>
                <a:lnTo>
                  <a:pt x="69614" y="440802"/>
                </a:lnTo>
                <a:lnTo>
                  <a:pt x="69723" y="440423"/>
                </a:lnTo>
                <a:close/>
              </a:path>
              <a:path w="92075" h="462279">
                <a:moveTo>
                  <a:pt x="69614" y="440802"/>
                </a:moveTo>
                <a:lnTo>
                  <a:pt x="69215" y="441185"/>
                </a:lnTo>
                <a:lnTo>
                  <a:pt x="69504" y="441185"/>
                </a:lnTo>
                <a:lnTo>
                  <a:pt x="69614" y="440802"/>
                </a:lnTo>
                <a:close/>
              </a:path>
              <a:path w="92075" h="462279">
                <a:moveTo>
                  <a:pt x="70010" y="440423"/>
                </a:moveTo>
                <a:lnTo>
                  <a:pt x="69723" y="440423"/>
                </a:lnTo>
                <a:lnTo>
                  <a:pt x="69614" y="440802"/>
                </a:lnTo>
                <a:lnTo>
                  <a:pt x="70010" y="440423"/>
                </a:lnTo>
                <a:close/>
              </a:path>
              <a:path w="92075" h="462279">
                <a:moveTo>
                  <a:pt x="65786" y="28333"/>
                </a:moveTo>
                <a:lnTo>
                  <a:pt x="65786" y="433470"/>
                </a:lnTo>
                <a:lnTo>
                  <a:pt x="68325" y="433222"/>
                </a:lnTo>
                <a:lnTo>
                  <a:pt x="81661" y="431101"/>
                </a:lnTo>
                <a:lnTo>
                  <a:pt x="91694" y="431101"/>
                </a:lnTo>
                <a:lnTo>
                  <a:pt x="91694" y="30670"/>
                </a:lnTo>
                <a:lnTo>
                  <a:pt x="81661" y="30670"/>
                </a:lnTo>
                <a:lnTo>
                  <a:pt x="79565" y="29971"/>
                </a:lnTo>
                <a:lnTo>
                  <a:pt x="78994" y="29971"/>
                </a:lnTo>
                <a:lnTo>
                  <a:pt x="76326" y="29540"/>
                </a:lnTo>
                <a:lnTo>
                  <a:pt x="72390" y="28968"/>
                </a:lnTo>
                <a:lnTo>
                  <a:pt x="68072" y="28511"/>
                </a:lnTo>
                <a:lnTo>
                  <a:pt x="65786" y="28333"/>
                </a:lnTo>
                <a:close/>
              </a:path>
              <a:path w="92075" h="462279">
                <a:moveTo>
                  <a:pt x="78359" y="432422"/>
                </a:moveTo>
                <a:lnTo>
                  <a:pt x="77089" y="433184"/>
                </a:lnTo>
                <a:lnTo>
                  <a:pt x="77994" y="432771"/>
                </a:lnTo>
                <a:lnTo>
                  <a:pt x="78359" y="432422"/>
                </a:lnTo>
                <a:close/>
              </a:path>
              <a:path w="92075" h="462279">
                <a:moveTo>
                  <a:pt x="77994" y="432771"/>
                </a:moveTo>
                <a:lnTo>
                  <a:pt x="77089" y="433184"/>
                </a:lnTo>
                <a:lnTo>
                  <a:pt x="77563" y="433184"/>
                </a:lnTo>
                <a:lnTo>
                  <a:pt x="77994" y="432771"/>
                </a:lnTo>
                <a:close/>
              </a:path>
              <a:path w="92075" h="462279">
                <a:moveTo>
                  <a:pt x="78761" y="432422"/>
                </a:moveTo>
                <a:lnTo>
                  <a:pt x="78359" y="432422"/>
                </a:lnTo>
                <a:lnTo>
                  <a:pt x="77994" y="432771"/>
                </a:lnTo>
                <a:lnTo>
                  <a:pt x="78761" y="432422"/>
                </a:lnTo>
                <a:close/>
              </a:path>
              <a:path w="92075" h="462279">
                <a:moveTo>
                  <a:pt x="79988" y="29908"/>
                </a:moveTo>
                <a:lnTo>
                  <a:pt x="79375" y="29908"/>
                </a:lnTo>
                <a:lnTo>
                  <a:pt x="81661" y="30670"/>
                </a:lnTo>
                <a:lnTo>
                  <a:pt x="79988" y="29908"/>
                </a:lnTo>
                <a:close/>
              </a:path>
              <a:path w="92075" h="462279">
                <a:moveTo>
                  <a:pt x="91694" y="7619"/>
                </a:moveTo>
                <a:lnTo>
                  <a:pt x="65786" y="7619"/>
                </a:lnTo>
                <a:lnTo>
                  <a:pt x="69614" y="20969"/>
                </a:lnTo>
                <a:lnTo>
                  <a:pt x="77994" y="29000"/>
                </a:lnTo>
                <a:lnTo>
                  <a:pt x="81661" y="30670"/>
                </a:lnTo>
                <a:lnTo>
                  <a:pt x="91694" y="30670"/>
                </a:lnTo>
                <a:lnTo>
                  <a:pt x="91694" y="7619"/>
                </a:lnTo>
                <a:close/>
              </a:path>
              <a:path w="92075" h="462279">
                <a:moveTo>
                  <a:pt x="65786" y="7619"/>
                </a:moveTo>
                <a:lnTo>
                  <a:pt x="65786" y="28333"/>
                </a:lnTo>
                <a:lnTo>
                  <a:pt x="68072" y="28511"/>
                </a:lnTo>
                <a:lnTo>
                  <a:pt x="72390" y="28968"/>
                </a:lnTo>
                <a:lnTo>
                  <a:pt x="76326" y="29540"/>
                </a:lnTo>
                <a:lnTo>
                  <a:pt x="78994" y="29971"/>
                </a:lnTo>
                <a:lnTo>
                  <a:pt x="79375" y="29908"/>
                </a:lnTo>
                <a:lnTo>
                  <a:pt x="79988" y="29908"/>
                </a:lnTo>
                <a:lnTo>
                  <a:pt x="78761" y="29349"/>
                </a:lnTo>
                <a:lnTo>
                  <a:pt x="78359" y="29349"/>
                </a:lnTo>
                <a:lnTo>
                  <a:pt x="77089" y="28587"/>
                </a:lnTo>
                <a:lnTo>
                  <a:pt x="77563" y="28587"/>
                </a:lnTo>
                <a:lnTo>
                  <a:pt x="70010" y="21348"/>
                </a:lnTo>
                <a:lnTo>
                  <a:pt x="69723" y="21348"/>
                </a:lnTo>
                <a:lnTo>
                  <a:pt x="69215" y="20586"/>
                </a:lnTo>
                <a:lnTo>
                  <a:pt x="69504" y="20586"/>
                </a:lnTo>
                <a:lnTo>
                  <a:pt x="65786" y="7619"/>
                </a:lnTo>
                <a:close/>
              </a:path>
              <a:path w="92075" h="462279">
                <a:moveTo>
                  <a:pt x="79375" y="29908"/>
                </a:moveTo>
                <a:lnTo>
                  <a:pt x="78994" y="29971"/>
                </a:lnTo>
                <a:lnTo>
                  <a:pt x="79565" y="29971"/>
                </a:lnTo>
                <a:lnTo>
                  <a:pt x="79375" y="29908"/>
                </a:lnTo>
                <a:close/>
              </a:path>
              <a:path w="92075" h="462279">
                <a:moveTo>
                  <a:pt x="77089" y="28587"/>
                </a:moveTo>
                <a:lnTo>
                  <a:pt x="78359" y="29349"/>
                </a:lnTo>
                <a:lnTo>
                  <a:pt x="77994" y="29000"/>
                </a:lnTo>
                <a:lnTo>
                  <a:pt x="77089" y="28587"/>
                </a:lnTo>
                <a:close/>
              </a:path>
              <a:path w="92075" h="462279">
                <a:moveTo>
                  <a:pt x="77994" y="29000"/>
                </a:moveTo>
                <a:lnTo>
                  <a:pt x="78359" y="29349"/>
                </a:lnTo>
                <a:lnTo>
                  <a:pt x="78761" y="29349"/>
                </a:lnTo>
                <a:lnTo>
                  <a:pt x="77994" y="29000"/>
                </a:lnTo>
                <a:close/>
              </a:path>
              <a:path w="92075" h="462279">
                <a:moveTo>
                  <a:pt x="77563" y="28587"/>
                </a:moveTo>
                <a:lnTo>
                  <a:pt x="77089" y="28587"/>
                </a:lnTo>
                <a:lnTo>
                  <a:pt x="77994" y="29000"/>
                </a:lnTo>
                <a:lnTo>
                  <a:pt x="77563" y="28587"/>
                </a:lnTo>
                <a:close/>
              </a:path>
              <a:path w="92075" h="462279">
                <a:moveTo>
                  <a:pt x="254" y="0"/>
                </a:moveTo>
                <a:lnTo>
                  <a:pt x="0" y="25907"/>
                </a:lnTo>
                <a:lnTo>
                  <a:pt x="18161" y="26085"/>
                </a:lnTo>
                <a:lnTo>
                  <a:pt x="34671" y="26454"/>
                </a:lnTo>
                <a:lnTo>
                  <a:pt x="56134" y="27520"/>
                </a:lnTo>
                <a:lnTo>
                  <a:pt x="65786" y="28333"/>
                </a:lnTo>
                <a:lnTo>
                  <a:pt x="65786" y="7619"/>
                </a:lnTo>
                <a:lnTo>
                  <a:pt x="91694" y="7619"/>
                </a:lnTo>
                <a:lnTo>
                  <a:pt x="91186" y="6857"/>
                </a:lnTo>
                <a:lnTo>
                  <a:pt x="35941" y="571"/>
                </a:lnTo>
                <a:lnTo>
                  <a:pt x="18796" y="190"/>
                </a:lnTo>
                <a:lnTo>
                  <a:pt x="254" y="0"/>
                </a:lnTo>
                <a:close/>
              </a:path>
              <a:path w="92075" h="462279">
                <a:moveTo>
                  <a:pt x="69215" y="20586"/>
                </a:moveTo>
                <a:lnTo>
                  <a:pt x="69723" y="21348"/>
                </a:lnTo>
                <a:lnTo>
                  <a:pt x="69614" y="20969"/>
                </a:lnTo>
                <a:lnTo>
                  <a:pt x="69215" y="20586"/>
                </a:lnTo>
                <a:close/>
              </a:path>
              <a:path w="92075" h="462279">
                <a:moveTo>
                  <a:pt x="69614" y="20969"/>
                </a:moveTo>
                <a:lnTo>
                  <a:pt x="69723" y="21348"/>
                </a:lnTo>
                <a:lnTo>
                  <a:pt x="70010" y="21348"/>
                </a:lnTo>
                <a:lnTo>
                  <a:pt x="69614" y="20969"/>
                </a:lnTo>
                <a:close/>
              </a:path>
              <a:path w="92075" h="462279">
                <a:moveTo>
                  <a:pt x="69504" y="20586"/>
                </a:moveTo>
                <a:lnTo>
                  <a:pt x="69215" y="20586"/>
                </a:lnTo>
                <a:lnTo>
                  <a:pt x="69614" y="20969"/>
                </a:lnTo>
                <a:lnTo>
                  <a:pt x="69504" y="20586"/>
                </a:lnTo>
                <a:close/>
              </a:path>
            </a:pathLst>
          </a:custGeom>
          <a:solidFill>
            <a:srgbClr val="EB7405"/>
          </a:solidFill>
        </p:spPr>
        <p:txBody>
          <a:bodyPr wrap="square" lIns="0" tIns="0" rIns="0" bIns="0" rtlCol="0"/>
          <a:lstStyle/>
          <a:p>
            <a:endParaRPr/>
          </a:p>
        </p:txBody>
      </p:sp>
      <p:sp>
        <p:nvSpPr>
          <p:cNvPr id="17" name="object 17"/>
          <p:cNvSpPr/>
          <p:nvPr/>
        </p:nvSpPr>
        <p:spPr>
          <a:xfrm>
            <a:off x="8622030" y="5622797"/>
            <a:ext cx="92075" cy="462280"/>
          </a:xfrm>
          <a:custGeom>
            <a:avLst/>
            <a:gdLst/>
            <a:ahLst/>
            <a:cxnLst/>
            <a:rect l="l" t="t" r="r" b="b"/>
            <a:pathLst>
              <a:path w="92075" h="462279">
                <a:moveTo>
                  <a:pt x="91440" y="0"/>
                </a:moveTo>
                <a:lnTo>
                  <a:pt x="33274" y="1714"/>
                </a:lnTo>
                <a:lnTo>
                  <a:pt x="0" y="7619"/>
                </a:lnTo>
                <a:lnTo>
                  <a:pt x="0" y="454151"/>
                </a:lnTo>
                <a:lnTo>
                  <a:pt x="40259" y="460527"/>
                </a:lnTo>
                <a:lnTo>
                  <a:pt x="91440" y="461771"/>
                </a:lnTo>
                <a:lnTo>
                  <a:pt x="91514" y="454151"/>
                </a:lnTo>
                <a:lnTo>
                  <a:pt x="25908" y="454151"/>
                </a:lnTo>
                <a:lnTo>
                  <a:pt x="22083" y="440816"/>
                </a:lnTo>
                <a:lnTo>
                  <a:pt x="13002" y="432336"/>
                </a:lnTo>
                <a:lnTo>
                  <a:pt x="10910" y="431420"/>
                </a:lnTo>
                <a:lnTo>
                  <a:pt x="9651" y="431126"/>
                </a:lnTo>
                <a:lnTo>
                  <a:pt x="25908" y="431126"/>
                </a:lnTo>
                <a:lnTo>
                  <a:pt x="25908" y="30568"/>
                </a:lnTo>
                <a:lnTo>
                  <a:pt x="10414" y="30568"/>
                </a:lnTo>
                <a:lnTo>
                  <a:pt x="13002" y="29435"/>
                </a:lnTo>
                <a:lnTo>
                  <a:pt x="22083" y="20955"/>
                </a:lnTo>
                <a:lnTo>
                  <a:pt x="25908" y="7619"/>
                </a:lnTo>
                <a:lnTo>
                  <a:pt x="91514" y="7619"/>
                </a:lnTo>
                <a:lnTo>
                  <a:pt x="91440" y="0"/>
                </a:lnTo>
                <a:close/>
              </a:path>
              <a:path w="92075" h="462279">
                <a:moveTo>
                  <a:pt x="25908" y="440423"/>
                </a:moveTo>
                <a:lnTo>
                  <a:pt x="21971" y="440423"/>
                </a:lnTo>
                <a:lnTo>
                  <a:pt x="22478" y="441185"/>
                </a:lnTo>
                <a:lnTo>
                  <a:pt x="22189" y="441185"/>
                </a:lnTo>
                <a:lnTo>
                  <a:pt x="25908" y="454151"/>
                </a:lnTo>
                <a:lnTo>
                  <a:pt x="25908" y="441185"/>
                </a:lnTo>
                <a:lnTo>
                  <a:pt x="22478" y="441185"/>
                </a:lnTo>
                <a:lnTo>
                  <a:pt x="22083" y="440816"/>
                </a:lnTo>
                <a:lnTo>
                  <a:pt x="25908" y="440816"/>
                </a:lnTo>
                <a:lnTo>
                  <a:pt x="25908" y="440423"/>
                </a:lnTo>
                <a:close/>
              </a:path>
              <a:path w="92075" h="462279">
                <a:moveTo>
                  <a:pt x="25908" y="433470"/>
                </a:moveTo>
                <a:lnTo>
                  <a:pt x="25908" y="454151"/>
                </a:lnTo>
                <a:lnTo>
                  <a:pt x="91514" y="454151"/>
                </a:lnTo>
                <a:lnTo>
                  <a:pt x="91694" y="435863"/>
                </a:lnTo>
                <a:lnTo>
                  <a:pt x="73278" y="435673"/>
                </a:lnTo>
                <a:lnTo>
                  <a:pt x="56388" y="435292"/>
                </a:lnTo>
                <a:lnTo>
                  <a:pt x="41401" y="434644"/>
                </a:lnTo>
                <a:lnTo>
                  <a:pt x="28701" y="433743"/>
                </a:lnTo>
                <a:lnTo>
                  <a:pt x="25908" y="433470"/>
                </a:lnTo>
                <a:close/>
              </a:path>
              <a:path w="92075" h="462279">
                <a:moveTo>
                  <a:pt x="21971" y="440423"/>
                </a:moveTo>
                <a:lnTo>
                  <a:pt x="22083" y="440816"/>
                </a:lnTo>
                <a:lnTo>
                  <a:pt x="22478" y="441185"/>
                </a:lnTo>
                <a:lnTo>
                  <a:pt x="21971" y="440423"/>
                </a:lnTo>
                <a:close/>
              </a:path>
              <a:path w="92075" h="462279">
                <a:moveTo>
                  <a:pt x="13002" y="432336"/>
                </a:moveTo>
                <a:lnTo>
                  <a:pt x="22083" y="440816"/>
                </a:lnTo>
                <a:lnTo>
                  <a:pt x="21971" y="440423"/>
                </a:lnTo>
                <a:lnTo>
                  <a:pt x="25908" y="440423"/>
                </a:lnTo>
                <a:lnTo>
                  <a:pt x="25908" y="433470"/>
                </a:lnTo>
                <a:lnTo>
                  <a:pt x="23368" y="433222"/>
                </a:lnTo>
                <a:lnTo>
                  <a:pt x="19682" y="432815"/>
                </a:lnTo>
                <a:lnTo>
                  <a:pt x="14097" y="432815"/>
                </a:lnTo>
                <a:lnTo>
                  <a:pt x="13002" y="432336"/>
                </a:lnTo>
                <a:close/>
              </a:path>
              <a:path w="92075" h="462279">
                <a:moveTo>
                  <a:pt x="25908" y="431126"/>
                </a:moveTo>
                <a:lnTo>
                  <a:pt x="9651" y="431126"/>
                </a:lnTo>
                <a:lnTo>
                  <a:pt x="10414" y="431203"/>
                </a:lnTo>
                <a:lnTo>
                  <a:pt x="10910" y="431420"/>
                </a:lnTo>
                <a:lnTo>
                  <a:pt x="25908" y="433470"/>
                </a:lnTo>
                <a:lnTo>
                  <a:pt x="25908" y="431126"/>
                </a:lnTo>
                <a:close/>
              </a:path>
              <a:path w="92075" h="462279">
                <a:moveTo>
                  <a:pt x="12700" y="432053"/>
                </a:moveTo>
                <a:lnTo>
                  <a:pt x="13002" y="432336"/>
                </a:lnTo>
                <a:lnTo>
                  <a:pt x="14097" y="432815"/>
                </a:lnTo>
                <a:lnTo>
                  <a:pt x="12700" y="432053"/>
                </a:lnTo>
                <a:close/>
              </a:path>
              <a:path w="92075" h="462279">
                <a:moveTo>
                  <a:pt x="14299" y="432053"/>
                </a:moveTo>
                <a:lnTo>
                  <a:pt x="12700" y="432053"/>
                </a:lnTo>
                <a:lnTo>
                  <a:pt x="14097" y="432815"/>
                </a:lnTo>
                <a:lnTo>
                  <a:pt x="19682" y="432815"/>
                </a:lnTo>
                <a:lnTo>
                  <a:pt x="18415" y="432676"/>
                </a:lnTo>
                <a:lnTo>
                  <a:pt x="14299" y="432053"/>
                </a:lnTo>
                <a:close/>
              </a:path>
              <a:path w="92075" h="462279">
                <a:moveTo>
                  <a:pt x="10910" y="431420"/>
                </a:moveTo>
                <a:lnTo>
                  <a:pt x="13002" y="432336"/>
                </a:lnTo>
                <a:lnTo>
                  <a:pt x="12700" y="432053"/>
                </a:lnTo>
                <a:lnTo>
                  <a:pt x="14299" y="432053"/>
                </a:lnTo>
                <a:lnTo>
                  <a:pt x="11556" y="431571"/>
                </a:lnTo>
                <a:lnTo>
                  <a:pt x="10910" y="431420"/>
                </a:lnTo>
                <a:close/>
              </a:path>
              <a:path w="92075" h="462279">
                <a:moveTo>
                  <a:pt x="13002" y="29435"/>
                </a:moveTo>
                <a:lnTo>
                  <a:pt x="10414" y="30568"/>
                </a:lnTo>
                <a:lnTo>
                  <a:pt x="12573" y="29806"/>
                </a:lnTo>
                <a:lnTo>
                  <a:pt x="13719" y="29806"/>
                </a:lnTo>
                <a:lnTo>
                  <a:pt x="14268" y="29717"/>
                </a:lnTo>
                <a:lnTo>
                  <a:pt x="12700" y="29717"/>
                </a:lnTo>
                <a:lnTo>
                  <a:pt x="13002" y="29435"/>
                </a:lnTo>
                <a:close/>
              </a:path>
              <a:path w="92075" h="462279">
                <a:moveTo>
                  <a:pt x="12573" y="29806"/>
                </a:moveTo>
                <a:lnTo>
                  <a:pt x="10414" y="30568"/>
                </a:lnTo>
                <a:lnTo>
                  <a:pt x="25908" y="30568"/>
                </a:lnTo>
                <a:lnTo>
                  <a:pt x="25908" y="29971"/>
                </a:lnTo>
                <a:lnTo>
                  <a:pt x="12700" y="29971"/>
                </a:lnTo>
                <a:lnTo>
                  <a:pt x="12573" y="29806"/>
                </a:lnTo>
                <a:close/>
              </a:path>
              <a:path w="92075" h="462279">
                <a:moveTo>
                  <a:pt x="13719" y="29806"/>
                </a:moveTo>
                <a:lnTo>
                  <a:pt x="12573" y="29806"/>
                </a:lnTo>
                <a:lnTo>
                  <a:pt x="12700" y="29971"/>
                </a:lnTo>
                <a:lnTo>
                  <a:pt x="13719" y="29806"/>
                </a:lnTo>
                <a:close/>
              </a:path>
              <a:path w="92075" h="462279">
                <a:moveTo>
                  <a:pt x="25908" y="28333"/>
                </a:moveTo>
                <a:lnTo>
                  <a:pt x="23622" y="28511"/>
                </a:lnTo>
                <a:lnTo>
                  <a:pt x="19303" y="28968"/>
                </a:lnTo>
                <a:lnTo>
                  <a:pt x="15367" y="29540"/>
                </a:lnTo>
                <a:lnTo>
                  <a:pt x="12700" y="29971"/>
                </a:lnTo>
                <a:lnTo>
                  <a:pt x="25908" y="29971"/>
                </a:lnTo>
                <a:lnTo>
                  <a:pt x="25908" y="28333"/>
                </a:lnTo>
                <a:close/>
              </a:path>
              <a:path w="92075" h="462279">
                <a:moveTo>
                  <a:pt x="14097" y="28955"/>
                </a:moveTo>
                <a:lnTo>
                  <a:pt x="13002" y="29435"/>
                </a:lnTo>
                <a:lnTo>
                  <a:pt x="12700" y="29717"/>
                </a:lnTo>
                <a:lnTo>
                  <a:pt x="14097" y="28955"/>
                </a:lnTo>
                <a:close/>
              </a:path>
              <a:path w="92075" h="462279">
                <a:moveTo>
                  <a:pt x="19423" y="28955"/>
                </a:moveTo>
                <a:lnTo>
                  <a:pt x="14073" y="28968"/>
                </a:lnTo>
                <a:lnTo>
                  <a:pt x="12700" y="29717"/>
                </a:lnTo>
                <a:lnTo>
                  <a:pt x="14268" y="29717"/>
                </a:lnTo>
                <a:lnTo>
                  <a:pt x="15367" y="29540"/>
                </a:lnTo>
                <a:lnTo>
                  <a:pt x="19423" y="28955"/>
                </a:lnTo>
                <a:close/>
              </a:path>
              <a:path w="92075" h="462279">
                <a:moveTo>
                  <a:pt x="22083" y="20955"/>
                </a:moveTo>
                <a:lnTo>
                  <a:pt x="13002" y="29435"/>
                </a:lnTo>
                <a:lnTo>
                  <a:pt x="14097" y="28955"/>
                </a:lnTo>
                <a:lnTo>
                  <a:pt x="19423" y="28955"/>
                </a:lnTo>
                <a:lnTo>
                  <a:pt x="23622" y="28511"/>
                </a:lnTo>
                <a:lnTo>
                  <a:pt x="25908" y="28333"/>
                </a:lnTo>
                <a:lnTo>
                  <a:pt x="25908" y="21348"/>
                </a:lnTo>
                <a:lnTo>
                  <a:pt x="21971" y="21348"/>
                </a:lnTo>
                <a:lnTo>
                  <a:pt x="22083" y="20955"/>
                </a:lnTo>
                <a:close/>
              </a:path>
              <a:path w="92075" h="462279">
                <a:moveTo>
                  <a:pt x="91514" y="7619"/>
                </a:moveTo>
                <a:lnTo>
                  <a:pt x="25908" y="7619"/>
                </a:lnTo>
                <a:lnTo>
                  <a:pt x="25908" y="28333"/>
                </a:lnTo>
                <a:lnTo>
                  <a:pt x="35560" y="27520"/>
                </a:lnTo>
                <a:lnTo>
                  <a:pt x="57023" y="26454"/>
                </a:lnTo>
                <a:lnTo>
                  <a:pt x="73660" y="26085"/>
                </a:lnTo>
                <a:lnTo>
                  <a:pt x="91694" y="25907"/>
                </a:lnTo>
                <a:lnTo>
                  <a:pt x="91514" y="7619"/>
                </a:lnTo>
                <a:close/>
              </a:path>
              <a:path w="92075" h="462279">
                <a:moveTo>
                  <a:pt x="22478" y="20586"/>
                </a:moveTo>
                <a:lnTo>
                  <a:pt x="22083" y="20955"/>
                </a:lnTo>
                <a:lnTo>
                  <a:pt x="21971" y="21348"/>
                </a:lnTo>
                <a:lnTo>
                  <a:pt x="22478" y="20586"/>
                </a:lnTo>
                <a:close/>
              </a:path>
              <a:path w="92075" h="462279">
                <a:moveTo>
                  <a:pt x="25908" y="20586"/>
                </a:moveTo>
                <a:lnTo>
                  <a:pt x="22478" y="20586"/>
                </a:lnTo>
                <a:lnTo>
                  <a:pt x="21971" y="21348"/>
                </a:lnTo>
                <a:lnTo>
                  <a:pt x="25908" y="21348"/>
                </a:lnTo>
                <a:lnTo>
                  <a:pt x="25908" y="20586"/>
                </a:lnTo>
                <a:close/>
              </a:path>
              <a:path w="92075" h="462279">
                <a:moveTo>
                  <a:pt x="25908" y="7619"/>
                </a:moveTo>
                <a:lnTo>
                  <a:pt x="22083" y="20955"/>
                </a:lnTo>
                <a:lnTo>
                  <a:pt x="22478" y="20586"/>
                </a:lnTo>
                <a:lnTo>
                  <a:pt x="25908" y="20586"/>
                </a:lnTo>
                <a:lnTo>
                  <a:pt x="25908" y="7619"/>
                </a:lnTo>
                <a:close/>
              </a:path>
            </a:pathLst>
          </a:custGeom>
          <a:solidFill>
            <a:srgbClr val="EB7405"/>
          </a:solidFill>
        </p:spPr>
        <p:txBody>
          <a:bodyPr wrap="square" lIns="0" tIns="0" rIns="0" bIns="0" rtlCol="0"/>
          <a:lstStyle/>
          <a:p>
            <a:endParaRPr/>
          </a:p>
        </p:txBody>
      </p:sp>
      <p:sp>
        <p:nvSpPr>
          <p:cNvPr id="18" name="object 18"/>
          <p:cNvSpPr txBox="1"/>
          <p:nvPr/>
        </p:nvSpPr>
        <p:spPr>
          <a:xfrm>
            <a:off x="9028176" y="5856833"/>
            <a:ext cx="1965960" cy="807720"/>
          </a:xfrm>
          <a:prstGeom prst="rect">
            <a:avLst/>
          </a:prstGeom>
        </p:spPr>
        <p:txBody>
          <a:bodyPr vert="horz" wrap="square" lIns="0" tIns="38100" rIns="0" bIns="0" rtlCol="0">
            <a:spAutoFit/>
          </a:bodyPr>
          <a:lstStyle/>
          <a:p>
            <a:pPr algn="ctr">
              <a:lnSpc>
                <a:spcPct val="100000"/>
              </a:lnSpc>
              <a:spcBef>
                <a:spcPts val="300"/>
              </a:spcBef>
              <a:tabLst>
                <a:tab pos="1302385" algn="l"/>
              </a:tabLst>
            </a:pPr>
            <a:r>
              <a:rPr sz="3600" baseline="11574" dirty="0">
                <a:solidFill>
                  <a:srgbClr val="EB7405"/>
                </a:solidFill>
                <a:latin typeface="Cambria Math"/>
                <a:cs typeface="Cambria Math"/>
              </a:rPr>
              <a:t>𝒫</a:t>
            </a:r>
            <a:r>
              <a:rPr sz="3600" spc="-67" baseline="11574" dirty="0">
                <a:solidFill>
                  <a:srgbClr val="EB7405"/>
                </a:solidFill>
                <a:latin typeface="Cambria Math"/>
                <a:cs typeface="Cambria Math"/>
              </a:rPr>
              <a:t> </a:t>
            </a:r>
            <a:r>
              <a:rPr sz="2625" spc="37" baseline="1587" dirty="0">
                <a:solidFill>
                  <a:srgbClr val="EB7405"/>
                </a:solidFill>
                <a:latin typeface="Cambria Math"/>
                <a:cs typeface="Cambria Math"/>
              </a:rPr>
              <a:t>2,3	</a:t>
            </a:r>
            <a:r>
              <a:rPr sz="3600" baseline="11574" dirty="0">
                <a:solidFill>
                  <a:srgbClr val="EB7405"/>
                </a:solidFill>
                <a:latin typeface="Cambria Math"/>
                <a:cs typeface="Cambria Math"/>
              </a:rPr>
              <a:t>𝒫</a:t>
            </a:r>
            <a:r>
              <a:rPr sz="3600" spc="-157" baseline="11574" dirty="0">
                <a:solidFill>
                  <a:srgbClr val="EB7405"/>
                </a:solidFill>
                <a:latin typeface="Cambria Math"/>
                <a:cs typeface="Cambria Math"/>
              </a:rPr>
              <a:t> </a:t>
            </a:r>
            <a:r>
              <a:rPr sz="1750" spc="25" dirty="0">
                <a:solidFill>
                  <a:srgbClr val="EB7405"/>
                </a:solidFill>
                <a:latin typeface="Cambria Math"/>
                <a:cs typeface="Cambria Math"/>
              </a:rPr>
              <a:t>2,4</a:t>
            </a:r>
            <a:endParaRPr sz="1750">
              <a:latin typeface="Cambria Math"/>
              <a:cs typeface="Cambria Math"/>
            </a:endParaRPr>
          </a:p>
          <a:p>
            <a:pPr marL="83185" algn="ctr">
              <a:lnSpc>
                <a:spcPct val="100000"/>
              </a:lnSpc>
              <a:spcBef>
                <a:spcPts val="195"/>
              </a:spcBef>
            </a:pPr>
            <a:r>
              <a:rPr sz="3600" baseline="11574" dirty="0">
                <a:solidFill>
                  <a:srgbClr val="6F2F9F"/>
                </a:solidFill>
                <a:latin typeface="Cambria Math"/>
                <a:cs typeface="Cambria Math"/>
              </a:rPr>
              <a:t>𝒫</a:t>
            </a:r>
            <a:r>
              <a:rPr sz="3600" spc="-172" baseline="11574" dirty="0">
                <a:solidFill>
                  <a:srgbClr val="6F2F9F"/>
                </a:solidFill>
                <a:latin typeface="Cambria Math"/>
                <a:cs typeface="Cambria Math"/>
              </a:rPr>
              <a:t> </a:t>
            </a:r>
            <a:r>
              <a:rPr sz="1750" spc="25" dirty="0">
                <a:solidFill>
                  <a:srgbClr val="6F2F9F"/>
                </a:solidFill>
                <a:latin typeface="Cambria Math"/>
                <a:cs typeface="Cambria Math"/>
              </a:rPr>
              <a:t>1,2</a:t>
            </a:r>
            <a:endParaRPr sz="1750">
              <a:latin typeface="Cambria Math"/>
              <a:cs typeface="Cambria Math"/>
            </a:endParaRPr>
          </a:p>
        </p:txBody>
      </p:sp>
      <p:sp>
        <p:nvSpPr>
          <p:cNvPr id="19" name="object 19"/>
          <p:cNvSpPr/>
          <p:nvPr/>
        </p:nvSpPr>
        <p:spPr>
          <a:xfrm>
            <a:off x="3194817" y="2188336"/>
            <a:ext cx="1220470" cy="368300"/>
          </a:xfrm>
          <a:custGeom>
            <a:avLst/>
            <a:gdLst/>
            <a:ahLst/>
            <a:cxnLst/>
            <a:rect l="l" t="t" r="r" b="b"/>
            <a:pathLst>
              <a:path w="1220470" h="368300">
                <a:moveTo>
                  <a:pt x="1123436" y="0"/>
                </a:moveTo>
                <a:lnTo>
                  <a:pt x="1119753" y="12191"/>
                </a:lnTo>
                <a:lnTo>
                  <a:pt x="1136659" y="21028"/>
                </a:lnTo>
                <a:lnTo>
                  <a:pt x="1151376" y="33829"/>
                </a:lnTo>
                <a:lnTo>
                  <a:pt x="1174236" y="71374"/>
                </a:lnTo>
                <a:lnTo>
                  <a:pt x="1188174" y="122348"/>
                </a:lnTo>
                <a:lnTo>
                  <a:pt x="1192778" y="184276"/>
                </a:lnTo>
                <a:lnTo>
                  <a:pt x="1191631" y="216542"/>
                </a:lnTo>
                <a:lnTo>
                  <a:pt x="1182383" y="272930"/>
                </a:lnTo>
                <a:lnTo>
                  <a:pt x="1163901" y="317799"/>
                </a:lnTo>
                <a:lnTo>
                  <a:pt x="1136659" y="347291"/>
                </a:lnTo>
                <a:lnTo>
                  <a:pt x="1119753" y="356108"/>
                </a:lnTo>
                <a:lnTo>
                  <a:pt x="1123436" y="368300"/>
                </a:lnTo>
                <a:lnTo>
                  <a:pt x="1164584" y="346392"/>
                </a:lnTo>
                <a:lnTo>
                  <a:pt x="1195064" y="305053"/>
                </a:lnTo>
                <a:lnTo>
                  <a:pt x="1213923" y="249269"/>
                </a:lnTo>
                <a:lnTo>
                  <a:pt x="1220210" y="184150"/>
                </a:lnTo>
                <a:lnTo>
                  <a:pt x="1218638" y="150435"/>
                </a:lnTo>
                <a:lnTo>
                  <a:pt x="1206065" y="89959"/>
                </a:lnTo>
                <a:lnTo>
                  <a:pt x="1181157" y="40147"/>
                </a:lnTo>
                <a:lnTo>
                  <a:pt x="1145343" y="8524"/>
                </a:lnTo>
                <a:lnTo>
                  <a:pt x="1123436" y="0"/>
                </a:lnTo>
                <a:close/>
              </a:path>
              <a:path w="1220470" h="368300">
                <a:moveTo>
                  <a:pt x="96641" y="0"/>
                </a:moveTo>
                <a:lnTo>
                  <a:pt x="55604" y="21907"/>
                </a:lnTo>
                <a:lnTo>
                  <a:pt x="25140" y="63246"/>
                </a:lnTo>
                <a:lnTo>
                  <a:pt x="6280" y="119030"/>
                </a:lnTo>
                <a:lnTo>
                  <a:pt x="0" y="184276"/>
                </a:lnTo>
                <a:lnTo>
                  <a:pt x="1565" y="217864"/>
                </a:lnTo>
                <a:lnTo>
                  <a:pt x="14138" y="278340"/>
                </a:lnTo>
                <a:lnTo>
                  <a:pt x="39044" y="328152"/>
                </a:lnTo>
                <a:lnTo>
                  <a:pt x="74807" y="359775"/>
                </a:lnTo>
                <a:lnTo>
                  <a:pt x="96641" y="368300"/>
                </a:lnTo>
                <a:lnTo>
                  <a:pt x="100451" y="356108"/>
                </a:lnTo>
                <a:lnTo>
                  <a:pt x="83524" y="347291"/>
                </a:lnTo>
                <a:lnTo>
                  <a:pt x="68764" y="334533"/>
                </a:lnTo>
                <a:lnTo>
                  <a:pt x="45841" y="297052"/>
                </a:lnTo>
                <a:lnTo>
                  <a:pt x="31950" y="246094"/>
                </a:lnTo>
                <a:lnTo>
                  <a:pt x="27303" y="184150"/>
                </a:lnTo>
                <a:lnTo>
                  <a:pt x="28463" y="151937"/>
                </a:lnTo>
                <a:lnTo>
                  <a:pt x="37746" y="95498"/>
                </a:lnTo>
                <a:lnTo>
                  <a:pt x="56195" y="50607"/>
                </a:lnTo>
                <a:lnTo>
                  <a:pt x="83524" y="21028"/>
                </a:lnTo>
                <a:lnTo>
                  <a:pt x="100451" y="12191"/>
                </a:lnTo>
                <a:lnTo>
                  <a:pt x="96641" y="0"/>
                </a:lnTo>
                <a:close/>
              </a:path>
            </a:pathLst>
          </a:custGeom>
          <a:solidFill>
            <a:srgbClr val="000000"/>
          </a:solidFill>
        </p:spPr>
        <p:txBody>
          <a:bodyPr wrap="square" lIns="0" tIns="0" rIns="0" bIns="0" rtlCol="0"/>
          <a:lstStyle/>
          <a:p>
            <a:endParaRPr/>
          </a:p>
        </p:txBody>
      </p:sp>
      <p:sp>
        <p:nvSpPr>
          <p:cNvPr id="21" name="object 21"/>
          <p:cNvSpPr txBox="1"/>
          <p:nvPr/>
        </p:nvSpPr>
        <p:spPr>
          <a:xfrm>
            <a:off x="192227" y="1014476"/>
            <a:ext cx="4993005" cy="3057888"/>
          </a:xfrm>
          <a:prstGeom prst="rect">
            <a:avLst/>
          </a:prstGeom>
        </p:spPr>
        <p:txBody>
          <a:bodyPr vert="horz" wrap="square" lIns="0" tIns="10795" rIns="0" bIns="0" rtlCol="0">
            <a:spAutoFit/>
          </a:bodyPr>
          <a:lstStyle/>
          <a:p>
            <a:pPr marL="368300" marR="283845" indent="-342900">
              <a:lnSpc>
                <a:spcPct val="100499"/>
              </a:lnSpc>
              <a:spcBef>
                <a:spcPts val="85"/>
              </a:spcBef>
              <a:buFont typeface="Arial"/>
              <a:buChar char="•"/>
              <a:tabLst>
                <a:tab pos="367665" algn="l"/>
                <a:tab pos="368300" algn="l"/>
              </a:tabLst>
            </a:pPr>
            <a:r>
              <a:rPr lang="en-US" sz="2400" spc="-5" dirty="0">
                <a:latin typeface="Corbel"/>
                <a:cs typeface="Corbel"/>
              </a:rPr>
              <a:t>Each node </a:t>
            </a:r>
            <a:r>
              <a:rPr lang="en-US" sz="2400" dirty="0">
                <a:latin typeface="Corbel"/>
                <a:cs typeface="Corbel"/>
              </a:rPr>
              <a:t>n </a:t>
            </a:r>
            <a:r>
              <a:rPr lang="en-US" sz="2400" spc="-5" dirty="0">
                <a:latin typeface="Corbel"/>
                <a:cs typeface="Corbel"/>
              </a:rPr>
              <a:t>the tree </a:t>
            </a:r>
            <a:r>
              <a:rPr lang="en-US" sz="2400" dirty="0">
                <a:latin typeface="Corbel"/>
                <a:cs typeface="Corbel"/>
              </a:rPr>
              <a:t>is denoted by  </a:t>
            </a:r>
            <a:r>
              <a:rPr lang="en-US" sz="2400" spc="-5" dirty="0">
                <a:latin typeface="Corbel"/>
                <a:cs typeface="Corbel"/>
              </a:rPr>
              <a:t>pair </a:t>
            </a:r>
            <a:r>
              <a:rPr lang="en-US" sz="2400" spc="15" dirty="0">
                <a:latin typeface="Cambria Math"/>
                <a:cs typeface="Cambria Math"/>
              </a:rPr>
              <a:t>(ℎ,</a:t>
            </a:r>
            <a:r>
              <a:rPr lang="en-US" sz="2400" spc="-150" dirty="0">
                <a:latin typeface="Cambria Math"/>
                <a:cs typeface="Cambria Math"/>
              </a:rPr>
              <a:t> </a:t>
            </a:r>
            <a:r>
              <a:rPr lang="en-US" sz="2400" spc="35" dirty="0">
                <a:latin typeface="Cambria Math"/>
                <a:cs typeface="Cambria Math"/>
              </a:rPr>
              <a:t>𝑖)</a:t>
            </a:r>
            <a:endParaRPr lang="en-US" sz="2400" dirty="0">
              <a:latin typeface="Cambria Math"/>
              <a:cs typeface="Cambria Math"/>
            </a:endParaRPr>
          </a:p>
          <a:p>
            <a:pPr>
              <a:lnSpc>
                <a:spcPct val="100000"/>
              </a:lnSpc>
              <a:buFont typeface="Arial"/>
              <a:buChar char="•"/>
            </a:pPr>
            <a:endParaRPr lang="en-US" sz="2650" dirty="0">
              <a:latin typeface="Cambria Math"/>
              <a:cs typeface="Cambria Math"/>
            </a:endParaRPr>
          </a:p>
          <a:p>
            <a:pPr marL="368300" indent="-342900">
              <a:lnSpc>
                <a:spcPct val="100000"/>
              </a:lnSpc>
              <a:buFont typeface="Arial"/>
              <a:buChar char="•"/>
              <a:tabLst>
                <a:tab pos="367665" algn="l"/>
                <a:tab pos="368300" algn="l"/>
                <a:tab pos="3112770" algn="l"/>
              </a:tabLst>
            </a:pPr>
            <a:r>
              <a:rPr lang="en-US" sz="2400" spc="-5" dirty="0">
                <a:latin typeface="Corbel"/>
                <a:cs typeface="Corbel"/>
              </a:rPr>
              <a:t>At </a:t>
            </a:r>
            <a:r>
              <a:rPr lang="en-US" sz="2400" dirty="0">
                <a:latin typeface="Corbel"/>
                <a:cs typeface="Corbel"/>
              </a:rPr>
              <a:t>each depth </a:t>
            </a:r>
            <a:r>
              <a:rPr lang="en-US" sz="2400" spc="20" dirty="0">
                <a:latin typeface="Cambria Math"/>
                <a:cs typeface="Cambria Math"/>
              </a:rPr>
              <a:t>ℎ</a:t>
            </a:r>
            <a:r>
              <a:rPr lang="en-US" sz="2400" spc="20" dirty="0">
                <a:latin typeface="Corbel"/>
                <a:cs typeface="Corbel"/>
              </a:rPr>
              <a:t>:</a:t>
            </a:r>
            <a:r>
              <a:rPr lang="en-US" sz="2400" spc="-5" dirty="0">
                <a:latin typeface="Corbel"/>
                <a:cs typeface="Corbel"/>
              </a:rPr>
              <a:t> </a:t>
            </a:r>
            <a:r>
              <a:rPr lang="en-US" sz="2400" dirty="0">
                <a:latin typeface="Cambria Math"/>
                <a:cs typeface="Cambria Math"/>
              </a:rPr>
              <a:t>𝑖</a:t>
            </a:r>
            <a:r>
              <a:rPr lang="en-US" sz="2400" spc="225" dirty="0">
                <a:latin typeface="Cambria Math"/>
                <a:cs typeface="Cambria Math"/>
              </a:rPr>
              <a:t> </a:t>
            </a:r>
            <a:r>
              <a:rPr lang="en-US" sz="2400" dirty="0">
                <a:latin typeface="Cambria Math"/>
                <a:cs typeface="Cambria Math"/>
              </a:rPr>
              <a:t>∈	1,</a:t>
            </a:r>
            <a:r>
              <a:rPr lang="en-US" sz="2400" spc="-140" dirty="0">
                <a:latin typeface="Cambria Math"/>
                <a:cs typeface="Cambria Math"/>
              </a:rPr>
              <a:t> </a:t>
            </a:r>
            <a:r>
              <a:rPr lang="en-US" sz="2400" dirty="0">
                <a:latin typeface="Cambria Math"/>
                <a:cs typeface="Cambria Math"/>
              </a:rPr>
              <a:t>…</a:t>
            </a:r>
            <a:r>
              <a:rPr lang="en-US" sz="2400" spc="-145" dirty="0">
                <a:latin typeface="Cambria Math"/>
                <a:cs typeface="Cambria Math"/>
              </a:rPr>
              <a:t> </a:t>
            </a:r>
            <a:r>
              <a:rPr lang="en-US" sz="2400" dirty="0">
                <a:latin typeface="Cambria Math"/>
                <a:cs typeface="Cambria Math"/>
              </a:rPr>
              <a:t>,</a:t>
            </a:r>
            <a:r>
              <a:rPr lang="en-US" sz="2400" spc="-140" dirty="0">
                <a:latin typeface="Cambria Math"/>
                <a:cs typeface="Cambria Math"/>
              </a:rPr>
              <a:t> </a:t>
            </a:r>
            <a:r>
              <a:rPr lang="en-US" sz="2400" spc="55" dirty="0">
                <a:latin typeface="Cambria Math"/>
                <a:cs typeface="Cambria Math"/>
              </a:rPr>
              <a:t>2</a:t>
            </a:r>
            <a:r>
              <a:rPr lang="en-US" sz="2625" spc="82" baseline="28571" dirty="0">
                <a:latin typeface="Cambria Math"/>
                <a:cs typeface="Cambria Math"/>
              </a:rPr>
              <a:t>ℎ</a:t>
            </a:r>
            <a:endParaRPr lang="en-US" sz="2625" baseline="28571" dirty="0">
              <a:latin typeface="Cambria Math"/>
              <a:cs typeface="Cambria Math"/>
            </a:endParaRPr>
          </a:p>
          <a:p>
            <a:pPr>
              <a:lnSpc>
                <a:spcPct val="100000"/>
              </a:lnSpc>
              <a:spcBef>
                <a:spcPts val="20"/>
              </a:spcBef>
              <a:buFont typeface="Arial"/>
              <a:buChar char="•"/>
            </a:pPr>
            <a:endParaRPr lang="en-US" sz="2550" dirty="0">
              <a:latin typeface="Cambria Math"/>
              <a:cs typeface="Cambria Math"/>
            </a:endParaRPr>
          </a:p>
          <a:p>
            <a:pPr marL="368300" indent="-342900">
              <a:lnSpc>
                <a:spcPct val="100000"/>
              </a:lnSpc>
              <a:spcBef>
                <a:spcPts val="5"/>
              </a:spcBef>
              <a:buFont typeface="Arial"/>
              <a:buChar char="•"/>
              <a:tabLst>
                <a:tab pos="367665" algn="l"/>
                <a:tab pos="368300" algn="l"/>
              </a:tabLst>
            </a:pPr>
            <a:r>
              <a:rPr lang="en-US" sz="2400" spc="-5" dirty="0">
                <a:latin typeface="Corbel"/>
                <a:cs typeface="Corbel"/>
              </a:rPr>
              <a:t>Each node </a:t>
            </a:r>
            <a:r>
              <a:rPr lang="en-US" sz="2400" dirty="0">
                <a:latin typeface="Corbel"/>
                <a:cs typeface="Corbel"/>
              </a:rPr>
              <a:t>corresponds </a:t>
            </a:r>
            <a:r>
              <a:rPr lang="en-US" sz="2400" spc="-5" dirty="0">
                <a:latin typeface="Corbel"/>
                <a:cs typeface="Corbel"/>
              </a:rPr>
              <a:t>to </a:t>
            </a:r>
            <a:r>
              <a:rPr lang="en-US" sz="2400" dirty="0">
                <a:latin typeface="Corbel"/>
                <a:cs typeface="Corbel"/>
              </a:rPr>
              <a:t>a</a:t>
            </a:r>
            <a:r>
              <a:rPr lang="en-US" sz="2400" spc="-100" dirty="0">
                <a:latin typeface="Corbel"/>
                <a:cs typeface="Corbel"/>
              </a:rPr>
              <a:t> </a:t>
            </a:r>
            <a:r>
              <a:rPr lang="en-US" sz="2400" dirty="0">
                <a:latin typeface="Corbel"/>
                <a:cs typeface="Corbel"/>
              </a:rPr>
              <a:t>region</a:t>
            </a:r>
          </a:p>
          <a:p>
            <a:pPr marL="368300">
              <a:lnSpc>
                <a:spcPct val="100000"/>
              </a:lnSpc>
              <a:spcBef>
                <a:spcPts val="35"/>
              </a:spcBef>
            </a:pPr>
            <a:r>
              <a:rPr lang="en-US" sz="2400" spc="-10" dirty="0">
                <a:latin typeface="Cambria Math"/>
                <a:cs typeface="Cambria Math"/>
              </a:rPr>
              <a:t>𝒫</a:t>
            </a:r>
            <a:r>
              <a:rPr lang="en-US" sz="2625" spc="-15" baseline="-15873" dirty="0">
                <a:latin typeface="Cambria Math"/>
                <a:cs typeface="Cambria Math"/>
              </a:rPr>
              <a:t>ℎ,𝑖 </a:t>
            </a:r>
            <a:r>
              <a:rPr lang="en-US" sz="2400" dirty="0">
                <a:latin typeface="Cambria Math"/>
                <a:cs typeface="Cambria Math"/>
              </a:rPr>
              <a:t>∈</a:t>
            </a:r>
            <a:r>
              <a:rPr lang="en-US" sz="2400" spc="215" dirty="0">
                <a:latin typeface="Cambria Math"/>
                <a:cs typeface="Cambria Math"/>
              </a:rPr>
              <a:t> </a:t>
            </a:r>
            <a:r>
              <a:rPr lang="en-US" sz="2400" dirty="0">
                <a:latin typeface="Cambria Math"/>
                <a:cs typeface="Cambria Math"/>
              </a:rPr>
              <a:t>𝒳</a:t>
            </a:r>
          </a:p>
          <a:p>
            <a:pPr>
              <a:lnSpc>
                <a:spcPct val="100000"/>
              </a:lnSpc>
              <a:spcBef>
                <a:spcPts val="35"/>
              </a:spcBef>
            </a:pPr>
            <a:endParaRPr lang="en-US" sz="2600" dirty="0">
              <a:latin typeface="Cambria Math"/>
              <a:cs typeface="Cambria Math"/>
            </a:endParaRPr>
          </a:p>
        </p:txBody>
      </p:sp>
      <p:sp>
        <p:nvSpPr>
          <p:cNvPr id="22" name="object 22"/>
          <p:cNvSpPr txBox="1"/>
          <p:nvPr/>
        </p:nvSpPr>
        <p:spPr>
          <a:xfrm>
            <a:off x="11917806" y="5684011"/>
            <a:ext cx="196215"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11</a:t>
            </a:r>
            <a:endParaRPr sz="1200">
              <a:latin typeface="Arial"/>
              <a:cs typeface="Arial"/>
            </a:endParaRPr>
          </a:p>
        </p:txBody>
      </p:sp>
      <p:sp>
        <p:nvSpPr>
          <p:cNvPr id="23" name="object 23"/>
          <p:cNvSpPr/>
          <p:nvPr/>
        </p:nvSpPr>
        <p:spPr>
          <a:xfrm>
            <a:off x="5516879" y="1245108"/>
            <a:ext cx="1321435" cy="259079"/>
          </a:xfrm>
          <a:custGeom>
            <a:avLst/>
            <a:gdLst/>
            <a:ahLst/>
            <a:cxnLst/>
            <a:rect l="l" t="t" r="r" b="b"/>
            <a:pathLst>
              <a:path w="1321434" h="259080">
                <a:moveTo>
                  <a:pt x="1191768" y="0"/>
                </a:moveTo>
                <a:lnTo>
                  <a:pt x="1191768" y="64769"/>
                </a:lnTo>
                <a:lnTo>
                  <a:pt x="0" y="64769"/>
                </a:lnTo>
                <a:lnTo>
                  <a:pt x="0" y="194309"/>
                </a:lnTo>
                <a:lnTo>
                  <a:pt x="1191768" y="194309"/>
                </a:lnTo>
                <a:lnTo>
                  <a:pt x="1191768" y="259079"/>
                </a:lnTo>
                <a:lnTo>
                  <a:pt x="1321308" y="129539"/>
                </a:lnTo>
                <a:lnTo>
                  <a:pt x="1191768" y="0"/>
                </a:lnTo>
                <a:close/>
              </a:path>
            </a:pathLst>
          </a:custGeom>
          <a:solidFill>
            <a:srgbClr val="001F5F"/>
          </a:solidFill>
        </p:spPr>
        <p:txBody>
          <a:bodyPr wrap="square" lIns="0" tIns="0" rIns="0" bIns="0" rtlCol="0"/>
          <a:lstStyle/>
          <a:p>
            <a:endParaRPr/>
          </a:p>
        </p:txBody>
      </p:sp>
      <p:sp>
        <p:nvSpPr>
          <p:cNvPr id="24" name="object 24"/>
          <p:cNvSpPr/>
          <p:nvPr/>
        </p:nvSpPr>
        <p:spPr>
          <a:xfrm>
            <a:off x="5516879" y="1245108"/>
            <a:ext cx="1321435" cy="259079"/>
          </a:xfrm>
          <a:custGeom>
            <a:avLst/>
            <a:gdLst/>
            <a:ahLst/>
            <a:cxnLst/>
            <a:rect l="l" t="t" r="r" b="b"/>
            <a:pathLst>
              <a:path w="1321434" h="259080">
                <a:moveTo>
                  <a:pt x="1191768" y="254024"/>
                </a:moveTo>
                <a:lnTo>
                  <a:pt x="1191768" y="259079"/>
                </a:lnTo>
                <a:lnTo>
                  <a:pt x="1195341" y="255506"/>
                </a:lnTo>
                <a:lnTo>
                  <a:pt x="1191768" y="254024"/>
                </a:lnTo>
                <a:close/>
              </a:path>
              <a:path w="1321434" h="259080">
                <a:moveTo>
                  <a:pt x="1203960" y="246887"/>
                </a:moveTo>
                <a:lnTo>
                  <a:pt x="1195341" y="255506"/>
                </a:lnTo>
                <a:lnTo>
                  <a:pt x="1203960" y="259079"/>
                </a:lnTo>
                <a:lnTo>
                  <a:pt x="1203960" y="246887"/>
                </a:lnTo>
                <a:close/>
              </a:path>
              <a:path w="1321434" h="259080">
                <a:moveTo>
                  <a:pt x="1203960" y="229615"/>
                </a:moveTo>
                <a:lnTo>
                  <a:pt x="1191768" y="241807"/>
                </a:lnTo>
                <a:lnTo>
                  <a:pt x="1191768" y="254024"/>
                </a:lnTo>
                <a:lnTo>
                  <a:pt x="1195341" y="255506"/>
                </a:lnTo>
                <a:lnTo>
                  <a:pt x="1203960" y="246887"/>
                </a:lnTo>
                <a:lnTo>
                  <a:pt x="1203960" y="229615"/>
                </a:lnTo>
                <a:close/>
              </a:path>
              <a:path w="1321434" h="259080">
                <a:moveTo>
                  <a:pt x="1191768" y="241807"/>
                </a:moveTo>
                <a:lnTo>
                  <a:pt x="1183131" y="250443"/>
                </a:lnTo>
                <a:lnTo>
                  <a:pt x="1191768" y="254024"/>
                </a:lnTo>
                <a:lnTo>
                  <a:pt x="1191768" y="241807"/>
                </a:lnTo>
                <a:close/>
              </a:path>
              <a:path w="1321434" h="259080">
                <a:moveTo>
                  <a:pt x="1304035" y="129539"/>
                </a:moveTo>
                <a:lnTo>
                  <a:pt x="1203960" y="229615"/>
                </a:lnTo>
                <a:lnTo>
                  <a:pt x="1203960" y="246887"/>
                </a:lnTo>
                <a:lnTo>
                  <a:pt x="1312672" y="138176"/>
                </a:lnTo>
                <a:lnTo>
                  <a:pt x="1304035" y="129539"/>
                </a:lnTo>
                <a:close/>
              </a:path>
              <a:path w="1321434" h="259080">
                <a:moveTo>
                  <a:pt x="1203960" y="182117"/>
                </a:moveTo>
                <a:lnTo>
                  <a:pt x="12192" y="182117"/>
                </a:lnTo>
                <a:lnTo>
                  <a:pt x="12192" y="194309"/>
                </a:lnTo>
                <a:lnTo>
                  <a:pt x="1191768" y="194309"/>
                </a:lnTo>
                <a:lnTo>
                  <a:pt x="1191768" y="241807"/>
                </a:lnTo>
                <a:lnTo>
                  <a:pt x="1203960" y="229615"/>
                </a:lnTo>
                <a:lnTo>
                  <a:pt x="1203960" y="182117"/>
                </a:lnTo>
                <a:close/>
              </a:path>
              <a:path w="1321434" h="259080">
                <a:moveTo>
                  <a:pt x="0" y="182117"/>
                </a:moveTo>
                <a:lnTo>
                  <a:pt x="0" y="194309"/>
                </a:lnTo>
                <a:lnTo>
                  <a:pt x="12192" y="194309"/>
                </a:lnTo>
                <a:lnTo>
                  <a:pt x="0" y="182117"/>
                </a:lnTo>
                <a:close/>
              </a:path>
              <a:path w="1321434" h="259080">
                <a:moveTo>
                  <a:pt x="12192" y="64769"/>
                </a:moveTo>
                <a:lnTo>
                  <a:pt x="0" y="76962"/>
                </a:lnTo>
                <a:lnTo>
                  <a:pt x="0" y="182117"/>
                </a:lnTo>
                <a:lnTo>
                  <a:pt x="12192" y="194309"/>
                </a:lnTo>
                <a:lnTo>
                  <a:pt x="12192" y="64769"/>
                </a:lnTo>
                <a:close/>
              </a:path>
              <a:path w="1321434" h="259080">
                <a:moveTo>
                  <a:pt x="1312672" y="120903"/>
                </a:moveTo>
                <a:lnTo>
                  <a:pt x="1304035" y="129539"/>
                </a:lnTo>
                <a:lnTo>
                  <a:pt x="1312672" y="138176"/>
                </a:lnTo>
                <a:lnTo>
                  <a:pt x="1312672" y="120903"/>
                </a:lnTo>
                <a:close/>
              </a:path>
              <a:path w="1321434" h="259080">
                <a:moveTo>
                  <a:pt x="1312672" y="120903"/>
                </a:moveTo>
                <a:lnTo>
                  <a:pt x="1312672" y="138176"/>
                </a:lnTo>
                <a:lnTo>
                  <a:pt x="1321308" y="129539"/>
                </a:lnTo>
                <a:lnTo>
                  <a:pt x="1312672" y="120903"/>
                </a:lnTo>
                <a:close/>
              </a:path>
              <a:path w="1321434" h="259080">
                <a:moveTo>
                  <a:pt x="1203960" y="12192"/>
                </a:moveTo>
                <a:lnTo>
                  <a:pt x="1203960" y="29464"/>
                </a:lnTo>
                <a:lnTo>
                  <a:pt x="1304035" y="129539"/>
                </a:lnTo>
                <a:lnTo>
                  <a:pt x="1312672" y="120903"/>
                </a:lnTo>
                <a:lnTo>
                  <a:pt x="1203960" y="12192"/>
                </a:lnTo>
                <a:close/>
              </a:path>
              <a:path w="1321434" h="259080">
                <a:moveTo>
                  <a:pt x="12192" y="64769"/>
                </a:moveTo>
                <a:lnTo>
                  <a:pt x="0" y="64769"/>
                </a:lnTo>
                <a:lnTo>
                  <a:pt x="0" y="76962"/>
                </a:lnTo>
                <a:lnTo>
                  <a:pt x="12192" y="64769"/>
                </a:lnTo>
                <a:close/>
              </a:path>
              <a:path w="1321434" h="259080">
                <a:moveTo>
                  <a:pt x="1191768" y="17272"/>
                </a:moveTo>
                <a:lnTo>
                  <a:pt x="1191768" y="64769"/>
                </a:lnTo>
                <a:lnTo>
                  <a:pt x="12192" y="64769"/>
                </a:lnTo>
                <a:lnTo>
                  <a:pt x="12192" y="76962"/>
                </a:lnTo>
                <a:lnTo>
                  <a:pt x="1203960" y="76962"/>
                </a:lnTo>
                <a:lnTo>
                  <a:pt x="1203960" y="29464"/>
                </a:lnTo>
                <a:lnTo>
                  <a:pt x="1191768" y="17272"/>
                </a:lnTo>
                <a:close/>
              </a:path>
              <a:path w="1321434" h="259080">
                <a:moveTo>
                  <a:pt x="1195341" y="3573"/>
                </a:moveTo>
                <a:lnTo>
                  <a:pt x="1191768" y="5055"/>
                </a:lnTo>
                <a:lnTo>
                  <a:pt x="1191768" y="17272"/>
                </a:lnTo>
                <a:lnTo>
                  <a:pt x="1203960" y="29464"/>
                </a:lnTo>
                <a:lnTo>
                  <a:pt x="1203960" y="12192"/>
                </a:lnTo>
                <a:lnTo>
                  <a:pt x="1195341" y="3573"/>
                </a:lnTo>
                <a:close/>
              </a:path>
              <a:path w="1321434" h="259080">
                <a:moveTo>
                  <a:pt x="1191768" y="5055"/>
                </a:moveTo>
                <a:lnTo>
                  <a:pt x="1183131" y="8636"/>
                </a:lnTo>
                <a:lnTo>
                  <a:pt x="1191768" y="17272"/>
                </a:lnTo>
                <a:lnTo>
                  <a:pt x="1191768" y="5055"/>
                </a:lnTo>
                <a:close/>
              </a:path>
              <a:path w="1321434" h="259080">
                <a:moveTo>
                  <a:pt x="1203960" y="0"/>
                </a:moveTo>
                <a:lnTo>
                  <a:pt x="1195341" y="3573"/>
                </a:lnTo>
                <a:lnTo>
                  <a:pt x="1203960" y="12192"/>
                </a:lnTo>
                <a:lnTo>
                  <a:pt x="1203960" y="0"/>
                </a:lnTo>
                <a:close/>
              </a:path>
              <a:path w="1321434" h="259080">
                <a:moveTo>
                  <a:pt x="1191768" y="0"/>
                </a:moveTo>
                <a:lnTo>
                  <a:pt x="1191768" y="5055"/>
                </a:lnTo>
                <a:lnTo>
                  <a:pt x="1195341" y="3573"/>
                </a:lnTo>
                <a:lnTo>
                  <a:pt x="1191768" y="0"/>
                </a:lnTo>
                <a:close/>
              </a:path>
            </a:pathLst>
          </a:custGeom>
          <a:solidFill>
            <a:srgbClr val="A1A1A1"/>
          </a:solidFill>
        </p:spPr>
        <p:txBody>
          <a:bodyPr wrap="square" lIns="0" tIns="0" rIns="0" bIns="0" rtlCol="0"/>
          <a:lstStyle/>
          <a:p>
            <a:endParaRPr/>
          </a:p>
        </p:txBody>
      </p:sp>
      <p:sp>
        <p:nvSpPr>
          <p:cNvPr id="25" name="object 25"/>
          <p:cNvSpPr/>
          <p:nvPr/>
        </p:nvSpPr>
        <p:spPr>
          <a:xfrm>
            <a:off x="5312664" y="1423416"/>
            <a:ext cx="259079" cy="1321435"/>
          </a:xfrm>
          <a:custGeom>
            <a:avLst/>
            <a:gdLst/>
            <a:ahLst/>
            <a:cxnLst/>
            <a:rect l="l" t="t" r="r" b="b"/>
            <a:pathLst>
              <a:path w="259079" h="1321435">
                <a:moveTo>
                  <a:pt x="194310" y="0"/>
                </a:moveTo>
                <a:lnTo>
                  <a:pt x="64770" y="0"/>
                </a:lnTo>
                <a:lnTo>
                  <a:pt x="64770" y="1191768"/>
                </a:lnTo>
                <a:lnTo>
                  <a:pt x="0" y="1191768"/>
                </a:lnTo>
                <a:lnTo>
                  <a:pt x="129539" y="1321308"/>
                </a:lnTo>
                <a:lnTo>
                  <a:pt x="259080" y="1191768"/>
                </a:lnTo>
                <a:lnTo>
                  <a:pt x="194310" y="1191768"/>
                </a:lnTo>
                <a:lnTo>
                  <a:pt x="194310" y="0"/>
                </a:lnTo>
                <a:close/>
              </a:path>
            </a:pathLst>
          </a:custGeom>
          <a:solidFill>
            <a:srgbClr val="001F5F"/>
          </a:solidFill>
        </p:spPr>
        <p:txBody>
          <a:bodyPr wrap="square" lIns="0" tIns="0" rIns="0" bIns="0" rtlCol="0"/>
          <a:lstStyle/>
          <a:p>
            <a:endParaRPr/>
          </a:p>
        </p:txBody>
      </p:sp>
      <p:sp>
        <p:nvSpPr>
          <p:cNvPr id="26" name="object 26"/>
          <p:cNvSpPr/>
          <p:nvPr/>
        </p:nvSpPr>
        <p:spPr>
          <a:xfrm>
            <a:off x="5312664" y="1423416"/>
            <a:ext cx="259079" cy="1321435"/>
          </a:xfrm>
          <a:custGeom>
            <a:avLst/>
            <a:gdLst/>
            <a:ahLst/>
            <a:cxnLst/>
            <a:rect l="l" t="t" r="r" b="b"/>
            <a:pathLst>
              <a:path w="259079" h="1321435">
                <a:moveTo>
                  <a:pt x="129539" y="1304036"/>
                </a:moveTo>
                <a:lnTo>
                  <a:pt x="120903" y="1312672"/>
                </a:lnTo>
                <a:lnTo>
                  <a:pt x="129539" y="1321308"/>
                </a:lnTo>
                <a:lnTo>
                  <a:pt x="138175" y="1312672"/>
                </a:lnTo>
                <a:lnTo>
                  <a:pt x="129539" y="1304036"/>
                </a:lnTo>
                <a:close/>
              </a:path>
              <a:path w="259079" h="1321435">
                <a:moveTo>
                  <a:pt x="8636" y="1183132"/>
                </a:moveTo>
                <a:lnTo>
                  <a:pt x="3573" y="1195341"/>
                </a:lnTo>
                <a:lnTo>
                  <a:pt x="120903" y="1312672"/>
                </a:lnTo>
                <a:lnTo>
                  <a:pt x="129539" y="1304036"/>
                </a:lnTo>
                <a:lnTo>
                  <a:pt x="8636" y="1183132"/>
                </a:lnTo>
                <a:close/>
              </a:path>
              <a:path w="259079" h="1321435">
                <a:moveTo>
                  <a:pt x="250444" y="1183132"/>
                </a:moveTo>
                <a:lnTo>
                  <a:pt x="129539" y="1304036"/>
                </a:lnTo>
                <a:lnTo>
                  <a:pt x="138175" y="1312672"/>
                </a:lnTo>
                <a:lnTo>
                  <a:pt x="255506" y="1195341"/>
                </a:lnTo>
                <a:lnTo>
                  <a:pt x="250444" y="1183132"/>
                </a:lnTo>
                <a:close/>
              </a:path>
              <a:path w="259079" h="1321435">
                <a:moveTo>
                  <a:pt x="3573" y="1195341"/>
                </a:moveTo>
                <a:lnTo>
                  <a:pt x="0" y="1203960"/>
                </a:lnTo>
                <a:lnTo>
                  <a:pt x="12191" y="1203960"/>
                </a:lnTo>
                <a:lnTo>
                  <a:pt x="3573" y="1195341"/>
                </a:lnTo>
                <a:close/>
              </a:path>
              <a:path w="259079" h="1321435">
                <a:moveTo>
                  <a:pt x="76962" y="0"/>
                </a:moveTo>
                <a:lnTo>
                  <a:pt x="64770" y="12192"/>
                </a:lnTo>
                <a:lnTo>
                  <a:pt x="64770" y="1191768"/>
                </a:lnTo>
                <a:lnTo>
                  <a:pt x="17272" y="1191768"/>
                </a:lnTo>
                <a:lnTo>
                  <a:pt x="29463" y="1203960"/>
                </a:lnTo>
                <a:lnTo>
                  <a:pt x="76962" y="1203960"/>
                </a:lnTo>
                <a:lnTo>
                  <a:pt x="76962" y="0"/>
                </a:lnTo>
                <a:close/>
              </a:path>
              <a:path w="259079" h="1321435">
                <a:moveTo>
                  <a:pt x="182118" y="0"/>
                </a:moveTo>
                <a:lnTo>
                  <a:pt x="182118" y="1203960"/>
                </a:lnTo>
                <a:lnTo>
                  <a:pt x="229616" y="1203960"/>
                </a:lnTo>
                <a:lnTo>
                  <a:pt x="241808" y="1191768"/>
                </a:lnTo>
                <a:lnTo>
                  <a:pt x="194310" y="1191768"/>
                </a:lnTo>
                <a:lnTo>
                  <a:pt x="194310" y="12192"/>
                </a:lnTo>
                <a:lnTo>
                  <a:pt x="182118" y="0"/>
                </a:lnTo>
                <a:close/>
              </a:path>
              <a:path w="259079" h="1321435">
                <a:moveTo>
                  <a:pt x="255506" y="1195341"/>
                </a:moveTo>
                <a:lnTo>
                  <a:pt x="246888" y="1203960"/>
                </a:lnTo>
                <a:lnTo>
                  <a:pt x="259080" y="1203960"/>
                </a:lnTo>
                <a:lnTo>
                  <a:pt x="255506" y="1195341"/>
                </a:lnTo>
                <a:close/>
              </a:path>
              <a:path w="259079" h="1321435">
                <a:moveTo>
                  <a:pt x="5055" y="1191768"/>
                </a:moveTo>
                <a:lnTo>
                  <a:pt x="0" y="1191768"/>
                </a:lnTo>
                <a:lnTo>
                  <a:pt x="3573" y="1195341"/>
                </a:lnTo>
                <a:lnTo>
                  <a:pt x="5055" y="1191768"/>
                </a:lnTo>
                <a:close/>
              </a:path>
              <a:path w="259079" h="1321435">
                <a:moveTo>
                  <a:pt x="259080" y="1191768"/>
                </a:moveTo>
                <a:lnTo>
                  <a:pt x="254024" y="1191768"/>
                </a:lnTo>
                <a:lnTo>
                  <a:pt x="255506" y="1195341"/>
                </a:lnTo>
                <a:lnTo>
                  <a:pt x="259080" y="1191768"/>
                </a:lnTo>
                <a:close/>
              </a:path>
              <a:path w="259079" h="1321435">
                <a:moveTo>
                  <a:pt x="76962" y="0"/>
                </a:moveTo>
                <a:lnTo>
                  <a:pt x="64770" y="0"/>
                </a:lnTo>
                <a:lnTo>
                  <a:pt x="64770" y="12192"/>
                </a:lnTo>
                <a:lnTo>
                  <a:pt x="76962" y="0"/>
                </a:lnTo>
                <a:close/>
              </a:path>
              <a:path w="259079" h="1321435">
                <a:moveTo>
                  <a:pt x="182118" y="0"/>
                </a:moveTo>
                <a:lnTo>
                  <a:pt x="76962" y="0"/>
                </a:lnTo>
                <a:lnTo>
                  <a:pt x="76962" y="12192"/>
                </a:lnTo>
                <a:lnTo>
                  <a:pt x="182118" y="12192"/>
                </a:lnTo>
                <a:lnTo>
                  <a:pt x="182118" y="0"/>
                </a:lnTo>
                <a:close/>
              </a:path>
              <a:path w="259079" h="1321435">
                <a:moveTo>
                  <a:pt x="194310" y="0"/>
                </a:moveTo>
                <a:lnTo>
                  <a:pt x="182118" y="0"/>
                </a:lnTo>
                <a:lnTo>
                  <a:pt x="194310" y="12192"/>
                </a:lnTo>
                <a:lnTo>
                  <a:pt x="194310" y="0"/>
                </a:lnTo>
                <a:close/>
              </a:path>
            </a:pathLst>
          </a:custGeom>
          <a:solidFill>
            <a:srgbClr val="A1A1A1"/>
          </a:solidFill>
        </p:spPr>
        <p:txBody>
          <a:bodyPr wrap="square" lIns="0" tIns="0" rIns="0" bIns="0" rtlCol="0"/>
          <a:lstStyle/>
          <a:p>
            <a:endParaRPr/>
          </a:p>
        </p:txBody>
      </p:sp>
      <p:sp>
        <p:nvSpPr>
          <p:cNvPr id="27" name="object 27"/>
          <p:cNvSpPr txBox="1"/>
          <p:nvPr/>
        </p:nvSpPr>
        <p:spPr>
          <a:xfrm>
            <a:off x="6912102" y="1179703"/>
            <a:ext cx="122555" cy="39116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7A33AE"/>
                </a:solidFill>
                <a:latin typeface="Cambria Math"/>
                <a:cs typeface="Cambria Math"/>
              </a:rPr>
              <a:t>𝑖</a:t>
            </a:r>
            <a:endParaRPr sz="2400">
              <a:latin typeface="Cambria Math"/>
              <a:cs typeface="Cambria Math"/>
            </a:endParaRPr>
          </a:p>
        </p:txBody>
      </p:sp>
      <p:sp>
        <p:nvSpPr>
          <p:cNvPr id="28" name="object 28"/>
          <p:cNvSpPr txBox="1"/>
          <p:nvPr/>
        </p:nvSpPr>
        <p:spPr>
          <a:xfrm>
            <a:off x="5344159" y="2800858"/>
            <a:ext cx="194945" cy="39116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6F2F9F"/>
                </a:solidFill>
                <a:latin typeface="Cambria Math"/>
                <a:cs typeface="Cambria Math"/>
              </a:rPr>
              <a:t>ℎ</a:t>
            </a:r>
            <a:endParaRPr sz="2400">
              <a:latin typeface="Cambria Math"/>
              <a:cs typeface="Cambria Math"/>
            </a:endParaRPr>
          </a:p>
        </p:txBody>
      </p:sp>
      <p:sp>
        <p:nvSpPr>
          <p:cNvPr id="29" name="object 29"/>
          <p:cNvSpPr/>
          <p:nvPr/>
        </p:nvSpPr>
        <p:spPr>
          <a:xfrm>
            <a:off x="5516879" y="1245108"/>
            <a:ext cx="1321435" cy="259079"/>
          </a:xfrm>
          <a:custGeom>
            <a:avLst/>
            <a:gdLst/>
            <a:ahLst/>
            <a:cxnLst/>
            <a:rect l="l" t="t" r="r" b="b"/>
            <a:pathLst>
              <a:path w="1321434" h="259080">
                <a:moveTo>
                  <a:pt x="1191768" y="0"/>
                </a:moveTo>
                <a:lnTo>
                  <a:pt x="1191768" y="64769"/>
                </a:lnTo>
                <a:lnTo>
                  <a:pt x="0" y="64769"/>
                </a:lnTo>
                <a:lnTo>
                  <a:pt x="0" y="194309"/>
                </a:lnTo>
                <a:lnTo>
                  <a:pt x="1191768" y="194309"/>
                </a:lnTo>
                <a:lnTo>
                  <a:pt x="1191768" y="259079"/>
                </a:lnTo>
                <a:lnTo>
                  <a:pt x="1321308" y="129539"/>
                </a:lnTo>
                <a:lnTo>
                  <a:pt x="1191768" y="0"/>
                </a:lnTo>
                <a:close/>
              </a:path>
            </a:pathLst>
          </a:custGeom>
          <a:solidFill>
            <a:srgbClr val="001F5F"/>
          </a:solidFill>
        </p:spPr>
        <p:txBody>
          <a:bodyPr wrap="square" lIns="0" tIns="0" rIns="0" bIns="0" rtlCol="0"/>
          <a:lstStyle/>
          <a:p>
            <a:endParaRPr/>
          </a:p>
        </p:txBody>
      </p:sp>
      <p:sp>
        <p:nvSpPr>
          <p:cNvPr id="30" name="object 30"/>
          <p:cNvSpPr/>
          <p:nvPr/>
        </p:nvSpPr>
        <p:spPr>
          <a:xfrm>
            <a:off x="5516879" y="1245108"/>
            <a:ext cx="1321435" cy="259079"/>
          </a:xfrm>
          <a:custGeom>
            <a:avLst/>
            <a:gdLst/>
            <a:ahLst/>
            <a:cxnLst/>
            <a:rect l="l" t="t" r="r" b="b"/>
            <a:pathLst>
              <a:path w="1321434" h="259080">
                <a:moveTo>
                  <a:pt x="1191768" y="254024"/>
                </a:moveTo>
                <a:lnTo>
                  <a:pt x="1191768" y="259079"/>
                </a:lnTo>
                <a:lnTo>
                  <a:pt x="1195341" y="255506"/>
                </a:lnTo>
                <a:lnTo>
                  <a:pt x="1191768" y="254024"/>
                </a:lnTo>
                <a:close/>
              </a:path>
              <a:path w="1321434" h="259080">
                <a:moveTo>
                  <a:pt x="1203960" y="246887"/>
                </a:moveTo>
                <a:lnTo>
                  <a:pt x="1195341" y="255506"/>
                </a:lnTo>
                <a:lnTo>
                  <a:pt x="1203960" y="259079"/>
                </a:lnTo>
                <a:lnTo>
                  <a:pt x="1203960" y="246887"/>
                </a:lnTo>
                <a:close/>
              </a:path>
              <a:path w="1321434" h="259080">
                <a:moveTo>
                  <a:pt x="1203960" y="229615"/>
                </a:moveTo>
                <a:lnTo>
                  <a:pt x="1191768" y="241807"/>
                </a:lnTo>
                <a:lnTo>
                  <a:pt x="1191768" y="254024"/>
                </a:lnTo>
                <a:lnTo>
                  <a:pt x="1195341" y="255506"/>
                </a:lnTo>
                <a:lnTo>
                  <a:pt x="1203960" y="246887"/>
                </a:lnTo>
                <a:lnTo>
                  <a:pt x="1203960" y="229615"/>
                </a:lnTo>
                <a:close/>
              </a:path>
              <a:path w="1321434" h="259080">
                <a:moveTo>
                  <a:pt x="1191768" y="241807"/>
                </a:moveTo>
                <a:lnTo>
                  <a:pt x="1183131" y="250443"/>
                </a:lnTo>
                <a:lnTo>
                  <a:pt x="1191768" y="254024"/>
                </a:lnTo>
                <a:lnTo>
                  <a:pt x="1191768" y="241807"/>
                </a:lnTo>
                <a:close/>
              </a:path>
              <a:path w="1321434" h="259080">
                <a:moveTo>
                  <a:pt x="1304035" y="129539"/>
                </a:moveTo>
                <a:lnTo>
                  <a:pt x="1203960" y="229615"/>
                </a:lnTo>
                <a:lnTo>
                  <a:pt x="1203960" y="246887"/>
                </a:lnTo>
                <a:lnTo>
                  <a:pt x="1312672" y="138176"/>
                </a:lnTo>
                <a:lnTo>
                  <a:pt x="1304035" y="129539"/>
                </a:lnTo>
                <a:close/>
              </a:path>
              <a:path w="1321434" h="259080">
                <a:moveTo>
                  <a:pt x="1203960" y="182117"/>
                </a:moveTo>
                <a:lnTo>
                  <a:pt x="12192" y="182117"/>
                </a:lnTo>
                <a:lnTo>
                  <a:pt x="12192" y="194309"/>
                </a:lnTo>
                <a:lnTo>
                  <a:pt x="1191768" y="194309"/>
                </a:lnTo>
                <a:lnTo>
                  <a:pt x="1191768" y="241807"/>
                </a:lnTo>
                <a:lnTo>
                  <a:pt x="1203960" y="229615"/>
                </a:lnTo>
                <a:lnTo>
                  <a:pt x="1203960" y="182117"/>
                </a:lnTo>
                <a:close/>
              </a:path>
              <a:path w="1321434" h="259080">
                <a:moveTo>
                  <a:pt x="0" y="182117"/>
                </a:moveTo>
                <a:lnTo>
                  <a:pt x="0" y="194309"/>
                </a:lnTo>
                <a:lnTo>
                  <a:pt x="12192" y="194309"/>
                </a:lnTo>
                <a:lnTo>
                  <a:pt x="0" y="182117"/>
                </a:lnTo>
                <a:close/>
              </a:path>
              <a:path w="1321434" h="259080">
                <a:moveTo>
                  <a:pt x="12192" y="64769"/>
                </a:moveTo>
                <a:lnTo>
                  <a:pt x="0" y="76962"/>
                </a:lnTo>
                <a:lnTo>
                  <a:pt x="0" y="182117"/>
                </a:lnTo>
                <a:lnTo>
                  <a:pt x="12192" y="194309"/>
                </a:lnTo>
                <a:lnTo>
                  <a:pt x="12192" y="64769"/>
                </a:lnTo>
                <a:close/>
              </a:path>
              <a:path w="1321434" h="259080">
                <a:moveTo>
                  <a:pt x="1312672" y="120903"/>
                </a:moveTo>
                <a:lnTo>
                  <a:pt x="1304035" y="129539"/>
                </a:lnTo>
                <a:lnTo>
                  <a:pt x="1312672" y="138176"/>
                </a:lnTo>
                <a:lnTo>
                  <a:pt x="1312672" y="120903"/>
                </a:lnTo>
                <a:close/>
              </a:path>
              <a:path w="1321434" h="259080">
                <a:moveTo>
                  <a:pt x="1312672" y="120903"/>
                </a:moveTo>
                <a:lnTo>
                  <a:pt x="1312672" y="138176"/>
                </a:lnTo>
                <a:lnTo>
                  <a:pt x="1321308" y="129539"/>
                </a:lnTo>
                <a:lnTo>
                  <a:pt x="1312672" y="120903"/>
                </a:lnTo>
                <a:close/>
              </a:path>
              <a:path w="1321434" h="259080">
                <a:moveTo>
                  <a:pt x="1203960" y="12192"/>
                </a:moveTo>
                <a:lnTo>
                  <a:pt x="1203960" y="29464"/>
                </a:lnTo>
                <a:lnTo>
                  <a:pt x="1304035" y="129539"/>
                </a:lnTo>
                <a:lnTo>
                  <a:pt x="1312672" y="120903"/>
                </a:lnTo>
                <a:lnTo>
                  <a:pt x="1203960" y="12192"/>
                </a:lnTo>
                <a:close/>
              </a:path>
              <a:path w="1321434" h="259080">
                <a:moveTo>
                  <a:pt x="12192" y="64769"/>
                </a:moveTo>
                <a:lnTo>
                  <a:pt x="0" y="64769"/>
                </a:lnTo>
                <a:lnTo>
                  <a:pt x="0" y="76962"/>
                </a:lnTo>
                <a:lnTo>
                  <a:pt x="12192" y="64769"/>
                </a:lnTo>
                <a:close/>
              </a:path>
              <a:path w="1321434" h="259080">
                <a:moveTo>
                  <a:pt x="1191768" y="17272"/>
                </a:moveTo>
                <a:lnTo>
                  <a:pt x="1191768" y="64769"/>
                </a:lnTo>
                <a:lnTo>
                  <a:pt x="12192" y="64769"/>
                </a:lnTo>
                <a:lnTo>
                  <a:pt x="12192" y="76962"/>
                </a:lnTo>
                <a:lnTo>
                  <a:pt x="1203960" y="76962"/>
                </a:lnTo>
                <a:lnTo>
                  <a:pt x="1203960" y="29464"/>
                </a:lnTo>
                <a:lnTo>
                  <a:pt x="1191768" y="17272"/>
                </a:lnTo>
                <a:close/>
              </a:path>
              <a:path w="1321434" h="259080">
                <a:moveTo>
                  <a:pt x="1195341" y="3573"/>
                </a:moveTo>
                <a:lnTo>
                  <a:pt x="1191768" y="5055"/>
                </a:lnTo>
                <a:lnTo>
                  <a:pt x="1191768" y="17272"/>
                </a:lnTo>
                <a:lnTo>
                  <a:pt x="1203960" y="29464"/>
                </a:lnTo>
                <a:lnTo>
                  <a:pt x="1203960" y="12192"/>
                </a:lnTo>
                <a:lnTo>
                  <a:pt x="1195341" y="3573"/>
                </a:lnTo>
                <a:close/>
              </a:path>
              <a:path w="1321434" h="259080">
                <a:moveTo>
                  <a:pt x="1191768" y="5055"/>
                </a:moveTo>
                <a:lnTo>
                  <a:pt x="1183131" y="8636"/>
                </a:lnTo>
                <a:lnTo>
                  <a:pt x="1191768" y="17272"/>
                </a:lnTo>
                <a:lnTo>
                  <a:pt x="1191768" y="5055"/>
                </a:lnTo>
                <a:close/>
              </a:path>
              <a:path w="1321434" h="259080">
                <a:moveTo>
                  <a:pt x="1203960" y="0"/>
                </a:moveTo>
                <a:lnTo>
                  <a:pt x="1195341" y="3573"/>
                </a:lnTo>
                <a:lnTo>
                  <a:pt x="1203960" y="12192"/>
                </a:lnTo>
                <a:lnTo>
                  <a:pt x="1203960" y="0"/>
                </a:lnTo>
                <a:close/>
              </a:path>
              <a:path w="1321434" h="259080">
                <a:moveTo>
                  <a:pt x="1191768" y="0"/>
                </a:moveTo>
                <a:lnTo>
                  <a:pt x="1191768" y="5055"/>
                </a:lnTo>
                <a:lnTo>
                  <a:pt x="1195341" y="3573"/>
                </a:lnTo>
                <a:lnTo>
                  <a:pt x="1191768" y="0"/>
                </a:lnTo>
                <a:close/>
              </a:path>
            </a:pathLst>
          </a:custGeom>
          <a:solidFill>
            <a:srgbClr val="A1A1A1"/>
          </a:solidFill>
        </p:spPr>
        <p:txBody>
          <a:bodyPr wrap="square" lIns="0" tIns="0" rIns="0" bIns="0" rtlCol="0"/>
          <a:lstStyle/>
          <a:p>
            <a:endParaRPr/>
          </a:p>
        </p:txBody>
      </p:sp>
      <p:sp>
        <p:nvSpPr>
          <p:cNvPr id="31" name="object 31"/>
          <p:cNvSpPr/>
          <p:nvPr/>
        </p:nvSpPr>
        <p:spPr>
          <a:xfrm>
            <a:off x="5312664" y="1423416"/>
            <a:ext cx="259079" cy="1321435"/>
          </a:xfrm>
          <a:custGeom>
            <a:avLst/>
            <a:gdLst/>
            <a:ahLst/>
            <a:cxnLst/>
            <a:rect l="l" t="t" r="r" b="b"/>
            <a:pathLst>
              <a:path w="259079" h="1321435">
                <a:moveTo>
                  <a:pt x="194310" y="0"/>
                </a:moveTo>
                <a:lnTo>
                  <a:pt x="64770" y="0"/>
                </a:lnTo>
                <a:lnTo>
                  <a:pt x="64770" y="1191768"/>
                </a:lnTo>
                <a:lnTo>
                  <a:pt x="0" y="1191768"/>
                </a:lnTo>
                <a:lnTo>
                  <a:pt x="129539" y="1321308"/>
                </a:lnTo>
                <a:lnTo>
                  <a:pt x="259080" y="1191768"/>
                </a:lnTo>
                <a:lnTo>
                  <a:pt x="194310" y="1191768"/>
                </a:lnTo>
                <a:lnTo>
                  <a:pt x="194310" y="0"/>
                </a:lnTo>
                <a:close/>
              </a:path>
            </a:pathLst>
          </a:custGeom>
          <a:solidFill>
            <a:srgbClr val="001F5F"/>
          </a:solidFill>
        </p:spPr>
        <p:txBody>
          <a:bodyPr wrap="square" lIns="0" tIns="0" rIns="0" bIns="0" rtlCol="0"/>
          <a:lstStyle/>
          <a:p>
            <a:endParaRPr/>
          </a:p>
        </p:txBody>
      </p:sp>
      <p:sp>
        <p:nvSpPr>
          <p:cNvPr id="32" name="object 32"/>
          <p:cNvSpPr/>
          <p:nvPr/>
        </p:nvSpPr>
        <p:spPr>
          <a:xfrm>
            <a:off x="5312664" y="1423416"/>
            <a:ext cx="259079" cy="1321435"/>
          </a:xfrm>
          <a:custGeom>
            <a:avLst/>
            <a:gdLst/>
            <a:ahLst/>
            <a:cxnLst/>
            <a:rect l="l" t="t" r="r" b="b"/>
            <a:pathLst>
              <a:path w="259079" h="1321435">
                <a:moveTo>
                  <a:pt x="129539" y="1304036"/>
                </a:moveTo>
                <a:lnTo>
                  <a:pt x="120903" y="1312672"/>
                </a:lnTo>
                <a:lnTo>
                  <a:pt x="129539" y="1321308"/>
                </a:lnTo>
                <a:lnTo>
                  <a:pt x="138175" y="1312672"/>
                </a:lnTo>
                <a:lnTo>
                  <a:pt x="129539" y="1304036"/>
                </a:lnTo>
                <a:close/>
              </a:path>
              <a:path w="259079" h="1321435">
                <a:moveTo>
                  <a:pt x="8636" y="1183132"/>
                </a:moveTo>
                <a:lnTo>
                  <a:pt x="3573" y="1195341"/>
                </a:lnTo>
                <a:lnTo>
                  <a:pt x="120903" y="1312672"/>
                </a:lnTo>
                <a:lnTo>
                  <a:pt x="129539" y="1304036"/>
                </a:lnTo>
                <a:lnTo>
                  <a:pt x="8636" y="1183132"/>
                </a:lnTo>
                <a:close/>
              </a:path>
              <a:path w="259079" h="1321435">
                <a:moveTo>
                  <a:pt x="250444" y="1183132"/>
                </a:moveTo>
                <a:lnTo>
                  <a:pt x="129539" y="1304036"/>
                </a:lnTo>
                <a:lnTo>
                  <a:pt x="138175" y="1312672"/>
                </a:lnTo>
                <a:lnTo>
                  <a:pt x="255506" y="1195341"/>
                </a:lnTo>
                <a:lnTo>
                  <a:pt x="250444" y="1183132"/>
                </a:lnTo>
                <a:close/>
              </a:path>
              <a:path w="259079" h="1321435">
                <a:moveTo>
                  <a:pt x="3573" y="1195341"/>
                </a:moveTo>
                <a:lnTo>
                  <a:pt x="0" y="1203960"/>
                </a:lnTo>
                <a:lnTo>
                  <a:pt x="12191" y="1203960"/>
                </a:lnTo>
                <a:lnTo>
                  <a:pt x="3573" y="1195341"/>
                </a:lnTo>
                <a:close/>
              </a:path>
              <a:path w="259079" h="1321435">
                <a:moveTo>
                  <a:pt x="76962" y="0"/>
                </a:moveTo>
                <a:lnTo>
                  <a:pt x="64770" y="12192"/>
                </a:lnTo>
                <a:lnTo>
                  <a:pt x="64770" y="1191768"/>
                </a:lnTo>
                <a:lnTo>
                  <a:pt x="17272" y="1191768"/>
                </a:lnTo>
                <a:lnTo>
                  <a:pt x="29463" y="1203960"/>
                </a:lnTo>
                <a:lnTo>
                  <a:pt x="76962" y="1203960"/>
                </a:lnTo>
                <a:lnTo>
                  <a:pt x="76962" y="0"/>
                </a:lnTo>
                <a:close/>
              </a:path>
              <a:path w="259079" h="1321435">
                <a:moveTo>
                  <a:pt x="182118" y="0"/>
                </a:moveTo>
                <a:lnTo>
                  <a:pt x="182118" y="1203960"/>
                </a:lnTo>
                <a:lnTo>
                  <a:pt x="229616" y="1203960"/>
                </a:lnTo>
                <a:lnTo>
                  <a:pt x="241808" y="1191768"/>
                </a:lnTo>
                <a:lnTo>
                  <a:pt x="194310" y="1191768"/>
                </a:lnTo>
                <a:lnTo>
                  <a:pt x="194310" y="12192"/>
                </a:lnTo>
                <a:lnTo>
                  <a:pt x="182118" y="0"/>
                </a:lnTo>
                <a:close/>
              </a:path>
              <a:path w="259079" h="1321435">
                <a:moveTo>
                  <a:pt x="255506" y="1195341"/>
                </a:moveTo>
                <a:lnTo>
                  <a:pt x="246888" y="1203960"/>
                </a:lnTo>
                <a:lnTo>
                  <a:pt x="259080" y="1203960"/>
                </a:lnTo>
                <a:lnTo>
                  <a:pt x="255506" y="1195341"/>
                </a:lnTo>
                <a:close/>
              </a:path>
              <a:path w="259079" h="1321435">
                <a:moveTo>
                  <a:pt x="5055" y="1191768"/>
                </a:moveTo>
                <a:lnTo>
                  <a:pt x="0" y="1191768"/>
                </a:lnTo>
                <a:lnTo>
                  <a:pt x="3573" y="1195341"/>
                </a:lnTo>
                <a:lnTo>
                  <a:pt x="5055" y="1191768"/>
                </a:lnTo>
                <a:close/>
              </a:path>
              <a:path w="259079" h="1321435">
                <a:moveTo>
                  <a:pt x="259080" y="1191768"/>
                </a:moveTo>
                <a:lnTo>
                  <a:pt x="254024" y="1191768"/>
                </a:lnTo>
                <a:lnTo>
                  <a:pt x="255506" y="1195341"/>
                </a:lnTo>
                <a:lnTo>
                  <a:pt x="259080" y="1191768"/>
                </a:lnTo>
                <a:close/>
              </a:path>
              <a:path w="259079" h="1321435">
                <a:moveTo>
                  <a:pt x="76962" y="0"/>
                </a:moveTo>
                <a:lnTo>
                  <a:pt x="64770" y="0"/>
                </a:lnTo>
                <a:lnTo>
                  <a:pt x="64770" y="12192"/>
                </a:lnTo>
                <a:lnTo>
                  <a:pt x="76962" y="0"/>
                </a:lnTo>
                <a:close/>
              </a:path>
              <a:path w="259079" h="1321435">
                <a:moveTo>
                  <a:pt x="182118" y="0"/>
                </a:moveTo>
                <a:lnTo>
                  <a:pt x="76962" y="0"/>
                </a:lnTo>
                <a:lnTo>
                  <a:pt x="76962" y="12192"/>
                </a:lnTo>
                <a:lnTo>
                  <a:pt x="182118" y="12192"/>
                </a:lnTo>
                <a:lnTo>
                  <a:pt x="182118" y="0"/>
                </a:lnTo>
                <a:close/>
              </a:path>
              <a:path w="259079" h="1321435">
                <a:moveTo>
                  <a:pt x="194310" y="0"/>
                </a:moveTo>
                <a:lnTo>
                  <a:pt x="182118" y="0"/>
                </a:lnTo>
                <a:lnTo>
                  <a:pt x="194310" y="12192"/>
                </a:lnTo>
                <a:lnTo>
                  <a:pt x="194310" y="0"/>
                </a:lnTo>
                <a:close/>
              </a:path>
            </a:pathLst>
          </a:custGeom>
          <a:solidFill>
            <a:srgbClr val="A1A1A1"/>
          </a:solidFill>
        </p:spPr>
        <p:txBody>
          <a:bodyPr wrap="square" lIns="0" tIns="0" rIns="0" bIns="0" rtlCol="0"/>
          <a:lstStyle/>
          <a:p>
            <a:endParaRPr/>
          </a:p>
        </p:txBody>
      </p:sp>
      <p:sp>
        <p:nvSpPr>
          <p:cNvPr id="33" name="object 33"/>
          <p:cNvSpPr/>
          <p:nvPr/>
        </p:nvSpPr>
        <p:spPr>
          <a:xfrm>
            <a:off x="8500109" y="5622797"/>
            <a:ext cx="92075" cy="462280"/>
          </a:xfrm>
          <a:custGeom>
            <a:avLst/>
            <a:gdLst/>
            <a:ahLst/>
            <a:cxnLst/>
            <a:rect l="l" t="t" r="r" b="b"/>
            <a:pathLst>
              <a:path w="92075" h="462279">
                <a:moveTo>
                  <a:pt x="91440" y="0"/>
                </a:moveTo>
                <a:lnTo>
                  <a:pt x="33274" y="1714"/>
                </a:lnTo>
                <a:lnTo>
                  <a:pt x="0" y="7619"/>
                </a:lnTo>
                <a:lnTo>
                  <a:pt x="0" y="454151"/>
                </a:lnTo>
                <a:lnTo>
                  <a:pt x="40259" y="460527"/>
                </a:lnTo>
                <a:lnTo>
                  <a:pt x="91440" y="461771"/>
                </a:lnTo>
                <a:lnTo>
                  <a:pt x="91514" y="454151"/>
                </a:lnTo>
                <a:lnTo>
                  <a:pt x="25908" y="454151"/>
                </a:lnTo>
                <a:lnTo>
                  <a:pt x="22083" y="440816"/>
                </a:lnTo>
                <a:lnTo>
                  <a:pt x="13002" y="432336"/>
                </a:lnTo>
                <a:lnTo>
                  <a:pt x="10910" y="431420"/>
                </a:lnTo>
                <a:lnTo>
                  <a:pt x="9651" y="431126"/>
                </a:lnTo>
                <a:lnTo>
                  <a:pt x="25908" y="431126"/>
                </a:lnTo>
                <a:lnTo>
                  <a:pt x="25908" y="30568"/>
                </a:lnTo>
                <a:lnTo>
                  <a:pt x="10414" y="30568"/>
                </a:lnTo>
                <a:lnTo>
                  <a:pt x="13002" y="29435"/>
                </a:lnTo>
                <a:lnTo>
                  <a:pt x="22083" y="20955"/>
                </a:lnTo>
                <a:lnTo>
                  <a:pt x="25908" y="7619"/>
                </a:lnTo>
                <a:lnTo>
                  <a:pt x="91514" y="7619"/>
                </a:lnTo>
                <a:lnTo>
                  <a:pt x="91440" y="0"/>
                </a:lnTo>
                <a:close/>
              </a:path>
              <a:path w="92075" h="462279">
                <a:moveTo>
                  <a:pt x="25908" y="440423"/>
                </a:moveTo>
                <a:lnTo>
                  <a:pt x="21971" y="440423"/>
                </a:lnTo>
                <a:lnTo>
                  <a:pt x="22479" y="441185"/>
                </a:lnTo>
                <a:lnTo>
                  <a:pt x="22189" y="441185"/>
                </a:lnTo>
                <a:lnTo>
                  <a:pt x="25908" y="454151"/>
                </a:lnTo>
                <a:lnTo>
                  <a:pt x="25908" y="441185"/>
                </a:lnTo>
                <a:lnTo>
                  <a:pt x="22479" y="441185"/>
                </a:lnTo>
                <a:lnTo>
                  <a:pt x="22083" y="440816"/>
                </a:lnTo>
                <a:lnTo>
                  <a:pt x="25908" y="440816"/>
                </a:lnTo>
                <a:lnTo>
                  <a:pt x="25908" y="440423"/>
                </a:lnTo>
                <a:close/>
              </a:path>
              <a:path w="92075" h="462279">
                <a:moveTo>
                  <a:pt x="25908" y="433470"/>
                </a:moveTo>
                <a:lnTo>
                  <a:pt x="25908" y="454151"/>
                </a:lnTo>
                <a:lnTo>
                  <a:pt x="91514" y="454151"/>
                </a:lnTo>
                <a:lnTo>
                  <a:pt x="91694" y="435863"/>
                </a:lnTo>
                <a:lnTo>
                  <a:pt x="73279" y="435673"/>
                </a:lnTo>
                <a:lnTo>
                  <a:pt x="56388" y="435292"/>
                </a:lnTo>
                <a:lnTo>
                  <a:pt x="41401" y="434644"/>
                </a:lnTo>
                <a:lnTo>
                  <a:pt x="28701" y="433743"/>
                </a:lnTo>
                <a:lnTo>
                  <a:pt x="25908" y="433470"/>
                </a:lnTo>
                <a:close/>
              </a:path>
              <a:path w="92075" h="462279">
                <a:moveTo>
                  <a:pt x="21971" y="440423"/>
                </a:moveTo>
                <a:lnTo>
                  <a:pt x="22083" y="440816"/>
                </a:lnTo>
                <a:lnTo>
                  <a:pt x="22479" y="441185"/>
                </a:lnTo>
                <a:lnTo>
                  <a:pt x="21971" y="440423"/>
                </a:lnTo>
                <a:close/>
              </a:path>
              <a:path w="92075" h="462279">
                <a:moveTo>
                  <a:pt x="13002" y="432336"/>
                </a:moveTo>
                <a:lnTo>
                  <a:pt x="22083" y="440816"/>
                </a:lnTo>
                <a:lnTo>
                  <a:pt x="21971" y="440423"/>
                </a:lnTo>
                <a:lnTo>
                  <a:pt x="25908" y="440423"/>
                </a:lnTo>
                <a:lnTo>
                  <a:pt x="25908" y="433470"/>
                </a:lnTo>
                <a:lnTo>
                  <a:pt x="23368" y="433222"/>
                </a:lnTo>
                <a:lnTo>
                  <a:pt x="19682" y="432815"/>
                </a:lnTo>
                <a:lnTo>
                  <a:pt x="14097" y="432815"/>
                </a:lnTo>
                <a:lnTo>
                  <a:pt x="13002" y="432336"/>
                </a:lnTo>
                <a:close/>
              </a:path>
              <a:path w="92075" h="462279">
                <a:moveTo>
                  <a:pt x="25908" y="431126"/>
                </a:moveTo>
                <a:lnTo>
                  <a:pt x="9651" y="431126"/>
                </a:lnTo>
                <a:lnTo>
                  <a:pt x="10414" y="431203"/>
                </a:lnTo>
                <a:lnTo>
                  <a:pt x="10910" y="431420"/>
                </a:lnTo>
                <a:lnTo>
                  <a:pt x="25908" y="433470"/>
                </a:lnTo>
                <a:lnTo>
                  <a:pt x="25908" y="431126"/>
                </a:lnTo>
                <a:close/>
              </a:path>
              <a:path w="92075" h="462279">
                <a:moveTo>
                  <a:pt x="12700" y="432053"/>
                </a:moveTo>
                <a:lnTo>
                  <a:pt x="13002" y="432336"/>
                </a:lnTo>
                <a:lnTo>
                  <a:pt x="14097" y="432815"/>
                </a:lnTo>
                <a:lnTo>
                  <a:pt x="12700" y="432053"/>
                </a:lnTo>
                <a:close/>
              </a:path>
              <a:path w="92075" h="462279">
                <a:moveTo>
                  <a:pt x="14299" y="432053"/>
                </a:moveTo>
                <a:lnTo>
                  <a:pt x="12700" y="432053"/>
                </a:lnTo>
                <a:lnTo>
                  <a:pt x="14097" y="432815"/>
                </a:lnTo>
                <a:lnTo>
                  <a:pt x="19682" y="432815"/>
                </a:lnTo>
                <a:lnTo>
                  <a:pt x="18415" y="432676"/>
                </a:lnTo>
                <a:lnTo>
                  <a:pt x="14299" y="432053"/>
                </a:lnTo>
                <a:close/>
              </a:path>
              <a:path w="92075" h="462279">
                <a:moveTo>
                  <a:pt x="10910" y="431420"/>
                </a:moveTo>
                <a:lnTo>
                  <a:pt x="13002" y="432336"/>
                </a:lnTo>
                <a:lnTo>
                  <a:pt x="12700" y="432053"/>
                </a:lnTo>
                <a:lnTo>
                  <a:pt x="14299" y="432053"/>
                </a:lnTo>
                <a:lnTo>
                  <a:pt x="11557" y="431571"/>
                </a:lnTo>
                <a:lnTo>
                  <a:pt x="10910" y="431420"/>
                </a:lnTo>
                <a:close/>
              </a:path>
              <a:path w="92075" h="462279">
                <a:moveTo>
                  <a:pt x="13002" y="29435"/>
                </a:moveTo>
                <a:lnTo>
                  <a:pt x="10414" y="30568"/>
                </a:lnTo>
                <a:lnTo>
                  <a:pt x="12573" y="29806"/>
                </a:lnTo>
                <a:lnTo>
                  <a:pt x="13719" y="29806"/>
                </a:lnTo>
                <a:lnTo>
                  <a:pt x="14268" y="29717"/>
                </a:lnTo>
                <a:lnTo>
                  <a:pt x="12700" y="29717"/>
                </a:lnTo>
                <a:lnTo>
                  <a:pt x="13002" y="29435"/>
                </a:lnTo>
                <a:close/>
              </a:path>
              <a:path w="92075" h="462279">
                <a:moveTo>
                  <a:pt x="12573" y="29806"/>
                </a:moveTo>
                <a:lnTo>
                  <a:pt x="10414" y="30568"/>
                </a:lnTo>
                <a:lnTo>
                  <a:pt x="25908" y="30568"/>
                </a:lnTo>
                <a:lnTo>
                  <a:pt x="25908" y="29971"/>
                </a:lnTo>
                <a:lnTo>
                  <a:pt x="12700" y="29971"/>
                </a:lnTo>
                <a:lnTo>
                  <a:pt x="12573" y="29806"/>
                </a:lnTo>
                <a:close/>
              </a:path>
              <a:path w="92075" h="462279">
                <a:moveTo>
                  <a:pt x="13719" y="29806"/>
                </a:moveTo>
                <a:lnTo>
                  <a:pt x="12573" y="29806"/>
                </a:lnTo>
                <a:lnTo>
                  <a:pt x="12700" y="29971"/>
                </a:lnTo>
                <a:lnTo>
                  <a:pt x="13719" y="29806"/>
                </a:lnTo>
                <a:close/>
              </a:path>
              <a:path w="92075" h="462279">
                <a:moveTo>
                  <a:pt x="25908" y="28333"/>
                </a:moveTo>
                <a:lnTo>
                  <a:pt x="23622" y="28511"/>
                </a:lnTo>
                <a:lnTo>
                  <a:pt x="19304" y="28968"/>
                </a:lnTo>
                <a:lnTo>
                  <a:pt x="15367" y="29540"/>
                </a:lnTo>
                <a:lnTo>
                  <a:pt x="12700" y="29971"/>
                </a:lnTo>
                <a:lnTo>
                  <a:pt x="25908" y="29971"/>
                </a:lnTo>
                <a:lnTo>
                  <a:pt x="25908" y="28333"/>
                </a:lnTo>
                <a:close/>
              </a:path>
              <a:path w="92075" h="462279">
                <a:moveTo>
                  <a:pt x="14097" y="28955"/>
                </a:moveTo>
                <a:lnTo>
                  <a:pt x="13002" y="29435"/>
                </a:lnTo>
                <a:lnTo>
                  <a:pt x="12700" y="29717"/>
                </a:lnTo>
                <a:lnTo>
                  <a:pt x="14097" y="28955"/>
                </a:lnTo>
                <a:close/>
              </a:path>
              <a:path w="92075" h="462279">
                <a:moveTo>
                  <a:pt x="19423" y="28955"/>
                </a:moveTo>
                <a:lnTo>
                  <a:pt x="14073" y="28968"/>
                </a:lnTo>
                <a:lnTo>
                  <a:pt x="12700" y="29717"/>
                </a:lnTo>
                <a:lnTo>
                  <a:pt x="14268" y="29717"/>
                </a:lnTo>
                <a:lnTo>
                  <a:pt x="15367" y="29540"/>
                </a:lnTo>
                <a:lnTo>
                  <a:pt x="19423" y="28955"/>
                </a:lnTo>
                <a:close/>
              </a:path>
              <a:path w="92075" h="462279">
                <a:moveTo>
                  <a:pt x="22083" y="20955"/>
                </a:moveTo>
                <a:lnTo>
                  <a:pt x="13002" y="29435"/>
                </a:lnTo>
                <a:lnTo>
                  <a:pt x="14097" y="28955"/>
                </a:lnTo>
                <a:lnTo>
                  <a:pt x="19423" y="28955"/>
                </a:lnTo>
                <a:lnTo>
                  <a:pt x="23622" y="28511"/>
                </a:lnTo>
                <a:lnTo>
                  <a:pt x="25908" y="28333"/>
                </a:lnTo>
                <a:lnTo>
                  <a:pt x="25908" y="21348"/>
                </a:lnTo>
                <a:lnTo>
                  <a:pt x="21971" y="21348"/>
                </a:lnTo>
                <a:lnTo>
                  <a:pt x="22083" y="20955"/>
                </a:lnTo>
                <a:close/>
              </a:path>
              <a:path w="92075" h="462279">
                <a:moveTo>
                  <a:pt x="91514" y="7619"/>
                </a:moveTo>
                <a:lnTo>
                  <a:pt x="25908" y="7619"/>
                </a:lnTo>
                <a:lnTo>
                  <a:pt x="25908" y="28333"/>
                </a:lnTo>
                <a:lnTo>
                  <a:pt x="35560" y="27520"/>
                </a:lnTo>
                <a:lnTo>
                  <a:pt x="57023" y="26454"/>
                </a:lnTo>
                <a:lnTo>
                  <a:pt x="73660" y="26085"/>
                </a:lnTo>
                <a:lnTo>
                  <a:pt x="91694" y="25907"/>
                </a:lnTo>
                <a:lnTo>
                  <a:pt x="91514" y="7619"/>
                </a:lnTo>
                <a:close/>
              </a:path>
              <a:path w="92075" h="462279">
                <a:moveTo>
                  <a:pt x="22479" y="20586"/>
                </a:moveTo>
                <a:lnTo>
                  <a:pt x="22083" y="20955"/>
                </a:lnTo>
                <a:lnTo>
                  <a:pt x="21971" y="21348"/>
                </a:lnTo>
                <a:lnTo>
                  <a:pt x="22479" y="20586"/>
                </a:lnTo>
                <a:close/>
              </a:path>
              <a:path w="92075" h="462279">
                <a:moveTo>
                  <a:pt x="25908" y="20586"/>
                </a:moveTo>
                <a:lnTo>
                  <a:pt x="22479" y="20586"/>
                </a:lnTo>
                <a:lnTo>
                  <a:pt x="21971" y="21348"/>
                </a:lnTo>
                <a:lnTo>
                  <a:pt x="25908" y="21348"/>
                </a:lnTo>
                <a:lnTo>
                  <a:pt x="25908" y="20586"/>
                </a:lnTo>
                <a:close/>
              </a:path>
              <a:path w="92075" h="462279">
                <a:moveTo>
                  <a:pt x="25908" y="7619"/>
                </a:moveTo>
                <a:lnTo>
                  <a:pt x="22083" y="20955"/>
                </a:lnTo>
                <a:lnTo>
                  <a:pt x="22479" y="20586"/>
                </a:lnTo>
                <a:lnTo>
                  <a:pt x="25908" y="20586"/>
                </a:lnTo>
                <a:lnTo>
                  <a:pt x="25908" y="7619"/>
                </a:lnTo>
                <a:close/>
              </a:path>
            </a:pathLst>
          </a:custGeom>
          <a:solidFill>
            <a:srgbClr val="6F2F9F"/>
          </a:solidFill>
        </p:spPr>
        <p:txBody>
          <a:bodyPr wrap="square" lIns="0" tIns="0" rIns="0" bIns="0" rtlCol="0"/>
          <a:lstStyle/>
          <a:p>
            <a:endParaRPr/>
          </a:p>
        </p:txBody>
      </p:sp>
      <p:sp>
        <p:nvSpPr>
          <p:cNvPr id="34" name="object 34"/>
          <p:cNvSpPr/>
          <p:nvPr/>
        </p:nvSpPr>
        <p:spPr>
          <a:xfrm>
            <a:off x="8350504" y="5624321"/>
            <a:ext cx="92075" cy="460375"/>
          </a:xfrm>
          <a:custGeom>
            <a:avLst/>
            <a:gdLst/>
            <a:ahLst/>
            <a:cxnLst/>
            <a:rect l="l" t="t" r="r" b="b"/>
            <a:pathLst>
              <a:path w="92075" h="460375">
                <a:moveTo>
                  <a:pt x="65786" y="431946"/>
                </a:moveTo>
                <a:lnTo>
                  <a:pt x="18415" y="434149"/>
                </a:lnTo>
                <a:lnTo>
                  <a:pt x="0" y="434339"/>
                </a:lnTo>
                <a:lnTo>
                  <a:pt x="253" y="460247"/>
                </a:lnTo>
                <a:lnTo>
                  <a:pt x="51435" y="459016"/>
                </a:lnTo>
                <a:lnTo>
                  <a:pt x="89916" y="454151"/>
                </a:lnTo>
                <a:lnTo>
                  <a:pt x="91694" y="452627"/>
                </a:lnTo>
                <a:lnTo>
                  <a:pt x="65786" y="452627"/>
                </a:lnTo>
                <a:lnTo>
                  <a:pt x="65786" y="431946"/>
                </a:lnTo>
                <a:close/>
              </a:path>
              <a:path w="92075" h="460375">
                <a:moveTo>
                  <a:pt x="81146" y="429811"/>
                </a:moveTo>
                <a:lnTo>
                  <a:pt x="65786" y="431946"/>
                </a:lnTo>
                <a:lnTo>
                  <a:pt x="65786" y="452627"/>
                </a:lnTo>
                <a:lnTo>
                  <a:pt x="69504" y="439661"/>
                </a:lnTo>
                <a:lnTo>
                  <a:pt x="69215" y="439661"/>
                </a:lnTo>
                <a:lnTo>
                  <a:pt x="69723" y="438899"/>
                </a:lnTo>
                <a:lnTo>
                  <a:pt x="70010" y="438899"/>
                </a:lnTo>
                <a:lnTo>
                  <a:pt x="77563" y="431660"/>
                </a:lnTo>
                <a:lnTo>
                  <a:pt x="77089" y="431660"/>
                </a:lnTo>
                <a:lnTo>
                  <a:pt x="78359" y="430898"/>
                </a:lnTo>
                <a:lnTo>
                  <a:pt x="78761" y="430898"/>
                </a:lnTo>
                <a:lnTo>
                  <a:pt x="81146" y="429811"/>
                </a:lnTo>
                <a:close/>
              </a:path>
              <a:path w="92075" h="460375">
                <a:moveTo>
                  <a:pt x="91694" y="429577"/>
                </a:moveTo>
                <a:lnTo>
                  <a:pt x="81661" y="429577"/>
                </a:lnTo>
                <a:lnTo>
                  <a:pt x="82042" y="429602"/>
                </a:lnTo>
                <a:lnTo>
                  <a:pt x="81146" y="429811"/>
                </a:lnTo>
                <a:lnTo>
                  <a:pt x="77994" y="431247"/>
                </a:lnTo>
                <a:lnTo>
                  <a:pt x="69614" y="439278"/>
                </a:lnTo>
                <a:lnTo>
                  <a:pt x="65786" y="452627"/>
                </a:lnTo>
                <a:lnTo>
                  <a:pt x="91694" y="452627"/>
                </a:lnTo>
                <a:lnTo>
                  <a:pt x="91694" y="429577"/>
                </a:lnTo>
                <a:close/>
              </a:path>
              <a:path w="92075" h="460375">
                <a:moveTo>
                  <a:pt x="69723" y="438899"/>
                </a:moveTo>
                <a:lnTo>
                  <a:pt x="69215" y="439661"/>
                </a:lnTo>
                <a:lnTo>
                  <a:pt x="69614" y="439278"/>
                </a:lnTo>
                <a:lnTo>
                  <a:pt x="69723" y="438899"/>
                </a:lnTo>
                <a:close/>
              </a:path>
              <a:path w="92075" h="460375">
                <a:moveTo>
                  <a:pt x="69614" y="439278"/>
                </a:moveTo>
                <a:lnTo>
                  <a:pt x="69215" y="439661"/>
                </a:lnTo>
                <a:lnTo>
                  <a:pt x="69504" y="439661"/>
                </a:lnTo>
                <a:lnTo>
                  <a:pt x="69614" y="439278"/>
                </a:lnTo>
                <a:close/>
              </a:path>
              <a:path w="92075" h="460375">
                <a:moveTo>
                  <a:pt x="70010" y="438899"/>
                </a:moveTo>
                <a:lnTo>
                  <a:pt x="69723" y="438899"/>
                </a:lnTo>
                <a:lnTo>
                  <a:pt x="69614" y="439278"/>
                </a:lnTo>
                <a:lnTo>
                  <a:pt x="70010" y="438899"/>
                </a:lnTo>
                <a:close/>
              </a:path>
              <a:path w="92075" h="460375">
                <a:moveTo>
                  <a:pt x="65786" y="28333"/>
                </a:moveTo>
                <a:lnTo>
                  <a:pt x="65786" y="431946"/>
                </a:lnTo>
                <a:lnTo>
                  <a:pt x="68325" y="431698"/>
                </a:lnTo>
                <a:lnTo>
                  <a:pt x="81661" y="429577"/>
                </a:lnTo>
                <a:lnTo>
                  <a:pt x="91694" y="429577"/>
                </a:lnTo>
                <a:lnTo>
                  <a:pt x="91694" y="30670"/>
                </a:lnTo>
                <a:lnTo>
                  <a:pt x="81661" y="30670"/>
                </a:lnTo>
                <a:lnTo>
                  <a:pt x="79565" y="29971"/>
                </a:lnTo>
                <a:lnTo>
                  <a:pt x="78994" y="29971"/>
                </a:lnTo>
                <a:lnTo>
                  <a:pt x="76326" y="29540"/>
                </a:lnTo>
                <a:lnTo>
                  <a:pt x="72390" y="28968"/>
                </a:lnTo>
                <a:lnTo>
                  <a:pt x="68072" y="28511"/>
                </a:lnTo>
                <a:lnTo>
                  <a:pt x="65786" y="28333"/>
                </a:lnTo>
                <a:close/>
              </a:path>
              <a:path w="92075" h="460375">
                <a:moveTo>
                  <a:pt x="78359" y="430898"/>
                </a:moveTo>
                <a:lnTo>
                  <a:pt x="77089" y="431660"/>
                </a:lnTo>
                <a:lnTo>
                  <a:pt x="77994" y="431247"/>
                </a:lnTo>
                <a:lnTo>
                  <a:pt x="78359" y="430898"/>
                </a:lnTo>
                <a:close/>
              </a:path>
              <a:path w="92075" h="460375">
                <a:moveTo>
                  <a:pt x="77994" y="431247"/>
                </a:moveTo>
                <a:lnTo>
                  <a:pt x="77089" y="431660"/>
                </a:lnTo>
                <a:lnTo>
                  <a:pt x="77563" y="431660"/>
                </a:lnTo>
                <a:lnTo>
                  <a:pt x="77994" y="431247"/>
                </a:lnTo>
                <a:close/>
              </a:path>
              <a:path w="92075" h="460375">
                <a:moveTo>
                  <a:pt x="78761" y="430898"/>
                </a:moveTo>
                <a:lnTo>
                  <a:pt x="78359" y="430898"/>
                </a:lnTo>
                <a:lnTo>
                  <a:pt x="77994" y="431247"/>
                </a:lnTo>
                <a:lnTo>
                  <a:pt x="78761" y="430898"/>
                </a:lnTo>
                <a:close/>
              </a:path>
              <a:path w="92075" h="460375">
                <a:moveTo>
                  <a:pt x="79988" y="29908"/>
                </a:moveTo>
                <a:lnTo>
                  <a:pt x="79375" y="29908"/>
                </a:lnTo>
                <a:lnTo>
                  <a:pt x="81661" y="30670"/>
                </a:lnTo>
                <a:lnTo>
                  <a:pt x="79988" y="29908"/>
                </a:lnTo>
                <a:close/>
              </a:path>
              <a:path w="92075" h="460375">
                <a:moveTo>
                  <a:pt x="91694" y="7619"/>
                </a:moveTo>
                <a:lnTo>
                  <a:pt x="65786" y="7619"/>
                </a:lnTo>
                <a:lnTo>
                  <a:pt x="69614" y="20969"/>
                </a:lnTo>
                <a:lnTo>
                  <a:pt x="77994" y="29000"/>
                </a:lnTo>
                <a:lnTo>
                  <a:pt x="81661" y="30670"/>
                </a:lnTo>
                <a:lnTo>
                  <a:pt x="91694" y="30670"/>
                </a:lnTo>
                <a:lnTo>
                  <a:pt x="91694" y="7619"/>
                </a:lnTo>
                <a:close/>
              </a:path>
              <a:path w="92075" h="460375">
                <a:moveTo>
                  <a:pt x="65786" y="7619"/>
                </a:moveTo>
                <a:lnTo>
                  <a:pt x="65786" y="28333"/>
                </a:lnTo>
                <a:lnTo>
                  <a:pt x="68072" y="28511"/>
                </a:lnTo>
                <a:lnTo>
                  <a:pt x="72390" y="28968"/>
                </a:lnTo>
                <a:lnTo>
                  <a:pt x="76326" y="29540"/>
                </a:lnTo>
                <a:lnTo>
                  <a:pt x="78994" y="29971"/>
                </a:lnTo>
                <a:lnTo>
                  <a:pt x="79375" y="29908"/>
                </a:lnTo>
                <a:lnTo>
                  <a:pt x="79988" y="29908"/>
                </a:lnTo>
                <a:lnTo>
                  <a:pt x="78761" y="29349"/>
                </a:lnTo>
                <a:lnTo>
                  <a:pt x="78359" y="29349"/>
                </a:lnTo>
                <a:lnTo>
                  <a:pt x="77089" y="28587"/>
                </a:lnTo>
                <a:lnTo>
                  <a:pt x="77563" y="28587"/>
                </a:lnTo>
                <a:lnTo>
                  <a:pt x="70010" y="21348"/>
                </a:lnTo>
                <a:lnTo>
                  <a:pt x="69723" y="21348"/>
                </a:lnTo>
                <a:lnTo>
                  <a:pt x="69215" y="20586"/>
                </a:lnTo>
                <a:lnTo>
                  <a:pt x="69504" y="20586"/>
                </a:lnTo>
                <a:lnTo>
                  <a:pt x="65786" y="7619"/>
                </a:lnTo>
                <a:close/>
              </a:path>
              <a:path w="92075" h="460375">
                <a:moveTo>
                  <a:pt x="79375" y="29908"/>
                </a:moveTo>
                <a:lnTo>
                  <a:pt x="78994" y="29971"/>
                </a:lnTo>
                <a:lnTo>
                  <a:pt x="79565" y="29971"/>
                </a:lnTo>
                <a:lnTo>
                  <a:pt x="79375" y="29908"/>
                </a:lnTo>
                <a:close/>
              </a:path>
              <a:path w="92075" h="460375">
                <a:moveTo>
                  <a:pt x="77089" y="28587"/>
                </a:moveTo>
                <a:lnTo>
                  <a:pt x="78359" y="29349"/>
                </a:lnTo>
                <a:lnTo>
                  <a:pt x="77994" y="29000"/>
                </a:lnTo>
                <a:lnTo>
                  <a:pt x="77089" y="28587"/>
                </a:lnTo>
                <a:close/>
              </a:path>
              <a:path w="92075" h="460375">
                <a:moveTo>
                  <a:pt x="77994" y="29000"/>
                </a:moveTo>
                <a:lnTo>
                  <a:pt x="78359" y="29349"/>
                </a:lnTo>
                <a:lnTo>
                  <a:pt x="78761" y="29349"/>
                </a:lnTo>
                <a:lnTo>
                  <a:pt x="77994" y="29000"/>
                </a:lnTo>
                <a:close/>
              </a:path>
              <a:path w="92075" h="460375">
                <a:moveTo>
                  <a:pt x="77563" y="28587"/>
                </a:moveTo>
                <a:lnTo>
                  <a:pt x="77089" y="28587"/>
                </a:lnTo>
                <a:lnTo>
                  <a:pt x="77994" y="29000"/>
                </a:lnTo>
                <a:lnTo>
                  <a:pt x="77563" y="28587"/>
                </a:lnTo>
                <a:close/>
              </a:path>
              <a:path w="92075" h="460375">
                <a:moveTo>
                  <a:pt x="253" y="0"/>
                </a:moveTo>
                <a:lnTo>
                  <a:pt x="0" y="25907"/>
                </a:lnTo>
                <a:lnTo>
                  <a:pt x="18161" y="26085"/>
                </a:lnTo>
                <a:lnTo>
                  <a:pt x="34671" y="26454"/>
                </a:lnTo>
                <a:lnTo>
                  <a:pt x="56134" y="27520"/>
                </a:lnTo>
                <a:lnTo>
                  <a:pt x="65786" y="28333"/>
                </a:lnTo>
                <a:lnTo>
                  <a:pt x="65786" y="7619"/>
                </a:lnTo>
                <a:lnTo>
                  <a:pt x="91694" y="7619"/>
                </a:lnTo>
                <a:lnTo>
                  <a:pt x="91186" y="6857"/>
                </a:lnTo>
                <a:lnTo>
                  <a:pt x="35941" y="571"/>
                </a:lnTo>
                <a:lnTo>
                  <a:pt x="18796" y="190"/>
                </a:lnTo>
                <a:lnTo>
                  <a:pt x="253" y="0"/>
                </a:lnTo>
                <a:close/>
              </a:path>
              <a:path w="92075" h="460375">
                <a:moveTo>
                  <a:pt x="69215" y="20586"/>
                </a:moveTo>
                <a:lnTo>
                  <a:pt x="69723" y="21348"/>
                </a:lnTo>
                <a:lnTo>
                  <a:pt x="69614" y="20969"/>
                </a:lnTo>
                <a:lnTo>
                  <a:pt x="69215" y="20586"/>
                </a:lnTo>
                <a:close/>
              </a:path>
              <a:path w="92075" h="460375">
                <a:moveTo>
                  <a:pt x="69614" y="20969"/>
                </a:moveTo>
                <a:lnTo>
                  <a:pt x="69723" y="21348"/>
                </a:lnTo>
                <a:lnTo>
                  <a:pt x="70010" y="21348"/>
                </a:lnTo>
                <a:lnTo>
                  <a:pt x="69614" y="20969"/>
                </a:lnTo>
                <a:close/>
              </a:path>
              <a:path w="92075" h="460375">
                <a:moveTo>
                  <a:pt x="69504" y="20586"/>
                </a:moveTo>
                <a:lnTo>
                  <a:pt x="69215" y="20586"/>
                </a:lnTo>
                <a:lnTo>
                  <a:pt x="69614" y="20969"/>
                </a:lnTo>
                <a:lnTo>
                  <a:pt x="69504" y="20586"/>
                </a:lnTo>
                <a:close/>
              </a:path>
            </a:pathLst>
          </a:custGeom>
          <a:solidFill>
            <a:srgbClr val="6F2F9F"/>
          </a:solidFill>
        </p:spPr>
        <p:txBody>
          <a:bodyPr wrap="square" lIns="0" tIns="0" rIns="0" bIns="0" rtlCol="0"/>
          <a:lstStyle/>
          <a:p>
            <a:endParaRPr/>
          </a:p>
        </p:txBody>
      </p:sp>
      <p:sp>
        <p:nvSpPr>
          <p:cNvPr id="35" name="object 35"/>
          <p:cNvSpPr txBox="1"/>
          <p:nvPr/>
        </p:nvSpPr>
        <p:spPr>
          <a:xfrm>
            <a:off x="6725157" y="6269228"/>
            <a:ext cx="654685" cy="391160"/>
          </a:xfrm>
          <a:prstGeom prst="rect">
            <a:avLst/>
          </a:prstGeom>
        </p:spPr>
        <p:txBody>
          <a:bodyPr vert="horz" wrap="square" lIns="0" tIns="12700" rIns="0" bIns="0" rtlCol="0">
            <a:spAutoFit/>
          </a:bodyPr>
          <a:lstStyle/>
          <a:p>
            <a:pPr marL="38100">
              <a:lnSpc>
                <a:spcPct val="100000"/>
              </a:lnSpc>
              <a:spcBef>
                <a:spcPts val="100"/>
              </a:spcBef>
            </a:pPr>
            <a:r>
              <a:rPr sz="3600" baseline="11574" dirty="0">
                <a:solidFill>
                  <a:srgbClr val="6F2F9F"/>
                </a:solidFill>
                <a:latin typeface="Cambria Math"/>
                <a:cs typeface="Cambria Math"/>
              </a:rPr>
              <a:t>𝒫</a:t>
            </a:r>
            <a:r>
              <a:rPr sz="3600" spc="-240" baseline="11574" dirty="0">
                <a:solidFill>
                  <a:srgbClr val="6F2F9F"/>
                </a:solidFill>
                <a:latin typeface="Cambria Math"/>
                <a:cs typeface="Cambria Math"/>
              </a:rPr>
              <a:t> </a:t>
            </a:r>
            <a:r>
              <a:rPr sz="1750" spc="25" dirty="0">
                <a:solidFill>
                  <a:srgbClr val="6F2F9F"/>
                </a:solidFill>
                <a:latin typeface="Cambria Math"/>
                <a:cs typeface="Cambria Math"/>
              </a:rPr>
              <a:t>1,1</a:t>
            </a:r>
            <a:endParaRPr sz="1750">
              <a:latin typeface="Cambria Math"/>
              <a:cs typeface="Cambria Math"/>
            </a:endParaRPr>
          </a:p>
        </p:txBody>
      </p:sp>
      <p:sp>
        <p:nvSpPr>
          <p:cNvPr id="36" name="object 36"/>
          <p:cNvSpPr/>
          <p:nvPr/>
        </p:nvSpPr>
        <p:spPr>
          <a:xfrm>
            <a:off x="5312664" y="1423416"/>
            <a:ext cx="259079" cy="1321435"/>
          </a:xfrm>
          <a:custGeom>
            <a:avLst/>
            <a:gdLst/>
            <a:ahLst/>
            <a:cxnLst/>
            <a:rect l="l" t="t" r="r" b="b"/>
            <a:pathLst>
              <a:path w="259079" h="1321435">
                <a:moveTo>
                  <a:pt x="194310" y="0"/>
                </a:moveTo>
                <a:lnTo>
                  <a:pt x="64770" y="0"/>
                </a:lnTo>
                <a:lnTo>
                  <a:pt x="64770" y="1191768"/>
                </a:lnTo>
                <a:lnTo>
                  <a:pt x="0" y="1191768"/>
                </a:lnTo>
                <a:lnTo>
                  <a:pt x="129539" y="1321308"/>
                </a:lnTo>
                <a:lnTo>
                  <a:pt x="259080" y="1191768"/>
                </a:lnTo>
                <a:lnTo>
                  <a:pt x="194310" y="1191768"/>
                </a:lnTo>
                <a:lnTo>
                  <a:pt x="194310" y="0"/>
                </a:lnTo>
                <a:close/>
              </a:path>
            </a:pathLst>
          </a:custGeom>
          <a:solidFill>
            <a:srgbClr val="001F5F"/>
          </a:solidFill>
        </p:spPr>
        <p:txBody>
          <a:bodyPr wrap="square" lIns="0" tIns="0" rIns="0" bIns="0" rtlCol="0"/>
          <a:lstStyle/>
          <a:p>
            <a:endParaRPr/>
          </a:p>
        </p:txBody>
      </p:sp>
      <p:sp>
        <p:nvSpPr>
          <p:cNvPr id="37" name="object 37"/>
          <p:cNvSpPr/>
          <p:nvPr/>
        </p:nvSpPr>
        <p:spPr>
          <a:xfrm>
            <a:off x="5312664" y="1423416"/>
            <a:ext cx="259079" cy="1321435"/>
          </a:xfrm>
          <a:custGeom>
            <a:avLst/>
            <a:gdLst/>
            <a:ahLst/>
            <a:cxnLst/>
            <a:rect l="l" t="t" r="r" b="b"/>
            <a:pathLst>
              <a:path w="259079" h="1321435">
                <a:moveTo>
                  <a:pt x="129539" y="1304036"/>
                </a:moveTo>
                <a:lnTo>
                  <a:pt x="120903" y="1312672"/>
                </a:lnTo>
                <a:lnTo>
                  <a:pt x="129539" y="1321308"/>
                </a:lnTo>
                <a:lnTo>
                  <a:pt x="138175" y="1312672"/>
                </a:lnTo>
                <a:lnTo>
                  <a:pt x="129539" y="1304036"/>
                </a:lnTo>
                <a:close/>
              </a:path>
              <a:path w="259079" h="1321435">
                <a:moveTo>
                  <a:pt x="8636" y="1183132"/>
                </a:moveTo>
                <a:lnTo>
                  <a:pt x="3573" y="1195341"/>
                </a:lnTo>
                <a:lnTo>
                  <a:pt x="120903" y="1312672"/>
                </a:lnTo>
                <a:lnTo>
                  <a:pt x="129539" y="1304036"/>
                </a:lnTo>
                <a:lnTo>
                  <a:pt x="8636" y="1183132"/>
                </a:lnTo>
                <a:close/>
              </a:path>
              <a:path w="259079" h="1321435">
                <a:moveTo>
                  <a:pt x="250444" y="1183132"/>
                </a:moveTo>
                <a:lnTo>
                  <a:pt x="129539" y="1304036"/>
                </a:lnTo>
                <a:lnTo>
                  <a:pt x="138175" y="1312672"/>
                </a:lnTo>
                <a:lnTo>
                  <a:pt x="255506" y="1195341"/>
                </a:lnTo>
                <a:lnTo>
                  <a:pt x="250444" y="1183132"/>
                </a:lnTo>
                <a:close/>
              </a:path>
              <a:path w="259079" h="1321435">
                <a:moveTo>
                  <a:pt x="3573" y="1195341"/>
                </a:moveTo>
                <a:lnTo>
                  <a:pt x="0" y="1203960"/>
                </a:lnTo>
                <a:lnTo>
                  <a:pt x="12191" y="1203960"/>
                </a:lnTo>
                <a:lnTo>
                  <a:pt x="3573" y="1195341"/>
                </a:lnTo>
                <a:close/>
              </a:path>
              <a:path w="259079" h="1321435">
                <a:moveTo>
                  <a:pt x="76962" y="0"/>
                </a:moveTo>
                <a:lnTo>
                  <a:pt x="64770" y="12192"/>
                </a:lnTo>
                <a:lnTo>
                  <a:pt x="64770" y="1191768"/>
                </a:lnTo>
                <a:lnTo>
                  <a:pt x="17272" y="1191768"/>
                </a:lnTo>
                <a:lnTo>
                  <a:pt x="29463" y="1203960"/>
                </a:lnTo>
                <a:lnTo>
                  <a:pt x="76962" y="1203960"/>
                </a:lnTo>
                <a:lnTo>
                  <a:pt x="76962" y="0"/>
                </a:lnTo>
                <a:close/>
              </a:path>
              <a:path w="259079" h="1321435">
                <a:moveTo>
                  <a:pt x="182118" y="0"/>
                </a:moveTo>
                <a:lnTo>
                  <a:pt x="182118" y="1203960"/>
                </a:lnTo>
                <a:lnTo>
                  <a:pt x="229616" y="1203960"/>
                </a:lnTo>
                <a:lnTo>
                  <a:pt x="241808" y="1191768"/>
                </a:lnTo>
                <a:lnTo>
                  <a:pt x="194310" y="1191768"/>
                </a:lnTo>
                <a:lnTo>
                  <a:pt x="194310" y="12192"/>
                </a:lnTo>
                <a:lnTo>
                  <a:pt x="182118" y="0"/>
                </a:lnTo>
                <a:close/>
              </a:path>
              <a:path w="259079" h="1321435">
                <a:moveTo>
                  <a:pt x="255506" y="1195341"/>
                </a:moveTo>
                <a:lnTo>
                  <a:pt x="246888" y="1203960"/>
                </a:lnTo>
                <a:lnTo>
                  <a:pt x="259080" y="1203960"/>
                </a:lnTo>
                <a:lnTo>
                  <a:pt x="255506" y="1195341"/>
                </a:lnTo>
                <a:close/>
              </a:path>
              <a:path w="259079" h="1321435">
                <a:moveTo>
                  <a:pt x="5055" y="1191768"/>
                </a:moveTo>
                <a:lnTo>
                  <a:pt x="0" y="1191768"/>
                </a:lnTo>
                <a:lnTo>
                  <a:pt x="3573" y="1195341"/>
                </a:lnTo>
                <a:lnTo>
                  <a:pt x="5055" y="1191768"/>
                </a:lnTo>
                <a:close/>
              </a:path>
              <a:path w="259079" h="1321435">
                <a:moveTo>
                  <a:pt x="259080" y="1191768"/>
                </a:moveTo>
                <a:lnTo>
                  <a:pt x="254024" y="1191768"/>
                </a:lnTo>
                <a:lnTo>
                  <a:pt x="255506" y="1195341"/>
                </a:lnTo>
                <a:lnTo>
                  <a:pt x="259080" y="1191768"/>
                </a:lnTo>
                <a:close/>
              </a:path>
              <a:path w="259079" h="1321435">
                <a:moveTo>
                  <a:pt x="76962" y="0"/>
                </a:moveTo>
                <a:lnTo>
                  <a:pt x="64770" y="0"/>
                </a:lnTo>
                <a:lnTo>
                  <a:pt x="64770" y="12192"/>
                </a:lnTo>
                <a:lnTo>
                  <a:pt x="76962" y="0"/>
                </a:lnTo>
                <a:close/>
              </a:path>
              <a:path w="259079" h="1321435">
                <a:moveTo>
                  <a:pt x="182118" y="0"/>
                </a:moveTo>
                <a:lnTo>
                  <a:pt x="76962" y="0"/>
                </a:lnTo>
                <a:lnTo>
                  <a:pt x="76962" y="12192"/>
                </a:lnTo>
                <a:lnTo>
                  <a:pt x="182118" y="12192"/>
                </a:lnTo>
                <a:lnTo>
                  <a:pt x="182118" y="0"/>
                </a:lnTo>
                <a:close/>
              </a:path>
              <a:path w="259079" h="1321435">
                <a:moveTo>
                  <a:pt x="194310" y="0"/>
                </a:moveTo>
                <a:lnTo>
                  <a:pt x="182118" y="0"/>
                </a:lnTo>
                <a:lnTo>
                  <a:pt x="194310" y="12192"/>
                </a:lnTo>
                <a:lnTo>
                  <a:pt x="194310" y="0"/>
                </a:lnTo>
                <a:close/>
              </a:path>
            </a:pathLst>
          </a:custGeom>
          <a:solidFill>
            <a:srgbClr val="A1A1A1"/>
          </a:solidFill>
        </p:spPr>
        <p:txBody>
          <a:bodyPr wrap="square" lIns="0" tIns="0" rIns="0" bIns="0" rtlCol="0"/>
          <a:lstStyle/>
          <a:p>
            <a:endParaRPr/>
          </a:p>
        </p:txBody>
      </p:sp>
      <p:sp>
        <p:nvSpPr>
          <p:cNvPr id="38" name="object 38"/>
          <p:cNvSpPr/>
          <p:nvPr/>
        </p:nvSpPr>
        <p:spPr>
          <a:xfrm>
            <a:off x="11217147" y="5630417"/>
            <a:ext cx="92075" cy="462280"/>
          </a:xfrm>
          <a:custGeom>
            <a:avLst/>
            <a:gdLst/>
            <a:ahLst/>
            <a:cxnLst/>
            <a:rect l="l" t="t" r="r" b="b"/>
            <a:pathLst>
              <a:path w="92075" h="462279">
                <a:moveTo>
                  <a:pt x="65785" y="433470"/>
                </a:moveTo>
                <a:lnTo>
                  <a:pt x="18415" y="435673"/>
                </a:lnTo>
                <a:lnTo>
                  <a:pt x="0" y="435863"/>
                </a:lnTo>
                <a:lnTo>
                  <a:pt x="253" y="461771"/>
                </a:lnTo>
                <a:lnTo>
                  <a:pt x="51434" y="460527"/>
                </a:lnTo>
                <a:lnTo>
                  <a:pt x="89916" y="455675"/>
                </a:lnTo>
                <a:lnTo>
                  <a:pt x="91694" y="454151"/>
                </a:lnTo>
                <a:lnTo>
                  <a:pt x="65785" y="454151"/>
                </a:lnTo>
                <a:lnTo>
                  <a:pt x="65785" y="433470"/>
                </a:lnTo>
                <a:close/>
              </a:path>
              <a:path w="92075" h="462279">
                <a:moveTo>
                  <a:pt x="81146" y="431335"/>
                </a:moveTo>
                <a:lnTo>
                  <a:pt x="65785" y="433470"/>
                </a:lnTo>
                <a:lnTo>
                  <a:pt x="65785" y="454151"/>
                </a:lnTo>
                <a:lnTo>
                  <a:pt x="69504" y="441185"/>
                </a:lnTo>
                <a:lnTo>
                  <a:pt x="69215" y="441185"/>
                </a:lnTo>
                <a:lnTo>
                  <a:pt x="69723" y="440423"/>
                </a:lnTo>
                <a:lnTo>
                  <a:pt x="70010" y="440423"/>
                </a:lnTo>
                <a:lnTo>
                  <a:pt x="77563" y="433184"/>
                </a:lnTo>
                <a:lnTo>
                  <a:pt x="77088" y="433184"/>
                </a:lnTo>
                <a:lnTo>
                  <a:pt x="78358" y="432422"/>
                </a:lnTo>
                <a:lnTo>
                  <a:pt x="78761" y="432422"/>
                </a:lnTo>
                <a:lnTo>
                  <a:pt x="81146" y="431335"/>
                </a:lnTo>
                <a:close/>
              </a:path>
              <a:path w="92075" h="462279">
                <a:moveTo>
                  <a:pt x="91694" y="431101"/>
                </a:moveTo>
                <a:lnTo>
                  <a:pt x="81660" y="431101"/>
                </a:lnTo>
                <a:lnTo>
                  <a:pt x="82042" y="431126"/>
                </a:lnTo>
                <a:lnTo>
                  <a:pt x="81146" y="431335"/>
                </a:lnTo>
                <a:lnTo>
                  <a:pt x="77994" y="432771"/>
                </a:lnTo>
                <a:lnTo>
                  <a:pt x="69614" y="440802"/>
                </a:lnTo>
                <a:lnTo>
                  <a:pt x="65785" y="454151"/>
                </a:lnTo>
                <a:lnTo>
                  <a:pt x="91694" y="454151"/>
                </a:lnTo>
                <a:lnTo>
                  <a:pt x="91694" y="431101"/>
                </a:lnTo>
                <a:close/>
              </a:path>
              <a:path w="92075" h="462279">
                <a:moveTo>
                  <a:pt x="69723" y="440423"/>
                </a:moveTo>
                <a:lnTo>
                  <a:pt x="69215" y="441185"/>
                </a:lnTo>
                <a:lnTo>
                  <a:pt x="69614" y="440802"/>
                </a:lnTo>
                <a:lnTo>
                  <a:pt x="69723" y="440423"/>
                </a:lnTo>
                <a:close/>
              </a:path>
              <a:path w="92075" h="462279">
                <a:moveTo>
                  <a:pt x="69614" y="440802"/>
                </a:moveTo>
                <a:lnTo>
                  <a:pt x="69215" y="441185"/>
                </a:lnTo>
                <a:lnTo>
                  <a:pt x="69504" y="441185"/>
                </a:lnTo>
                <a:lnTo>
                  <a:pt x="69614" y="440802"/>
                </a:lnTo>
                <a:close/>
              </a:path>
              <a:path w="92075" h="462279">
                <a:moveTo>
                  <a:pt x="70010" y="440423"/>
                </a:moveTo>
                <a:lnTo>
                  <a:pt x="69723" y="440423"/>
                </a:lnTo>
                <a:lnTo>
                  <a:pt x="69614" y="440802"/>
                </a:lnTo>
                <a:lnTo>
                  <a:pt x="70010" y="440423"/>
                </a:lnTo>
                <a:close/>
              </a:path>
              <a:path w="92075" h="462279">
                <a:moveTo>
                  <a:pt x="65785" y="28333"/>
                </a:moveTo>
                <a:lnTo>
                  <a:pt x="65785" y="433470"/>
                </a:lnTo>
                <a:lnTo>
                  <a:pt x="68325" y="433222"/>
                </a:lnTo>
                <a:lnTo>
                  <a:pt x="81660" y="431101"/>
                </a:lnTo>
                <a:lnTo>
                  <a:pt x="91694" y="431101"/>
                </a:lnTo>
                <a:lnTo>
                  <a:pt x="91694" y="30670"/>
                </a:lnTo>
                <a:lnTo>
                  <a:pt x="81660" y="30670"/>
                </a:lnTo>
                <a:lnTo>
                  <a:pt x="79565" y="29971"/>
                </a:lnTo>
                <a:lnTo>
                  <a:pt x="78994" y="29971"/>
                </a:lnTo>
                <a:lnTo>
                  <a:pt x="76326" y="29540"/>
                </a:lnTo>
                <a:lnTo>
                  <a:pt x="72390" y="28968"/>
                </a:lnTo>
                <a:lnTo>
                  <a:pt x="68072" y="28511"/>
                </a:lnTo>
                <a:lnTo>
                  <a:pt x="65785" y="28333"/>
                </a:lnTo>
                <a:close/>
              </a:path>
              <a:path w="92075" h="462279">
                <a:moveTo>
                  <a:pt x="78358" y="432422"/>
                </a:moveTo>
                <a:lnTo>
                  <a:pt x="77088" y="433184"/>
                </a:lnTo>
                <a:lnTo>
                  <a:pt x="77994" y="432771"/>
                </a:lnTo>
                <a:lnTo>
                  <a:pt x="78358" y="432422"/>
                </a:lnTo>
                <a:close/>
              </a:path>
              <a:path w="92075" h="462279">
                <a:moveTo>
                  <a:pt x="77994" y="432771"/>
                </a:moveTo>
                <a:lnTo>
                  <a:pt x="77088" y="433184"/>
                </a:lnTo>
                <a:lnTo>
                  <a:pt x="77563" y="433184"/>
                </a:lnTo>
                <a:lnTo>
                  <a:pt x="77994" y="432771"/>
                </a:lnTo>
                <a:close/>
              </a:path>
              <a:path w="92075" h="462279">
                <a:moveTo>
                  <a:pt x="78761" y="432422"/>
                </a:moveTo>
                <a:lnTo>
                  <a:pt x="78358" y="432422"/>
                </a:lnTo>
                <a:lnTo>
                  <a:pt x="77994" y="432771"/>
                </a:lnTo>
                <a:lnTo>
                  <a:pt x="78761" y="432422"/>
                </a:lnTo>
                <a:close/>
              </a:path>
              <a:path w="92075" h="462279">
                <a:moveTo>
                  <a:pt x="79988" y="29908"/>
                </a:moveTo>
                <a:lnTo>
                  <a:pt x="79375" y="29908"/>
                </a:lnTo>
                <a:lnTo>
                  <a:pt x="81660" y="30670"/>
                </a:lnTo>
                <a:lnTo>
                  <a:pt x="79988" y="29908"/>
                </a:lnTo>
                <a:close/>
              </a:path>
              <a:path w="92075" h="462279">
                <a:moveTo>
                  <a:pt x="91694" y="7619"/>
                </a:moveTo>
                <a:lnTo>
                  <a:pt x="65785" y="7619"/>
                </a:lnTo>
                <a:lnTo>
                  <a:pt x="69614" y="20969"/>
                </a:lnTo>
                <a:lnTo>
                  <a:pt x="77994" y="29000"/>
                </a:lnTo>
                <a:lnTo>
                  <a:pt x="81660" y="30670"/>
                </a:lnTo>
                <a:lnTo>
                  <a:pt x="91694" y="30670"/>
                </a:lnTo>
                <a:lnTo>
                  <a:pt x="91694" y="7619"/>
                </a:lnTo>
                <a:close/>
              </a:path>
              <a:path w="92075" h="462279">
                <a:moveTo>
                  <a:pt x="65785" y="7619"/>
                </a:moveTo>
                <a:lnTo>
                  <a:pt x="65785" y="28333"/>
                </a:lnTo>
                <a:lnTo>
                  <a:pt x="68072" y="28511"/>
                </a:lnTo>
                <a:lnTo>
                  <a:pt x="72390" y="28968"/>
                </a:lnTo>
                <a:lnTo>
                  <a:pt x="76326" y="29540"/>
                </a:lnTo>
                <a:lnTo>
                  <a:pt x="78994" y="29971"/>
                </a:lnTo>
                <a:lnTo>
                  <a:pt x="79375" y="29908"/>
                </a:lnTo>
                <a:lnTo>
                  <a:pt x="79988" y="29908"/>
                </a:lnTo>
                <a:lnTo>
                  <a:pt x="78761" y="29349"/>
                </a:lnTo>
                <a:lnTo>
                  <a:pt x="78358" y="29349"/>
                </a:lnTo>
                <a:lnTo>
                  <a:pt x="77088" y="28587"/>
                </a:lnTo>
                <a:lnTo>
                  <a:pt x="77563" y="28587"/>
                </a:lnTo>
                <a:lnTo>
                  <a:pt x="70010" y="21348"/>
                </a:lnTo>
                <a:lnTo>
                  <a:pt x="69723" y="21348"/>
                </a:lnTo>
                <a:lnTo>
                  <a:pt x="69215" y="20586"/>
                </a:lnTo>
                <a:lnTo>
                  <a:pt x="69504" y="20586"/>
                </a:lnTo>
                <a:lnTo>
                  <a:pt x="65785" y="7619"/>
                </a:lnTo>
                <a:close/>
              </a:path>
              <a:path w="92075" h="462279">
                <a:moveTo>
                  <a:pt x="79375" y="29908"/>
                </a:moveTo>
                <a:lnTo>
                  <a:pt x="78994" y="29971"/>
                </a:lnTo>
                <a:lnTo>
                  <a:pt x="79565" y="29971"/>
                </a:lnTo>
                <a:lnTo>
                  <a:pt x="79375" y="29908"/>
                </a:lnTo>
                <a:close/>
              </a:path>
              <a:path w="92075" h="462279">
                <a:moveTo>
                  <a:pt x="77088" y="28587"/>
                </a:moveTo>
                <a:lnTo>
                  <a:pt x="78358" y="29349"/>
                </a:lnTo>
                <a:lnTo>
                  <a:pt x="77994" y="29000"/>
                </a:lnTo>
                <a:lnTo>
                  <a:pt x="77088" y="28587"/>
                </a:lnTo>
                <a:close/>
              </a:path>
              <a:path w="92075" h="462279">
                <a:moveTo>
                  <a:pt x="77994" y="29000"/>
                </a:moveTo>
                <a:lnTo>
                  <a:pt x="78358" y="29349"/>
                </a:lnTo>
                <a:lnTo>
                  <a:pt x="78761" y="29349"/>
                </a:lnTo>
                <a:lnTo>
                  <a:pt x="77994" y="29000"/>
                </a:lnTo>
                <a:close/>
              </a:path>
              <a:path w="92075" h="462279">
                <a:moveTo>
                  <a:pt x="77563" y="28587"/>
                </a:moveTo>
                <a:lnTo>
                  <a:pt x="77088" y="28587"/>
                </a:lnTo>
                <a:lnTo>
                  <a:pt x="77994" y="29000"/>
                </a:lnTo>
                <a:lnTo>
                  <a:pt x="77563" y="28587"/>
                </a:lnTo>
                <a:close/>
              </a:path>
              <a:path w="92075" h="462279">
                <a:moveTo>
                  <a:pt x="253" y="0"/>
                </a:moveTo>
                <a:lnTo>
                  <a:pt x="0" y="25907"/>
                </a:lnTo>
                <a:lnTo>
                  <a:pt x="18160" y="26085"/>
                </a:lnTo>
                <a:lnTo>
                  <a:pt x="34671" y="26454"/>
                </a:lnTo>
                <a:lnTo>
                  <a:pt x="56133" y="27520"/>
                </a:lnTo>
                <a:lnTo>
                  <a:pt x="65785" y="28333"/>
                </a:lnTo>
                <a:lnTo>
                  <a:pt x="65785" y="7619"/>
                </a:lnTo>
                <a:lnTo>
                  <a:pt x="91694" y="7619"/>
                </a:lnTo>
                <a:lnTo>
                  <a:pt x="91185" y="6857"/>
                </a:lnTo>
                <a:lnTo>
                  <a:pt x="35941" y="571"/>
                </a:lnTo>
                <a:lnTo>
                  <a:pt x="18796" y="190"/>
                </a:lnTo>
                <a:lnTo>
                  <a:pt x="253" y="0"/>
                </a:lnTo>
                <a:close/>
              </a:path>
              <a:path w="92075" h="462279">
                <a:moveTo>
                  <a:pt x="69215" y="20586"/>
                </a:moveTo>
                <a:lnTo>
                  <a:pt x="69723" y="21348"/>
                </a:lnTo>
                <a:lnTo>
                  <a:pt x="69614" y="20969"/>
                </a:lnTo>
                <a:lnTo>
                  <a:pt x="69215" y="20586"/>
                </a:lnTo>
                <a:close/>
              </a:path>
              <a:path w="92075" h="462279">
                <a:moveTo>
                  <a:pt x="69614" y="20969"/>
                </a:moveTo>
                <a:lnTo>
                  <a:pt x="69723" y="21348"/>
                </a:lnTo>
                <a:lnTo>
                  <a:pt x="70010" y="21348"/>
                </a:lnTo>
                <a:lnTo>
                  <a:pt x="69614" y="20969"/>
                </a:lnTo>
                <a:close/>
              </a:path>
              <a:path w="92075" h="462279">
                <a:moveTo>
                  <a:pt x="69504" y="20586"/>
                </a:moveTo>
                <a:lnTo>
                  <a:pt x="69215" y="20586"/>
                </a:lnTo>
                <a:lnTo>
                  <a:pt x="69614" y="20969"/>
                </a:lnTo>
                <a:lnTo>
                  <a:pt x="69504" y="20586"/>
                </a:lnTo>
                <a:close/>
              </a:path>
            </a:pathLst>
          </a:custGeom>
          <a:solidFill>
            <a:srgbClr val="6F2F9F"/>
          </a:solidFill>
        </p:spPr>
        <p:txBody>
          <a:bodyPr wrap="square" lIns="0" tIns="0" rIns="0" bIns="0" rtlCol="0"/>
          <a:lstStyle/>
          <a:p>
            <a:endParaRPr/>
          </a:p>
        </p:txBody>
      </p:sp>
      <p:sp>
        <p:nvSpPr>
          <p:cNvPr id="39" name="object 39"/>
          <p:cNvSpPr/>
          <p:nvPr/>
        </p:nvSpPr>
        <p:spPr>
          <a:xfrm>
            <a:off x="5516879" y="1245108"/>
            <a:ext cx="1321435" cy="259079"/>
          </a:xfrm>
          <a:custGeom>
            <a:avLst/>
            <a:gdLst/>
            <a:ahLst/>
            <a:cxnLst/>
            <a:rect l="l" t="t" r="r" b="b"/>
            <a:pathLst>
              <a:path w="1321434" h="259080">
                <a:moveTo>
                  <a:pt x="1191768" y="0"/>
                </a:moveTo>
                <a:lnTo>
                  <a:pt x="1191768" y="64769"/>
                </a:lnTo>
                <a:lnTo>
                  <a:pt x="0" y="64769"/>
                </a:lnTo>
                <a:lnTo>
                  <a:pt x="0" y="194309"/>
                </a:lnTo>
                <a:lnTo>
                  <a:pt x="1191768" y="194309"/>
                </a:lnTo>
                <a:lnTo>
                  <a:pt x="1191768" y="259079"/>
                </a:lnTo>
                <a:lnTo>
                  <a:pt x="1321308" y="129539"/>
                </a:lnTo>
                <a:lnTo>
                  <a:pt x="1191768" y="0"/>
                </a:lnTo>
                <a:close/>
              </a:path>
            </a:pathLst>
          </a:custGeom>
          <a:solidFill>
            <a:srgbClr val="001F5F"/>
          </a:solidFill>
        </p:spPr>
        <p:txBody>
          <a:bodyPr wrap="square" lIns="0" tIns="0" rIns="0" bIns="0" rtlCol="0"/>
          <a:lstStyle/>
          <a:p>
            <a:endParaRPr/>
          </a:p>
        </p:txBody>
      </p:sp>
      <p:sp>
        <p:nvSpPr>
          <p:cNvPr id="40" name="object 40"/>
          <p:cNvSpPr/>
          <p:nvPr/>
        </p:nvSpPr>
        <p:spPr>
          <a:xfrm>
            <a:off x="5516879" y="1245108"/>
            <a:ext cx="1321435" cy="259079"/>
          </a:xfrm>
          <a:custGeom>
            <a:avLst/>
            <a:gdLst/>
            <a:ahLst/>
            <a:cxnLst/>
            <a:rect l="l" t="t" r="r" b="b"/>
            <a:pathLst>
              <a:path w="1321434" h="259080">
                <a:moveTo>
                  <a:pt x="1191768" y="254024"/>
                </a:moveTo>
                <a:lnTo>
                  <a:pt x="1191768" y="259079"/>
                </a:lnTo>
                <a:lnTo>
                  <a:pt x="1195341" y="255506"/>
                </a:lnTo>
                <a:lnTo>
                  <a:pt x="1191768" y="254024"/>
                </a:lnTo>
                <a:close/>
              </a:path>
              <a:path w="1321434" h="259080">
                <a:moveTo>
                  <a:pt x="1203960" y="246887"/>
                </a:moveTo>
                <a:lnTo>
                  <a:pt x="1195341" y="255506"/>
                </a:lnTo>
                <a:lnTo>
                  <a:pt x="1203960" y="259079"/>
                </a:lnTo>
                <a:lnTo>
                  <a:pt x="1203960" y="246887"/>
                </a:lnTo>
                <a:close/>
              </a:path>
              <a:path w="1321434" h="259080">
                <a:moveTo>
                  <a:pt x="1203960" y="229615"/>
                </a:moveTo>
                <a:lnTo>
                  <a:pt x="1191768" y="241807"/>
                </a:lnTo>
                <a:lnTo>
                  <a:pt x="1191768" y="254024"/>
                </a:lnTo>
                <a:lnTo>
                  <a:pt x="1195341" y="255506"/>
                </a:lnTo>
                <a:lnTo>
                  <a:pt x="1203960" y="246887"/>
                </a:lnTo>
                <a:lnTo>
                  <a:pt x="1203960" y="229615"/>
                </a:lnTo>
                <a:close/>
              </a:path>
              <a:path w="1321434" h="259080">
                <a:moveTo>
                  <a:pt x="1191768" y="241807"/>
                </a:moveTo>
                <a:lnTo>
                  <a:pt x="1183131" y="250443"/>
                </a:lnTo>
                <a:lnTo>
                  <a:pt x="1191768" y="254024"/>
                </a:lnTo>
                <a:lnTo>
                  <a:pt x="1191768" y="241807"/>
                </a:lnTo>
                <a:close/>
              </a:path>
              <a:path w="1321434" h="259080">
                <a:moveTo>
                  <a:pt x="1304035" y="129539"/>
                </a:moveTo>
                <a:lnTo>
                  <a:pt x="1203960" y="229615"/>
                </a:lnTo>
                <a:lnTo>
                  <a:pt x="1203960" y="246887"/>
                </a:lnTo>
                <a:lnTo>
                  <a:pt x="1312672" y="138176"/>
                </a:lnTo>
                <a:lnTo>
                  <a:pt x="1304035" y="129539"/>
                </a:lnTo>
                <a:close/>
              </a:path>
              <a:path w="1321434" h="259080">
                <a:moveTo>
                  <a:pt x="1203960" y="182117"/>
                </a:moveTo>
                <a:lnTo>
                  <a:pt x="12192" y="182117"/>
                </a:lnTo>
                <a:lnTo>
                  <a:pt x="12192" y="194309"/>
                </a:lnTo>
                <a:lnTo>
                  <a:pt x="1191768" y="194309"/>
                </a:lnTo>
                <a:lnTo>
                  <a:pt x="1191768" y="241807"/>
                </a:lnTo>
                <a:lnTo>
                  <a:pt x="1203960" y="229615"/>
                </a:lnTo>
                <a:lnTo>
                  <a:pt x="1203960" y="182117"/>
                </a:lnTo>
                <a:close/>
              </a:path>
              <a:path w="1321434" h="259080">
                <a:moveTo>
                  <a:pt x="0" y="182117"/>
                </a:moveTo>
                <a:lnTo>
                  <a:pt x="0" y="194309"/>
                </a:lnTo>
                <a:lnTo>
                  <a:pt x="12192" y="194309"/>
                </a:lnTo>
                <a:lnTo>
                  <a:pt x="0" y="182117"/>
                </a:lnTo>
                <a:close/>
              </a:path>
              <a:path w="1321434" h="259080">
                <a:moveTo>
                  <a:pt x="12192" y="64769"/>
                </a:moveTo>
                <a:lnTo>
                  <a:pt x="0" y="76962"/>
                </a:lnTo>
                <a:lnTo>
                  <a:pt x="0" y="182117"/>
                </a:lnTo>
                <a:lnTo>
                  <a:pt x="12192" y="194309"/>
                </a:lnTo>
                <a:lnTo>
                  <a:pt x="12192" y="64769"/>
                </a:lnTo>
                <a:close/>
              </a:path>
              <a:path w="1321434" h="259080">
                <a:moveTo>
                  <a:pt x="1312672" y="120903"/>
                </a:moveTo>
                <a:lnTo>
                  <a:pt x="1304035" y="129539"/>
                </a:lnTo>
                <a:lnTo>
                  <a:pt x="1312672" y="138176"/>
                </a:lnTo>
                <a:lnTo>
                  <a:pt x="1312672" y="120903"/>
                </a:lnTo>
                <a:close/>
              </a:path>
              <a:path w="1321434" h="259080">
                <a:moveTo>
                  <a:pt x="1312672" y="120903"/>
                </a:moveTo>
                <a:lnTo>
                  <a:pt x="1312672" y="138176"/>
                </a:lnTo>
                <a:lnTo>
                  <a:pt x="1321308" y="129539"/>
                </a:lnTo>
                <a:lnTo>
                  <a:pt x="1312672" y="120903"/>
                </a:lnTo>
                <a:close/>
              </a:path>
              <a:path w="1321434" h="259080">
                <a:moveTo>
                  <a:pt x="1203960" y="12192"/>
                </a:moveTo>
                <a:lnTo>
                  <a:pt x="1203960" y="29464"/>
                </a:lnTo>
                <a:lnTo>
                  <a:pt x="1304035" y="129539"/>
                </a:lnTo>
                <a:lnTo>
                  <a:pt x="1312672" y="120903"/>
                </a:lnTo>
                <a:lnTo>
                  <a:pt x="1203960" y="12192"/>
                </a:lnTo>
                <a:close/>
              </a:path>
              <a:path w="1321434" h="259080">
                <a:moveTo>
                  <a:pt x="12192" y="64769"/>
                </a:moveTo>
                <a:lnTo>
                  <a:pt x="0" y="64769"/>
                </a:lnTo>
                <a:lnTo>
                  <a:pt x="0" y="76962"/>
                </a:lnTo>
                <a:lnTo>
                  <a:pt x="12192" y="64769"/>
                </a:lnTo>
                <a:close/>
              </a:path>
              <a:path w="1321434" h="259080">
                <a:moveTo>
                  <a:pt x="1191768" y="17272"/>
                </a:moveTo>
                <a:lnTo>
                  <a:pt x="1191768" y="64769"/>
                </a:lnTo>
                <a:lnTo>
                  <a:pt x="12192" y="64769"/>
                </a:lnTo>
                <a:lnTo>
                  <a:pt x="12192" y="76962"/>
                </a:lnTo>
                <a:lnTo>
                  <a:pt x="1203960" y="76962"/>
                </a:lnTo>
                <a:lnTo>
                  <a:pt x="1203960" y="29464"/>
                </a:lnTo>
                <a:lnTo>
                  <a:pt x="1191768" y="17272"/>
                </a:lnTo>
                <a:close/>
              </a:path>
              <a:path w="1321434" h="259080">
                <a:moveTo>
                  <a:pt x="1195341" y="3573"/>
                </a:moveTo>
                <a:lnTo>
                  <a:pt x="1191768" y="5055"/>
                </a:lnTo>
                <a:lnTo>
                  <a:pt x="1191768" y="17272"/>
                </a:lnTo>
                <a:lnTo>
                  <a:pt x="1203960" y="29464"/>
                </a:lnTo>
                <a:lnTo>
                  <a:pt x="1203960" y="12192"/>
                </a:lnTo>
                <a:lnTo>
                  <a:pt x="1195341" y="3573"/>
                </a:lnTo>
                <a:close/>
              </a:path>
              <a:path w="1321434" h="259080">
                <a:moveTo>
                  <a:pt x="1191768" y="5055"/>
                </a:moveTo>
                <a:lnTo>
                  <a:pt x="1183131" y="8636"/>
                </a:lnTo>
                <a:lnTo>
                  <a:pt x="1191768" y="17272"/>
                </a:lnTo>
                <a:lnTo>
                  <a:pt x="1191768" y="5055"/>
                </a:lnTo>
                <a:close/>
              </a:path>
              <a:path w="1321434" h="259080">
                <a:moveTo>
                  <a:pt x="1203960" y="0"/>
                </a:moveTo>
                <a:lnTo>
                  <a:pt x="1195341" y="3573"/>
                </a:lnTo>
                <a:lnTo>
                  <a:pt x="1203960" y="12192"/>
                </a:lnTo>
                <a:lnTo>
                  <a:pt x="1203960" y="0"/>
                </a:lnTo>
                <a:close/>
              </a:path>
              <a:path w="1321434" h="259080">
                <a:moveTo>
                  <a:pt x="1191768" y="0"/>
                </a:moveTo>
                <a:lnTo>
                  <a:pt x="1191768" y="5055"/>
                </a:lnTo>
                <a:lnTo>
                  <a:pt x="1195341" y="3573"/>
                </a:lnTo>
                <a:lnTo>
                  <a:pt x="1191768" y="0"/>
                </a:lnTo>
                <a:close/>
              </a:path>
            </a:pathLst>
          </a:custGeom>
          <a:solidFill>
            <a:srgbClr val="A1A1A1"/>
          </a:solidFill>
        </p:spPr>
        <p:txBody>
          <a:bodyPr wrap="square" lIns="0" tIns="0" rIns="0" bIns="0" rtlCol="0"/>
          <a:lstStyle/>
          <a:p>
            <a:endParaRPr/>
          </a:p>
        </p:txBody>
      </p:sp>
      <p:sp>
        <p:nvSpPr>
          <p:cNvPr id="41" name="object 41"/>
          <p:cNvSpPr/>
          <p:nvPr/>
        </p:nvSpPr>
        <p:spPr>
          <a:xfrm>
            <a:off x="5312664" y="1423416"/>
            <a:ext cx="259079" cy="1321435"/>
          </a:xfrm>
          <a:custGeom>
            <a:avLst/>
            <a:gdLst/>
            <a:ahLst/>
            <a:cxnLst/>
            <a:rect l="l" t="t" r="r" b="b"/>
            <a:pathLst>
              <a:path w="259079" h="1321435">
                <a:moveTo>
                  <a:pt x="194310" y="0"/>
                </a:moveTo>
                <a:lnTo>
                  <a:pt x="64770" y="0"/>
                </a:lnTo>
                <a:lnTo>
                  <a:pt x="64770" y="1191768"/>
                </a:lnTo>
                <a:lnTo>
                  <a:pt x="0" y="1191768"/>
                </a:lnTo>
                <a:lnTo>
                  <a:pt x="129539" y="1321308"/>
                </a:lnTo>
                <a:lnTo>
                  <a:pt x="259080" y="1191768"/>
                </a:lnTo>
                <a:lnTo>
                  <a:pt x="194310" y="1191768"/>
                </a:lnTo>
                <a:lnTo>
                  <a:pt x="194310" y="0"/>
                </a:lnTo>
                <a:close/>
              </a:path>
            </a:pathLst>
          </a:custGeom>
          <a:solidFill>
            <a:srgbClr val="001F5F"/>
          </a:solidFill>
        </p:spPr>
        <p:txBody>
          <a:bodyPr wrap="square" lIns="0" tIns="0" rIns="0" bIns="0" rtlCol="0"/>
          <a:lstStyle/>
          <a:p>
            <a:endParaRPr/>
          </a:p>
        </p:txBody>
      </p:sp>
      <p:sp>
        <p:nvSpPr>
          <p:cNvPr id="42" name="object 42"/>
          <p:cNvSpPr/>
          <p:nvPr/>
        </p:nvSpPr>
        <p:spPr>
          <a:xfrm>
            <a:off x="5312664" y="1423416"/>
            <a:ext cx="259079" cy="1321435"/>
          </a:xfrm>
          <a:custGeom>
            <a:avLst/>
            <a:gdLst/>
            <a:ahLst/>
            <a:cxnLst/>
            <a:rect l="l" t="t" r="r" b="b"/>
            <a:pathLst>
              <a:path w="259079" h="1321435">
                <a:moveTo>
                  <a:pt x="129539" y="1304036"/>
                </a:moveTo>
                <a:lnTo>
                  <a:pt x="120903" y="1312672"/>
                </a:lnTo>
                <a:lnTo>
                  <a:pt x="129539" y="1321308"/>
                </a:lnTo>
                <a:lnTo>
                  <a:pt x="138175" y="1312672"/>
                </a:lnTo>
                <a:lnTo>
                  <a:pt x="129539" y="1304036"/>
                </a:lnTo>
                <a:close/>
              </a:path>
              <a:path w="259079" h="1321435">
                <a:moveTo>
                  <a:pt x="8636" y="1183132"/>
                </a:moveTo>
                <a:lnTo>
                  <a:pt x="3573" y="1195341"/>
                </a:lnTo>
                <a:lnTo>
                  <a:pt x="120903" y="1312672"/>
                </a:lnTo>
                <a:lnTo>
                  <a:pt x="129539" y="1304036"/>
                </a:lnTo>
                <a:lnTo>
                  <a:pt x="8636" y="1183132"/>
                </a:lnTo>
                <a:close/>
              </a:path>
              <a:path w="259079" h="1321435">
                <a:moveTo>
                  <a:pt x="250444" y="1183132"/>
                </a:moveTo>
                <a:lnTo>
                  <a:pt x="129539" y="1304036"/>
                </a:lnTo>
                <a:lnTo>
                  <a:pt x="138175" y="1312672"/>
                </a:lnTo>
                <a:lnTo>
                  <a:pt x="255506" y="1195341"/>
                </a:lnTo>
                <a:lnTo>
                  <a:pt x="250444" y="1183132"/>
                </a:lnTo>
                <a:close/>
              </a:path>
              <a:path w="259079" h="1321435">
                <a:moveTo>
                  <a:pt x="3573" y="1195341"/>
                </a:moveTo>
                <a:lnTo>
                  <a:pt x="0" y="1203960"/>
                </a:lnTo>
                <a:lnTo>
                  <a:pt x="12191" y="1203960"/>
                </a:lnTo>
                <a:lnTo>
                  <a:pt x="3573" y="1195341"/>
                </a:lnTo>
                <a:close/>
              </a:path>
              <a:path w="259079" h="1321435">
                <a:moveTo>
                  <a:pt x="76962" y="0"/>
                </a:moveTo>
                <a:lnTo>
                  <a:pt x="64770" y="12192"/>
                </a:lnTo>
                <a:lnTo>
                  <a:pt x="64770" y="1191768"/>
                </a:lnTo>
                <a:lnTo>
                  <a:pt x="17272" y="1191768"/>
                </a:lnTo>
                <a:lnTo>
                  <a:pt x="29463" y="1203960"/>
                </a:lnTo>
                <a:lnTo>
                  <a:pt x="76962" y="1203960"/>
                </a:lnTo>
                <a:lnTo>
                  <a:pt x="76962" y="0"/>
                </a:lnTo>
                <a:close/>
              </a:path>
              <a:path w="259079" h="1321435">
                <a:moveTo>
                  <a:pt x="182118" y="0"/>
                </a:moveTo>
                <a:lnTo>
                  <a:pt x="182118" y="1203960"/>
                </a:lnTo>
                <a:lnTo>
                  <a:pt x="229616" y="1203960"/>
                </a:lnTo>
                <a:lnTo>
                  <a:pt x="241808" y="1191768"/>
                </a:lnTo>
                <a:lnTo>
                  <a:pt x="194310" y="1191768"/>
                </a:lnTo>
                <a:lnTo>
                  <a:pt x="194310" y="12192"/>
                </a:lnTo>
                <a:lnTo>
                  <a:pt x="182118" y="0"/>
                </a:lnTo>
                <a:close/>
              </a:path>
              <a:path w="259079" h="1321435">
                <a:moveTo>
                  <a:pt x="255506" y="1195341"/>
                </a:moveTo>
                <a:lnTo>
                  <a:pt x="246888" y="1203960"/>
                </a:lnTo>
                <a:lnTo>
                  <a:pt x="259080" y="1203960"/>
                </a:lnTo>
                <a:lnTo>
                  <a:pt x="255506" y="1195341"/>
                </a:lnTo>
                <a:close/>
              </a:path>
              <a:path w="259079" h="1321435">
                <a:moveTo>
                  <a:pt x="5055" y="1191768"/>
                </a:moveTo>
                <a:lnTo>
                  <a:pt x="0" y="1191768"/>
                </a:lnTo>
                <a:lnTo>
                  <a:pt x="3573" y="1195341"/>
                </a:lnTo>
                <a:lnTo>
                  <a:pt x="5055" y="1191768"/>
                </a:lnTo>
                <a:close/>
              </a:path>
              <a:path w="259079" h="1321435">
                <a:moveTo>
                  <a:pt x="259080" y="1191768"/>
                </a:moveTo>
                <a:lnTo>
                  <a:pt x="254024" y="1191768"/>
                </a:lnTo>
                <a:lnTo>
                  <a:pt x="255506" y="1195341"/>
                </a:lnTo>
                <a:lnTo>
                  <a:pt x="259080" y="1191768"/>
                </a:lnTo>
                <a:close/>
              </a:path>
              <a:path w="259079" h="1321435">
                <a:moveTo>
                  <a:pt x="76962" y="0"/>
                </a:moveTo>
                <a:lnTo>
                  <a:pt x="64770" y="0"/>
                </a:lnTo>
                <a:lnTo>
                  <a:pt x="64770" y="12192"/>
                </a:lnTo>
                <a:lnTo>
                  <a:pt x="76962" y="0"/>
                </a:lnTo>
                <a:close/>
              </a:path>
              <a:path w="259079" h="1321435">
                <a:moveTo>
                  <a:pt x="182118" y="0"/>
                </a:moveTo>
                <a:lnTo>
                  <a:pt x="76962" y="0"/>
                </a:lnTo>
                <a:lnTo>
                  <a:pt x="76962" y="12192"/>
                </a:lnTo>
                <a:lnTo>
                  <a:pt x="182118" y="12192"/>
                </a:lnTo>
                <a:lnTo>
                  <a:pt x="182118" y="0"/>
                </a:lnTo>
                <a:close/>
              </a:path>
              <a:path w="259079" h="1321435">
                <a:moveTo>
                  <a:pt x="194310" y="0"/>
                </a:moveTo>
                <a:lnTo>
                  <a:pt x="182118" y="0"/>
                </a:lnTo>
                <a:lnTo>
                  <a:pt x="194310" y="12192"/>
                </a:lnTo>
                <a:lnTo>
                  <a:pt x="194310" y="0"/>
                </a:lnTo>
                <a:close/>
              </a:path>
            </a:pathLst>
          </a:custGeom>
          <a:solidFill>
            <a:srgbClr val="A1A1A1"/>
          </a:solidFill>
        </p:spPr>
        <p:txBody>
          <a:bodyPr wrap="square" lIns="0" tIns="0" rIns="0" bIns="0" rtlCol="0"/>
          <a:lstStyle/>
          <a:p>
            <a:endParaRPr/>
          </a:p>
        </p:txBody>
      </p:sp>
      <p:sp>
        <p:nvSpPr>
          <p:cNvPr id="43" name="object 43"/>
          <p:cNvSpPr/>
          <p:nvPr/>
        </p:nvSpPr>
        <p:spPr>
          <a:xfrm>
            <a:off x="5516879" y="1245108"/>
            <a:ext cx="1321435" cy="259079"/>
          </a:xfrm>
          <a:custGeom>
            <a:avLst/>
            <a:gdLst/>
            <a:ahLst/>
            <a:cxnLst/>
            <a:rect l="l" t="t" r="r" b="b"/>
            <a:pathLst>
              <a:path w="1321434" h="259080">
                <a:moveTo>
                  <a:pt x="1191768" y="0"/>
                </a:moveTo>
                <a:lnTo>
                  <a:pt x="1191768" y="64769"/>
                </a:lnTo>
                <a:lnTo>
                  <a:pt x="0" y="64769"/>
                </a:lnTo>
                <a:lnTo>
                  <a:pt x="0" y="194309"/>
                </a:lnTo>
                <a:lnTo>
                  <a:pt x="1191768" y="194309"/>
                </a:lnTo>
                <a:lnTo>
                  <a:pt x="1191768" y="259079"/>
                </a:lnTo>
                <a:lnTo>
                  <a:pt x="1321308" y="129539"/>
                </a:lnTo>
                <a:lnTo>
                  <a:pt x="1191768" y="0"/>
                </a:lnTo>
                <a:close/>
              </a:path>
            </a:pathLst>
          </a:custGeom>
          <a:solidFill>
            <a:srgbClr val="001F5F"/>
          </a:solidFill>
        </p:spPr>
        <p:txBody>
          <a:bodyPr wrap="square" lIns="0" tIns="0" rIns="0" bIns="0" rtlCol="0"/>
          <a:lstStyle/>
          <a:p>
            <a:endParaRPr/>
          </a:p>
        </p:txBody>
      </p:sp>
      <p:sp>
        <p:nvSpPr>
          <p:cNvPr id="44" name="object 44"/>
          <p:cNvSpPr/>
          <p:nvPr/>
        </p:nvSpPr>
        <p:spPr>
          <a:xfrm>
            <a:off x="5516879" y="1245108"/>
            <a:ext cx="1321435" cy="259079"/>
          </a:xfrm>
          <a:custGeom>
            <a:avLst/>
            <a:gdLst/>
            <a:ahLst/>
            <a:cxnLst/>
            <a:rect l="l" t="t" r="r" b="b"/>
            <a:pathLst>
              <a:path w="1321434" h="259080">
                <a:moveTo>
                  <a:pt x="1191768" y="254024"/>
                </a:moveTo>
                <a:lnTo>
                  <a:pt x="1191768" y="259079"/>
                </a:lnTo>
                <a:lnTo>
                  <a:pt x="1195341" y="255506"/>
                </a:lnTo>
                <a:lnTo>
                  <a:pt x="1191768" y="254024"/>
                </a:lnTo>
                <a:close/>
              </a:path>
              <a:path w="1321434" h="259080">
                <a:moveTo>
                  <a:pt x="1203960" y="246887"/>
                </a:moveTo>
                <a:lnTo>
                  <a:pt x="1195341" y="255506"/>
                </a:lnTo>
                <a:lnTo>
                  <a:pt x="1203960" y="259079"/>
                </a:lnTo>
                <a:lnTo>
                  <a:pt x="1203960" y="246887"/>
                </a:lnTo>
                <a:close/>
              </a:path>
              <a:path w="1321434" h="259080">
                <a:moveTo>
                  <a:pt x="1203960" y="229615"/>
                </a:moveTo>
                <a:lnTo>
                  <a:pt x="1191768" y="241807"/>
                </a:lnTo>
                <a:lnTo>
                  <a:pt x="1191768" y="254024"/>
                </a:lnTo>
                <a:lnTo>
                  <a:pt x="1195341" y="255506"/>
                </a:lnTo>
                <a:lnTo>
                  <a:pt x="1203960" y="246887"/>
                </a:lnTo>
                <a:lnTo>
                  <a:pt x="1203960" y="229615"/>
                </a:lnTo>
                <a:close/>
              </a:path>
              <a:path w="1321434" h="259080">
                <a:moveTo>
                  <a:pt x="1191768" y="241807"/>
                </a:moveTo>
                <a:lnTo>
                  <a:pt x="1183131" y="250443"/>
                </a:lnTo>
                <a:lnTo>
                  <a:pt x="1191768" y="254024"/>
                </a:lnTo>
                <a:lnTo>
                  <a:pt x="1191768" y="241807"/>
                </a:lnTo>
                <a:close/>
              </a:path>
              <a:path w="1321434" h="259080">
                <a:moveTo>
                  <a:pt x="1304035" y="129539"/>
                </a:moveTo>
                <a:lnTo>
                  <a:pt x="1203960" y="229615"/>
                </a:lnTo>
                <a:lnTo>
                  <a:pt x="1203960" y="246887"/>
                </a:lnTo>
                <a:lnTo>
                  <a:pt x="1312672" y="138176"/>
                </a:lnTo>
                <a:lnTo>
                  <a:pt x="1304035" y="129539"/>
                </a:lnTo>
                <a:close/>
              </a:path>
              <a:path w="1321434" h="259080">
                <a:moveTo>
                  <a:pt x="1203960" y="182117"/>
                </a:moveTo>
                <a:lnTo>
                  <a:pt x="12192" y="182117"/>
                </a:lnTo>
                <a:lnTo>
                  <a:pt x="12192" y="194309"/>
                </a:lnTo>
                <a:lnTo>
                  <a:pt x="1191768" y="194309"/>
                </a:lnTo>
                <a:lnTo>
                  <a:pt x="1191768" y="241807"/>
                </a:lnTo>
                <a:lnTo>
                  <a:pt x="1203960" y="229615"/>
                </a:lnTo>
                <a:lnTo>
                  <a:pt x="1203960" y="182117"/>
                </a:lnTo>
                <a:close/>
              </a:path>
              <a:path w="1321434" h="259080">
                <a:moveTo>
                  <a:pt x="0" y="182117"/>
                </a:moveTo>
                <a:lnTo>
                  <a:pt x="0" y="194309"/>
                </a:lnTo>
                <a:lnTo>
                  <a:pt x="12192" y="194309"/>
                </a:lnTo>
                <a:lnTo>
                  <a:pt x="0" y="182117"/>
                </a:lnTo>
                <a:close/>
              </a:path>
              <a:path w="1321434" h="259080">
                <a:moveTo>
                  <a:pt x="12192" y="64769"/>
                </a:moveTo>
                <a:lnTo>
                  <a:pt x="0" y="76962"/>
                </a:lnTo>
                <a:lnTo>
                  <a:pt x="0" y="182117"/>
                </a:lnTo>
                <a:lnTo>
                  <a:pt x="12192" y="194309"/>
                </a:lnTo>
                <a:lnTo>
                  <a:pt x="12192" y="64769"/>
                </a:lnTo>
                <a:close/>
              </a:path>
              <a:path w="1321434" h="259080">
                <a:moveTo>
                  <a:pt x="1312672" y="120903"/>
                </a:moveTo>
                <a:lnTo>
                  <a:pt x="1304035" y="129539"/>
                </a:lnTo>
                <a:lnTo>
                  <a:pt x="1312672" y="138176"/>
                </a:lnTo>
                <a:lnTo>
                  <a:pt x="1312672" y="120903"/>
                </a:lnTo>
                <a:close/>
              </a:path>
              <a:path w="1321434" h="259080">
                <a:moveTo>
                  <a:pt x="1312672" y="120903"/>
                </a:moveTo>
                <a:lnTo>
                  <a:pt x="1312672" y="138176"/>
                </a:lnTo>
                <a:lnTo>
                  <a:pt x="1321308" y="129539"/>
                </a:lnTo>
                <a:lnTo>
                  <a:pt x="1312672" y="120903"/>
                </a:lnTo>
                <a:close/>
              </a:path>
              <a:path w="1321434" h="259080">
                <a:moveTo>
                  <a:pt x="1203960" y="12192"/>
                </a:moveTo>
                <a:lnTo>
                  <a:pt x="1203960" y="29464"/>
                </a:lnTo>
                <a:lnTo>
                  <a:pt x="1304035" y="129539"/>
                </a:lnTo>
                <a:lnTo>
                  <a:pt x="1312672" y="120903"/>
                </a:lnTo>
                <a:lnTo>
                  <a:pt x="1203960" y="12192"/>
                </a:lnTo>
                <a:close/>
              </a:path>
              <a:path w="1321434" h="259080">
                <a:moveTo>
                  <a:pt x="12192" y="64769"/>
                </a:moveTo>
                <a:lnTo>
                  <a:pt x="0" y="64769"/>
                </a:lnTo>
                <a:lnTo>
                  <a:pt x="0" y="76962"/>
                </a:lnTo>
                <a:lnTo>
                  <a:pt x="12192" y="64769"/>
                </a:lnTo>
                <a:close/>
              </a:path>
              <a:path w="1321434" h="259080">
                <a:moveTo>
                  <a:pt x="1191768" y="17272"/>
                </a:moveTo>
                <a:lnTo>
                  <a:pt x="1191768" y="64769"/>
                </a:lnTo>
                <a:lnTo>
                  <a:pt x="12192" y="64769"/>
                </a:lnTo>
                <a:lnTo>
                  <a:pt x="12192" y="76962"/>
                </a:lnTo>
                <a:lnTo>
                  <a:pt x="1203960" y="76962"/>
                </a:lnTo>
                <a:lnTo>
                  <a:pt x="1203960" y="29464"/>
                </a:lnTo>
                <a:lnTo>
                  <a:pt x="1191768" y="17272"/>
                </a:lnTo>
                <a:close/>
              </a:path>
              <a:path w="1321434" h="259080">
                <a:moveTo>
                  <a:pt x="1195341" y="3573"/>
                </a:moveTo>
                <a:lnTo>
                  <a:pt x="1191768" y="5055"/>
                </a:lnTo>
                <a:lnTo>
                  <a:pt x="1191768" y="17272"/>
                </a:lnTo>
                <a:lnTo>
                  <a:pt x="1203960" y="29464"/>
                </a:lnTo>
                <a:lnTo>
                  <a:pt x="1203960" y="12192"/>
                </a:lnTo>
                <a:lnTo>
                  <a:pt x="1195341" y="3573"/>
                </a:lnTo>
                <a:close/>
              </a:path>
              <a:path w="1321434" h="259080">
                <a:moveTo>
                  <a:pt x="1191768" y="5055"/>
                </a:moveTo>
                <a:lnTo>
                  <a:pt x="1183131" y="8636"/>
                </a:lnTo>
                <a:lnTo>
                  <a:pt x="1191768" y="17272"/>
                </a:lnTo>
                <a:lnTo>
                  <a:pt x="1191768" y="5055"/>
                </a:lnTo>
                <a:close/>
              </a:path>
              <a:path w="1321434" h="259080">
                <a:moveTo>
                  <a:pt x="1203960" y="0"/>
                </a:moveTo>
                <a:lnTo>
                  <a:pt x="1195341" y="3573"/>
                </a:lnTo>
                <a:lnTo>
                  <a:pt x="1203960" y="12192"/>
                </a:lnTo>
                <a:lnTo>
                  <a:pt x="1203960" y="0"/>
                </a:lnTo>
                <a:close/>
              </a:path>
              <a:path w="1321434" h="259080">
                <a:moveTo>
                  <a:pt x="1191768" y="0"/>
                </a:moveTo>
                <a:lnTo>
                  <a:pt x="1191768" y="5055"/>
                </a:lnTo>
                <a:lnTo>
                  <a:pt x="1195341" y="3573"/>
                </a:lnTo>
                <a:lnTo>
                  <a:pt x="1191768" y="0"/>
                </a:lnTo>
                <a:close/>
              </a:path>
            </a:pathLst>
          </a:custGeom>
          <a:solidFill>
            <a:srgbClr val="A1A1A1"/>
          </a:solidFill>
        </p:spPr>
        <p:txBody>
          <a:bodyPr wrap="square" lIns="0" tIns="0" rIns="0" bIns="0" rtlCol="0"/>
          <a:lstStyle/>
          <a:p>
            <a:endParaRPr/>
          </a:p>
        </p:txBody>
      </p:sp>
      <p:sp>
        <p:nvSpPr>
          <p:cNvPr id="45" name="object 45"/>
          <p:cNvSpPr/>
          <p:nvPr/>
        </p:nvSpPr>
        <p:spPr>
          <a:xfrm>
            <a:off x="5312664" y="1423416"/>
            <a:ext cx="259079" cy="1321435"/>
          </a:xfrm>
          <a:custGeom>
            <a:avLst/>
            <a:gdLst/>
            <a:ahLst/>
            <a:cxnLst/>
            <a:rect l="l" t="t" r="r" b="b"/>
            <a:pathLst>
              <a:path w="259079" h="1321435">
                <a:moveTo>
                  <a:pt x="194310" y="0"/>
                </a:moveTo>
                <a:lnTo>
                  <a:pt x="64770" y="0"/>
                </a:lnTo>
                <a:lnTo>
                  <a:pt x="64770" y="1191768"/>
                </a:lnTo>
                <a:lnTo>
                  <a:pt x="0" y="1191768"/>
                </a:lnTo>
                <a:lnTo>
                  <a:pt x="129539" y="1321308"/>
                </a:lnTo>
                <a:lnTo>
                  <a:pt x="259080" y="1191768"/>
                </a:lnTo>
                <a:lnTo>
                  <a:pt x="194310" y="1191768"/>
                </a:lnTo>
                <a:lnTo>
                  <a:pt x="194310" y="0"/>
                </a:lnTo>
                <a:close/>
              </a:path>
            </a:pathLst>
          </a:custGeom>
          <a:solidFill>
            <a:srgbClr val="001F5F"/>
          </a:solidFill>
        </p:spPr>
        <p:txBody>
          <a:bodyPr wrap="square" lIns="0" tIns="0" rIns="0" bIns="0" rtlCol="0"/>
          <a:lstStyle/>
          <a:p>
            <a:endParaRPr/>
          </a:p>
        </p:txBody>
      </p:sp>
      <p:sp>
        <p:nvSpPr>
          <p:cNvPr id="46" name="object 46"/>
          <p:cNvSpPr/>
          <p:nvPr/>
        </p:nvSpPr>
        <p:spPr>
          <a:xfrm>
            <a:off x="5312664" y="1423416"/>
            <a:ext cx="259079" cy="1321435"/>
          </a:xfrm>
          <a:custGeom>
            <a:avLst/>
            <a:gdLst/>
            <a:ahLst/>
            <a:cxnLst/>
            <a:rect l="l" t="t" r="r" b="b"/>
            <a:pathLst>
              <a:path w="259079" h="1321435">
                <a:moveTo>
                  <a:pt x="129539" y="1304036"/>
                </a:moveTo>
                <a:lnTo>
                  <a:pt x="120903" y="1312672"/>
                </a:lnTo>
                <a:lnTo>
                  <a:pt x="129539" y="1321308"/>
                </a:lnTo>
                <a:lnTo>
                  <a:pt x="138175" y="1312672"/>
                </a:lnTo>
                <a:lnTo>
                  <a:pt x="129539" y="1304036"/>
                </a:lnTo>
                <a:close/>
              </a:path>
              <a:path w="259079" h="1321435">
                <a:moveTo>
                  <a:pt x="8636" y="1183132"/>
                </a:moveTo>
                <a:lnTo>
                  <a:pt x="3573" y="1195341"/>
                </a:lnTo>
                <a:lnTo>
                  <a:pt x="120903" y="1312672"/>
                </a:lnTo>
                <a:lnTo>
                  <a:pt x="129539" y="1304036"/>
                </a:lnTo>
                <a:lnTo>
                  <a:pt x="8636" y="1183132"/>
                </a:lnTo>
                <a:close/>
              </a:path>
              <a:path w="259079" h="1321435">
                <a:moveTo>
                  <a:pt x="250444" y="1183132"/>
                </a:moveTo>
                <a:lnTo>
                  <a:pt x="129539" y="1304036"/>
                </a:lnTo>
                <a:lnTo>
                  <a:pt x="138175" y="1312672"/>
                </a:lnTo>
                <a:lnTo>
                  <a:pt x="255506" y="1195341"/>
                </a:lnTo>
                <a:lnTo>
                  <a:pt x="250444" y="1183132"/>
                </a:lnTo>
                <a:close/>
              </a:path>
              <a:path w="259079" h="1321435">
                <a:moveTo>
                  <a:pt x="3573" y="1195341"/>
                </a:moveTo>
                <a:lnTo>
                  <a:pt x="0" y="1203960"/>
                </a:lnTo>
                <a:lnTo>
                  <a:pt x="12191" y="1203960"/>
                </a:lnTo>
                <a:lnTo>
                  <a:pt x="3573" y="1195341"/>
                </a:lnTo>
                <a:close/>
              </a:path>
              <a:path w="259079" h="1321435">
                <a:moveTo>
                  <a:pt x="76962" y="0"/>
                </a:moveTo>
                <a:lnTo>
                  <a:pt x="64770" y="12192"/>
                </a:lnTo>
                <a:lnTo>
                  <a:pt x="64770" y="1191768"/>
                </a:lnTo>
                <a:lnTo>
                  <a:pt x="17272" y="1191768"/>
                </a:lnTo>
                <a:lnTo>
                  <a:pt x="29463" y="1203960"/>
                </a:lnTo>
                <a:lnTo>
                  <a:pt x="76962" y="1203960"/>
                </a:lnTo>
                <a:lnTo>
                  <a:pt x="76962" y="0"/>
                </a:lnTo>
                <a:close/>
              </a:path>
              <a:path w="259079" h="1321435">
                <a:moveTo>
                  <a:pt x="182118" y="0"/>
                </a:moveTo>
                <a:lnTo>
                  <a:pt x="182118" y="1203960"/>
                </a:lnTo>
                <a:lnTo>
                  <a:pt x="229616" y="1203960"/>
                </a:lnTo>
                <a:lnTo>
                  <a:pt x="241808" y="1191768"/>
                </a:lnTo>
                <a:lnTo>
                  <a:pt x="194310" y="1191768"/>
                </a:lnTo>
                <a:lnTo>
                  <a:pt x="194310" y="12192"/>
                </a:lnTo>
                <a:lnTo>
                  <a:pt x="182118" y="0"/>
                </a:lnTo>
                <a:close/>
              </a:path>
              <a:path w="259079" h="1321435">
                <a:moveTo>
                  <a:pt x="255506" y="1195341"/>
                </a:moveTo>
                <a:lnTo>
                  <a:pt x="246888" y="1203960"/>
                </a:lnTo>
                <a:lnTo>
                  <a:pt x="259080" y="1203960"/>
                </a:lnTo>
                <a:lnTo>
                  <a:pt x="255506" y="1195341"/>
                </a:lnTo>
                <a:close/>
              </a:path>
              <a:path w="259079" h="1321435">
                <a:moveTo>
                  <a:pt x="5055" y="1191768"/>
                </a:moveTo>
                <a:lnTo>
                  <a:pt x="0" y="1191768"/>
                </a:lnTo>
                <a:lnTo>
                  <a:pt x="3573" y="1195341"/>
                </a:lnTo>
                <a:lnTo>
                  <a:pt x="5055" y="1191768"/>
                </a:lnTo>
                <a:close/>
              </a:path>
              <a:path w="259079" h="1321435">
                <a:moveTo>
                  <a:pt x="259080" y="1191768"/>
                </a:moveTo>
                <a:lnTo>
                  <a:pt x="254024" y="1191768"/>
                </a:lnTo>
                <a:lnTo>
                  <a:pt x="255506" y="1195341"/>
                </a:lnTo>
                <a:lnTo>
                  <a:pt x="259080" y="1191768"/>
                </a:lnTo>
                <a:close/>
              </a:path>
              <a:path w="259079" h="1321435">
                <a:moveTo>
                  <a:pt x="76962" y="0"/>
                </a:moveTo>
                <a:lnTo>
                  <a:pt x="64770" y="0"/>
                </a:lnTo>
                <a:lnTo>
                  <a:pt x="64770" y="12192"/>
                </a:lnTo>
                <a:lnTo>
                  <a:pt x="76962" y="0"/>
                </a:lnTo>
                <a:close/>
              </a:path>
              <a:path w="259079" h="1321435">
                <a:moveTo>
                  <a:pt x="182118" y="0"/>
                </a:moveTo>
                <a:lnTo>
                  <a:pt x="76962" y="0"/>
                </a:lnTo>
                <a:lnTo>
                  <a:pt x="76962" y="12192"/>
                </a:lnTo>
                <a:lnTo>
                  <a:pt x="182118" y="12192"/>
                </a:lnTo>
                <a:lnTo>
                  <a:pt x="182118" y="0"/>
                </a:lnTo>
                <a:close/>
              </a:path>
              <a:path w="259079" h="1321435">
                <a:moveTo>
                  <a:pt x="194310" y="0"/>
                </a:moveTo>
                <a:lnTo>
                  <a:pt x="182118" y="0"/>
                </a:lnTo>
                <a:lnTo>
                  <a:pt x="194310" y="12192"/>
                </a:lnTo>
                <a:lnTo>
                  <a:pt x="194310" y="0"/>
                </a:lnTo>
                <a:close/>
              </a:path>
            </a:pathLst>
          </a:custGeom>
          <a:solidFill>
            <a:srgbClr val="A1A1A1"/>
          </a:solidFill>
        </p:spPr>
        <p:txBody>
          <a:bodyPr wrap="square" lIns="0" tIns="0" rIns="0" bIns="0" rtlCol="0"/>
          <a:lstStyle/>
          <a:p>
            <a:endParaRPr/>
          </a:p>
        </p:txBody>
      </p:sp>
      <p:sp>
        <p:nvSpPr>
          <p:cNvPr id="47" name="object 47"/>
          <p:cNvSpPr/>
          <p:nvPr/>
        </p:nvSpPr>
        <p:spPr>
          <a:xfrm>
            <a:off x="10007345" y="5639561"/>
            <a:ext cx="92075" cy="462280"/>
          </a:xfrm>
          <a:custGeom>
            <a:avLst/>
            <a:gdLst/>
            <a:ahLst/>
            <a:cxnLst/>
            <a:rect l="l" t="t" r="r" b="b"/>
            <a:pathLst>
              <a:path w="92075" h="462279">
                <a:moveTo>
                  <a:pt x="91439" y="0"/>
                </a:moveTo>
                <a:lnTo>
                  <a:pt x="33274" y="1714"/>
                </a:lnTo>
                <a:lnTo>
                  <a:pt x="0" y="7619"/>
                </a:lnTo>
                <a:lnTo>
                  <a:pt x="0" y="454152"/>
                </a:lnTo>
                <a:lnTo>
                  <a:pt x="40258" y="460527"/>
                </a:lnTo>
                <a:lnTo>
                  <a:pt x="91439" y="461772"/>
                </a:lnTo>
                <a:lnTo>
                  <a:pt x="91514" y="454152"/>
                </a:lnTo>
                <a:lnTo>
                  <a:pt x="25907" y="454152"/>
                </a:lnTo>
                <a:lnTo>
                  <a:pt x="22083" y="440816"/>
                </a:lnTo>
                <a:lnTo>
                  <a:pt x="13002" y="432336"/>
                </a:lnTo>
                <a:lnTo>
                  <a:pt x="10910" y="431420"/>
                </a:lnTo>
                <a:lnTo>
                  <a:pt x="9651" y="431126"/>
                </a:lnTo>
                <a:lnTo>
                  <a:pt x="25907" y="431126"/>
                </a:lnTo>
                <a:lnTo>
                  <a:pt x="25907" y="30568"/>
                </a:lnTo>
                <a:lnTo>
                  <a:pt x="10413" y="30568"/>
                </a:lnTo>
                <a:lnTo>
                  <a:pt x="13002" y="29435"/>
                </a:lnTo>
                <a:lnTo>
                  <a:pt x="22083" y="20955"/>
                </a:lnTo>
                <a:lnTo>
                  <a:pt x="25907" y="7619"/>
                </a:lnTo>
                <a:lnTo>
                  <a:pt x="91514" y="7619"/>
                </a:lnTo>
                <a:lnTo>
                  <a:pt x="91439" y="0"/>
                </a:lnTo>
                <a:close/>
              </a:path>
              <a:path w="92075" h="462279">
                <a:moveTo>
                  <a:pt x="25907" y="440423"/>
                </a:moveTo>
                <a:lnTo>
                  <a:pt x="21971" y="440423"/>
                </a:lnTo>
                <a:lnTo>
                  <a:pt x="22478" y="441185"/>
                </a:lnTo>
                <a:lnTo>
                  <a:pt x="22189" y="441185"/>
                </a:lnTo>
                <a:lnTo>
                  <a:pt x="25907" y="454152"/>
                </a:lnTo>
                <a:lnTo>
                  <a:pt x="25907" y="441185"/>
                </a:lnTo>
                <a:lnTo>
                  <a:pt x="22478" y="441185"/>
                </a:lnTo>
                <a:lnTo>
                  <a:pt x="22083" y="440816"/>
                </a:lnTo>
                <a:lnTo>
                  <a:pt x="25907" y="440816"/>
                </a:lnTo>
                <a:lnTo>
                  <a:pt x="25907" y="440423"/>
                </a:lnTo>
                <a:close/>
              </a:path>
              <a:path w="92075" h="462279">
                <a:moveTo>
                  <a:pt x="25907" y="433470"/>
                </a:moveTo>
                <a:lnTo>
                  <a:pt x="25907" y="454152"/>
                </a:lnTo>
                <a:lnTo>
                  <a:pt x="91514" y="454152"/>
                </a:lnTo>
                <a:lnTo>
                  <a:pt x="91694" y="435864"/>
                </a:lnTo>
                <a:lnTo>
                  <a:pt x="73278" y="435673"/>
                </a:lnTo>
                <a:lnTo>
                  <a:pt x="56387" y="435292"/>
                </a:lnTo>
                <a:lnTo>
                  <a:pt x="41401" y="434644"/>
                </a:lnTo>
                <a:lnTo>
                  <a:pt x="28701" y="433743"/>
                </a:lnTo>
                <a:lnTo>
                  <a:pt x="25907" y="433470"/>
                </a:lnTo>
                <a:close/>
              </a:path>
              <a:path w="92075" h="462279">
                <a:moveTo>
                  <a:pt x="21971" y="440423"/>
                </a:moveTo>
                <a:lnTo>
                  <a:pt x="22083" y="440816"/>
                </a:lnTo>
                <a:lnTo>
                  <a:pt x="22478" y="441185"/>
                </a:lnTo>
                <a:lnTo>
                  <a:pt x="21971" y="440423"/>
                </a:lnTo>
                <a:close/>
              </a:path>
              <a:path w="92075" h="462279">
                <a:moveTo>
                  <a:pt x="13002" y="432336"/>
                </a:moveTo>
                <a:lnTo>
                  <a:pt x="22083" y="440816"/>
                </a:lnTo>
                <a:lnTo>
                  <a:pt x="21971" y="440423"/>
                </a:lnTo>
                <a:lnTo>
                  <a:pt x="25907" y="440423"/>
                </a:lnTo>
                <a:lnTo>
                  <a:pt x="25907" y="433470"/>
                </a:lnTo>
                <a:lnTo>
                  <a:pt x="23368" y="433222"/>
                </a:lnTo>
                <a:lnTo>
                  <a:pt x="19682" y="432816"/>
                </a:lnTo>
                <a:lnTo>
                  <a:pt x="14097" y="432816"/>
                </a:lnTo>
                <a:lnTo>
                  <a:pt x="13002" y="432336"/>
                </a:lnTo>
                <a:close/>
              </a:path>
              <a:path w="92075" h="462279">
                <a:moveTo>
                  <a:pt x="25907" y="431126"/>
                </a:moveTo>
                <a:lnTo>
                  <a:pt x="9651" y="431126"/>
                </a:lnTo>
                <a:lnTo>
                  <a:pt x="10413" y="431203"/>
                </a:lnTo>
                <a:lnTo>
                  <a:pt x="10910" y="431420"/>
                </a:lnTo>
                <a:lnTo>
                  <a:pt x="25907" y="433470"/>
                </a:lnTo>
                <a:lnTo>
                  <a:pt x="25907" y="431126"/>
                </a:lnTo>
                <a:close/>
              </a:path>
              <a:path w="92075" h="462279">
                <a:moveTo>
                  <a:pt x="12700" y="432053"/>
                </a:moveTo>
                <a:lnTo>
                  <a:pt x="13002" y="432336"/>
                </a:lnTo>
                <a:lnTo>
                  <a:pt x="14097" y="432816"/>
                </a:lnTo>
                <a:lnTo>
                  <a:pt x="12700" y="432053"/>
                </a:lnTo>
                <a:close/>
              </a:path>
              <a:path w="92075" h="462279">
                <a:moveTo>
                  <a:pt x="14299" y="432053"/>
                </a:moveTo>
                <a:lnTo>
                  <a:pt x="12700" y="432053"/>
                </a:lnTo>
                <a:lnTo>
                  <a:pt x="14097" y="432816"/>
                </a:lnTo>
                <a:lnTo>
                  <a:pt x="19682" y="432816"/>
                </a:lnTo>
                <a:lnTo>
                  <a:pt x="18414" y="432676"/>
                </a:lnTo>
                <a:lnTo>
                  <a:pt x="14299" y="432053"/>
                </a:lnTo>
                <a:close/>
              </a:path>
              <a:path w="92075" h="462279">
                <a:moveTo>
                  <a:pt x="10910" y="431420"/>
                </a:moveTo>
                <a:lnTo>
                  <a:pt x="13002" y="432336"/>
                </a:lnTo>
                <a:lnTo>
                  <a:pt x="12700" y="432053"/>
                </a:lnTo>
                <a:lnTo>
                  <a:pt x="14299" y="432053"/>
                </a:lnTo>
                <a:lnTo>
                  <a:pt x="11556" y="431571"/>
                </a:lnTo>
                <a:lnTo>
                  <a:pt x="10910" y="431420"/>
                </a:lnTo>
                <a:close/>
              </a:path>
              <a:path w="92075" h="462279">
                <a:moveTo>
                  <a:pt x="13002" y="29435"/>
                </a:moveTo>
                <a:lnTo>
                  <a:pt x="10413" y="30568"/>
                </a:lnTo>
                <a:lnTo>
                  <a:pt x="12573" y="29806"/>
                </a:lnTo>
                <a:lnTo>
                  <a:pt x="13719" y="29806"/>
                </a:lnTo>
                <a:lnTo>
                  <a:pt x="14268" y="29718"/>
                </a:lnTo>
                <a:lnTo>
                  <a:pt x="12700" y="29718"/>
                </a:lnTo>
                <a:lnTo>
                  <a:pt x="13002" y="29435"/>
                </a:lnTo>
                <a:close/>
              </a:path>
              <a:path w="92075" h="462279">
                <a:moveTo>
                  <a:pt x="12573" y="29806"/>
                </a:moveTo>
                <a:lnTo>
                  <a:pt x="10413" y="30568"/>
                </a:lnTo>
                <a:lnTo>
                  <a:pt x="25907" y="30568"/>
                </a:lnTo>
                <a:lnTo>
                  <a:pt x="25907" y="29971"/>
                </a:lnTo>
                <a:lnTo>
                  <a:pt x="12700" y="29971"/>
                </a:lnTo>
                <a:lnTo>
                  <a:pt x="12573" y="29806"/>
                </a:lnTo>
                <a:close/>
              </a:path>
              <a:path w="92075" h="462279">
                <a:moveTo>
                  <a:pt x="13719" y="29806"/>
                </a:moveTo>
                <a:lnTo>
                  <a:pt x="12573" y="29806"/>
                </a:lnTo>
                <a:lnTo>
                  <a:pt x="12700" y="29971"/>
                </a:lnTo>
                <a:lnTo>
                  <a:pt x="13719" y="29806"/>
                </a:lnTo>
                <a:close/>
              </a:path>
              <a:path w="92075" h="462279">
                <a:moveTo>
                  <a:pt x="25907" y="28333"/>
                </a:moveTo>
                <a:lnTo>
                  <a:pt x="23622" y="28511"/>
                </a:lnTo>
                <a:lnTo>
                  <a:pt x="19303" y="28968"/>
                </a:lnTo>
                <a:lnTo>
                  <a:pt x="15367" y="29540"/>
                </a:lnTo>
                <a:lnTo>
                  <a:pt x="12700" y="29971"/>
                </a:lnTo>
                <a:lnTo>
                  <a:pt x="25907" y="29971"/>
                </a:lnTo>
                <a:lnTo>
                  <a:pt x="25907" y="28333"/>
                </a:lnTo>
                <a:close/>
              </a:path>
              <a:path w="92075" h="462279">
                <a:moveTo>
                  <a:pt x="14097" y="28956"/>
                </a:moveTo>
                <a:lnTo>
                  <a:pt x="13002" y="29435"/>
                </a:lnTo>
                <a:lnTo>
                  <a:pt x="12700" y="29718"/>
                </a:lnTo>
                <a:lnTo>
                  <a:pt x="14097" y="28956"/>
                </a:lnTo>
                <a:close/>
              </a:path>
              <a:path w="92075" h="462279">
                <a:moveTo>
                  <a:pt x="19423" y="28956"/>
                </a:moveTo>
                <a:lnTo>
                  <a:pt x="14073" y="28968"/>
                </a:lnTo>
                <a:lnTo>
                  <a:pt x="12700" y="29718"/>
                </a:lnTo>
                <a:lnTo>
                  <a:pt x="14268" y="29718"/>
                </a:lnTo>
                <a:lnTo>
                  <a:pt x="15367" y="29540"/>
                </a:lnTo>
                <a:lnTo>
                  <a:pt x="19423" y="28956"/>
                </a:lnTo>
                <a:close/>
              </a:path>
              <a:path w="92075" h="462279">
                <a:moveTo>
                  <a:pt x="22083" y="20955"/>
                </a:moveTo>
                <a:lnTo>
                  <a:pt x="13002" y="29435"/>
                </a:lnTo>
                <a:lnTo>
                  <a:pt x="14097" y="28956"/>
                </a:lnTo>
                <a:lnTo>
                  <a:pt x="19423" y="28956"/>
                </a:lnTo>
                <a:lnTo>
                  <a:pt x="23622" y="28511"/>
                </a:lnTo>
                <a:lnTo>
                  <a:pt x="25907" y="28333"/>
                </a:lnTo>
                <a:lnTo>
                  <a:pt x="25907" y="21348"/>
                </a:lnTo>
                <a:lnTo>
                  <a:pt x="21971" y="21348"/>
                </a:lnTo>
                <a:lnTo>
                  <a:pt x="22083" y="20955"/>
                </a:lnTo>
                <a:close/>
              </a:path>
              <a:path w="92075" h="462279">
                <a:moveTo>
                  <a:pt x="91514" y="7619"/>
                </a:moveTo>
                <a:lnTo>
                  <a:pt x="25907" y="7619"/>
                </a:lnTo>
                <a:lnTo>
                  <a:pt x="25907" y="28333"/>
                </a:lnTo>
                <a:lnTo>
                  <a:pt x="35559" y="27520"/>
                </a:lnTo>
                <a:lnTo>
                  <a:pt x="57023" y="26441"/>
                </a:lnTo>
                <a:lnTo>
                  <a:pt x="73659" y="26085"/>
                </a:lnTo>
                <a:lnTo>
                  <a:pt x="91694" y="25907"/>
                </a:lnTo>
                <a:lnTo>
                  <a:pt x="91514" y="7619"/>
                </a:lnTo>
                <a:close/>
              </a:path>
              <a:path w="92075" h="462279">
                <a:moveTo>
                  <a:pt x="22478" y="20586"/>
                </a:moveTo>
                <a:lnTo>
                  <a:pt x="22083" y="20955"/>
                </a:lnTo>
                <a:lnTo>
                  <a:pt x="21971" y="21348"/>
                </a:lnTo>
                <a:lnTo>
                  <a:pt x="22478" y="20586"/>
                </a:lnTo>
                <a:close/>
              </a:path>
              <a:path w="92075" h="462279">
                <a:moveTo>
                  <a:pt x="25907" y="20586"/>
                </a:moveTo>
                <a:lnTo>
                  <a:pt x="22478" y="20586"/>
                </a:lnTo>
                <a:lnTo>
                  <a:pt x="21971" y="21348"/>
                </a:lnTo>
                <a:lnTo>
                  <a:pt x="25907" y="21348"/>
                </a:lnTo>
                <a:lnTo>
                  <a:pt x="25907" y="20586"/>
                </a:lnTo>
                <a:close/>
              </a:path>
              <a:path w="92075" h="462279">
                <a:moveTo>
                  <a:pt x="25907" y="7619"/>
                </a:moveTo>
                <a:lnTo>
                  <a:pt x="22083" y="20955"/>
                </a:lnTo>
                <a:lnTo>
                  <a:pt x="22478" y="20586"/>
                </a:lnTo>
                <a:lnTo>
                  <a:pt x="25907" y="20586"/>
                </a:lnTo>
                <a:lnTo>
                  <a:pt x="25907" y="7619"/>
                </a:lnTo>
                <a:close/>
              </a:path>
            </a:pathLst>
          </a:custGeom>
          <a:solidFill>
            <a:srgbClr val="EB7405"/>
          </a:solidFill>
        </p:spPr>
        <p:txBody>
          <a:bodyPr wrap="square" lIns="0" tIns="0" rIns="0" bIns="0" rtlCol="0"/>
          <a:lstStyle/>
          <a:p>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4990"/>
            <a:ext cx="5741035" cy="574040"/>
          </a:xfrm>
          <a:prstGeom prst="rect">
            <a:avLst/>
          </a:prstGeom>
        </p:spPr>
        <p:txBody>
          <a:bodyPr vert="horz" wrap="square" lIns="0" tIns="12700" rIns="0" bIns="0" rtlCol="0">
            <a:spAutoFit/>
          </a:bodyPr>
          <a:lstStyle/>
          <a:p>
            <a:pPr marL="12700">
              <a:lnSpc>
                <a:spcPct val="100000"/>
              </a:lnSpc>
              <a:spcBef>
                <a:spcPts val="100"/>
              </a:spcBef>
            </a:pPr>
            <a:r>
              <a:rPr dirty="0">
                <a:latin typeface="Calibri"/>
                <a:cs typeface="Calibri"/>
              </a:rPr>
              <a:t>MFHOO </a:t>
            </a:r>
            <a:r>
              <a:rPr spc="-10" dirty="0">
                <a:latin typeface="Calibri"/>
                <a:cs typeface="Calibri"/>
              </a:rPr>
              <a:t>Algorithm</a:t>
            </a:r>
            <a:r>
              <a:rPr spc="-45" dirty="0">
                <a:latin typeface="Calibri"/>
                <a:cs typeface="Calibri"/>
              </a:rPr>
              <a:t> </a:t>
            </a:r>
            <a:r>
              <a:rPr spc="-15" dirty="0">
                <a:latin typeface="Calibri"/>
                <a:cs typeface="Calibri"/>
              </a:rPr>
              <a:t>Illustrations</a:t>
            </a:r>
          </a:p>
        </p:txBody>
      </p:sp>
      <p:sp>
        <p:nvSpPr>
          <p:cNvPr id="3" name="object 3"/>
          <p:cNvSpPr/>
          <p:nvPr/>
        </p:nvSpPr>
        <p:spPr>
          <a:xfrm>
            <a:off x="6563868" y="3172967"/>
            <a:ext cx="5199887" cy="1571243"/>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6150864" y="4768596"/>
            <a:ext cx="6035040" cy="12700"/>
          </a:xfrm>
          <a:custGeom>
            <a:avLst/>
            <a:gdLst/>
            <a:ahLst/>
            <a:cxnLst/>
            <a:rect l="l" t="t" r="r" b="b"/>
            <a:pathLst>
              <a:path w="6035040" h="12700">
                <a:moveTo>
                  <a:pt x="6035040" y="0"/>
                </a:moveTo>
                <a:lnTo>
                  <a:pt x="0" y="0"/>
                </a:lnTo>
                <a:lnTo>
                  <a:pt x="0" y="12191"/>
                </a:lnTo>
                <a:lnTo>
                  <a:pt x="6035040" y="12191"/>
                </a:lnTo>
                <a:lnTo>
                  <a:pt x="6035040" y="0"/>
                </a:lnTo>
                <a:close/>
              </a:path>
            </a:pathLst>
          </a:custGeom>
          <a:solidFill>
            <a:srgbClr val="001F5F"/>
          </a:solidFill>
        </p:spPr>
        <p:txBody>
          <a:bodyPr wrap="square" lIns="0" tIns="0" rIns="0" bIns="0" rtlCol="0"/>
          <a:lstStyle/>
          <a:p>
            <a:endParaRPr/>
          </a:p>
        </p:txBody>
      </p:sp>
      <p:sp>
        <p:nvSpPr>
          <p:cNvPr id="5" name="object 5"/>
          <p:cNvSpPr/>
          <p:nvPr/>
        </p:nvSpPr>
        <p:spPr>
          <a:xfrm>
            <a:off x="7543800" y="813816"/>
            <a:ext cx="3950207" cy="2186940"/>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11253978" y="3196589"/>
            <a:ext cx="22860" cy="182880"/>
          </a:xfrm>
          <a:custGeom>
            <a:avLst/>
            <a:gdLst/>
            <a:ahLst/>
            <a:cxnLst/>
            <a:rect l="l" t="t" r="r" b="b"/>
            <a:pathLst>
              <a:path w="22859" h="182879">
                <a:moveTo>
                  <a:pt x="22860" y="0"/>
                </a:moveTo>
                <a:lnTo>
                  <a:pt x="0" y="0"/>
                </a:lnTo>
                <a:lnTo>
                  <a:pt x="0" y="182880"/>
                </a:lnTo>
                <a:lnTo>
                  <a:pt x="22860" y="182880"/>
                </a:lnTo>
                <a:lnTo>
                  <a:pt x="22860" y="0"/>
                </a:lnTo>
                <a:close/>
              </a:path>
            </a:pathLst>
          </a:custGeom>
          <a:solidFill>
            <a:srgbClr val="EB7405"/>
          </a:solidFill>
        </p:spPr>
        <p:txBody>
          <a:bodyPr wrap="square" lIns="0" tIns="0" rIns="0" bIns="0" rtlCol="0"/>
          <a:lstStyle/>
          <a:p>
            <a:endParaRPr/>
          </a:p>
        </p:txBody>
      </p:sp>
      <p:sp>
        <p:nvSpPr>
          <p:cNvPr id="7" name="object 7"/>
          <p:cNvSpPr/>
          <p:nvPr/>
        </p:nvSpPr>
        <p:spPr>
          <a:xfrm>
            <a:off x="11253978" y="3516629"/>
            <a:ext cx="22860" cy="182880"/>
          </a:xfrm>
          <a:custGeom>
            <a:avLst/>
            <a:gdLst/>
            <a:ahLst/>
            <a:cxnLst/>
            <a:rect l="l" t="t" r="r" b="b"/>
            <a:pathLst>
              <a:path w="22859" h="182879">
                <a:moveTo>
                  <a:pt x="22860" y="0"/>
                </a:moveTo>
                <a:lnTo>
                  <a:pt x="0" y="0"/>
                </a:lnTo>
                <a:lnTo>
                  <a:pt x="0" y="182880"/>
                </a:lnTo>
                <a:lnTo>
                  <a:pt x="22860" y="182880"/>
                </a:lnTo>
                <a:lnTo>
                  <a:pt x="22860" y="0"/>
                </a:lnTo>
                <a:close/>
              </a:path>
            </a:pathLst>
          </a:custGeom>
          <a:solidFill>
            <a:srgbClr val="EB7405"/>
          </a:solidFill>
        </p:spPr>
        <p:txBody>
          <a:bodyPr wrap="square" lIns="0" tIns="0" rIns="0" bIns="0" rtlCol="0"/>
          <a:lstStyle/>
          <a:p>
            <a:endParaRPr/>
          </a:p>
        </p:txBody>
      </p:sp>
      <p:sp>
        <p:nvSpPr>
          <p:cNvPr id="8" name="object 8"/>
          <p:cNvSpPr/>
          <p:nvPr/>
        </p:nvSpPr>
        <p:spPr>
          <a:xfrm>
            <a:off x="11253978" y="3836670"/>
            <a:ext cx="22860" cy="182880"/>
          </a:xfrm>
          <a:custGeom>
            <a:avLst/>
            <a:gdLst/>
            <a:ahLst/>
            <a:cxnLst/>
            <a:rect l="l" t="t" r="r" b="b"/>
            <a:pathLst>
              <a:path w="22859" h="182879">
                <a:moveTo>
                  <a:pt x="22860" y="0"/>
                </a:moveTo>
                <a:lnTo>
                  <a:pt x="0" y="0"/>
                </a:lnTo>
                <a:lnTo>
                  <a:pt x="0" y="182879"/>
                </a:lnTo>
                <a:lnTo>
                  <a:pt x="22860" y="182879"/>
                </a:lnTo>
                <a:lnTo>
                  <a:pt x="22860" y="0"/>
                </a:lnTo>
                <a:close/>
              </a:path>
            </a:pathLst>
          </a:custGeom>
          <a:solidFill>
            <a:srgbClr val="EB7405"/>
          </a:solidFill>
        </p:spPr>
        <p:txBody>
          <a:bodyPr wrap="square" lIns="0" tIns="0" rIns="0" bIns="0" rtlCol="0"/>
          <a:lstStyle/>
          <a:p>
            <a:endParaRPr/>
          </a:p>
        </p:txBody>
      </p:sp>
      <p:sp>
        <p:nvSpPr>
          <p:cNvPr id="9" name="object 9"/>
          <p:cNvSpPr/>
          <p:nvPr/>
        </p:nvSpPr>
        <p:spPr>
          <a:xfrm>
            <a:off x="11253978" y="4156709"/>
            <a:ext cx="22860" cy="182880"/>
          </a:xfrm>
          <a:custGeom>
            <a:avLst/>
            <a:gdLst/>
            <a:ahLst/>
            <a:cxnLst/>
            <a:rect l="l" t="t" r="r" b="b"/>
            <a:pathLst>
              <a:path w="22859" h="182879">
                <a:moveTo>
                  <a:pt x="22860" y="0"/>
                </a:moveTo>
                <a:lnTo>
                  <a:pt x="0" y="0"/>
                </a:lnTo>
                <a:lnTo>
                  <a:pt x="0" y="182879"/>
                </a:lnTo>
                <a:lnTo>
                  <a:pt x="22860" y="182879"/>
                </a:lnTo>
                <a:lnTo>
                  <a:pt x="22860" y="0"/>
                </a:lnTo>
                <a:close/>
              </a:path>
            </a:pathLst>
          </a:custGeom>
          <a:solidFill>
            <a:srgbClr val="EB7405"/>
          </a:solidFill>
        </p:spPr>
        <p:txBody>
          <a:bodyPr wrap="square" lIns="0" tIns="0" rIns="0" bIns="0" rtlCol="0"/>
          <a:lstStyle/>
          <a:p>
            <a:endParaRPr/>
          </a:p>
        </p:txBody>
      </p:sp>
      <p:sp>
        <p:nvSpPr>
          <p:cNvPr id="10" name="object 10"/>
          <p:cNvSpPr/>
          <p:nvPr/>
        </p:nvSpPr>
        <p:spPr>
          <a:xfrm>
            <a:off x="11253978" y="4476750"/>
            <a:ext cx="22860" cy="182880"/>
          </a:xfrm>
          <a:custGeom>
            <a:avLst/>
            <a:gdLst/>
            <a:ahLst/>
            <a:cxnLst/>
            <a:rect l="l" t="t" r="r" b="b"/>
            <a:pathLst>
              <a:path w="22859" h="182879">
                <a:moveTo>
                  <a:pt x="22860" y="0"/>
                </a:moveTo>
                <a:lnTo>
                  <a:pt x="0" y="0"/>
                </a:lnTo>
                <a:lnTo>
                  <a:pt x="0" y="182880"/>
                </a:lnTo>
                <a:lnTo>
                  <a:pt x="22860" y="182880"/>
                </a:lnTo>
                <a:lnTo>
                  <a:pt x="22860" y="0"/>
                </a:lnTo>
                <a:close/>
              </a:path>
            </a:pathLst>
          </a:custGeom>
          <a:solidFill>
            <a:srgbClr val="EB7405"/>
          </a:solidFill>
        </p:spPr>
        <p:txBody>
          <a:bodyPr wrap="square" lIns="0" tIns="0" rIns="0" bIns="0" rtlCol="0"/>
          <a:lstStyle/>
          <a:p>
            <a:endParaRPr/>
          </a:p>
        </p:txBody>
      </p:sp>
      <p:sp>
        <p:nvSpPr>
          <p:cNvPr id="11" name="object 11"/>
          <p:cNvSpPr/>
          <p:nvPr/>
        </p:nvSpPr>
        <p:spPr>
          <a:xfrm>
            <a:off x="11409426" y="3173729"/>
            <a:ext cx="22860" cy="182880"/>
          </a:xfrm>
          <a:custGeom>
            <a:avLst/>
            <a:gdLst/>
            <a:ahLst/>
            <a:cxnLst/>
            <a:rect l="l" t="t" r="r" b="b"/>
            <a:pathLst>
              <a:path w="22859" h="182879">
                <a:moveTo>
                  <a:pt x="22859" y="0"/>
                </a:moveTo>
                <a:lnTo>
                  <a:pt x="0" y="0"/>
                </a:lnTo>
                <a:lnTo>
                  <a:pt x="0" y="182880"/>
                </a:lnTo>
                <a:lnTo>
                  <a:pt x="22859" y="182880"/>
                </a:lnTo>
                <a:lnTo>
                  <a:pt x="22859" y="0"/>
                </a:lnTo>
                <a:close/>
              </a:path>
            </a:pathLst>
          </a:custGeom>
          <a:solidFill>
            <a:srgbClr val="EB7405"/>
          </a:solidFill>
        </p:spPr>
        <p:txBody>
          <a:bodyPr wrap="square" lIns="0" tIns="0" rIns="0" bIns="0" rtlCol="0"/>
          <a:lstStyle/>
          <a:p>
            <a:endParaRPr/>
          </a:p>
        </p:txBody>
      </p:sp>
      <p:sp>
        <p:nvSpPr>
          <p:cNvPr id="12" name="object 12"/>
          <p:cNvSpPr/>
          <p:nvPr/>
        </p:nvSpPr>
        <p:spPr>
          <a:xfrm>
            <a:off x="11409426" y="3493770"/>
            <a:ext cx="22860" cy="182880"/>
          </a:xfrm>
          <a:custGeom>
            <a:avLst/>
            <a:gdLst/>
            <a:ahLst/>
            <a:cxnLst/>
            <a:rect l="l" t="t" r="r" b="b"/>
            <a:pathLst>
              <a:path w="22859" h="182879">
                <a:moveTo>
                  <a:pt x="22859" y="0"/>
                </a:moveTo>
                <a:lnTo>
                  <a:pt x="0" y="0"/>
                </a:lnTo>
                <a:lnTo>
                  <a:pt x="0" y="182879"/>
                </a:lnTo>
                <a:lnTo>
                  <a:pt x="22859" y="182879"/>
                </a:lnTo>
                <a:lnTo>
                  <a:pt x="22859" y="0"/>
                </a:lnTo>
                <a:close/>
              </a:path>
            </a:pathLst>
          </a:custGeom>
          <a:solidFill>
            <a:srgbClr val="EB7405"/>
          </a:solidFill>
        </p:spPr>
        <p:txBody>
          <a:bodyPr wrap="square" lIns="0" tIns="0" rIns="0" bIns="0" rtlCol="0"/>
          <a:lstStyle/>
          <a:p>
            <a:endParaRPr/>
          </a:p>
        </p:txBody>
      </p:sp>
      <p:sp>
        <p:nvSpPr>
          <p:cNvPr id="13" name="object 13"/>
          <p:cNvSpPr/>
          <p:nvPr/>
        </p:nvSpPr>
        <p:spPr>
          <a:xfrm>
            <a:off x="11409426" y="3813809"/>
            <a:ext cx="22860" cy="182880"/>
          </a:xfrm>
          <a:custGeom>
            <a:avLst/>
            <a:gdLst/>
            <a:ahLst/>
            <a:cxnLst/>
            <a:rect l="l" t="t" r="r" b="b"/>
            <a:pathLst>
              <a:path w="22859" h="182879">
                <a:moveTo>
                  <a:pt x="22859" y="0"/>
                </a:moveTo>
                <a:lnTo>
                  <a:pt x="0" y="0"/>
                </a:lnTo>
                <a:lnTo>
                  <a:pt x="0" y="182879"/>
                </a:lnTo>
                <a:lnTo>
                  <a:pt x="22859" y="182879"/>
                </a:lnTo>
                <a:lnTo>
                  <a:pt x="22859" y="0"/>
                </a:lnTo>
                <a:close/>
              </a:path>
            </a:pathLst>
          </a:custGeom>
          <a:solidFill>
            <a:srgbClr val="EB7405"/>
          </a:solidFill>
        </p:spPr>
        <p:txBody>
          <a:bodyPr wrap="square" lIns="0" tIns="0" rIns="0" bIns="0" rtlCol="0"/>
          <a:lstStyle/>
          <a:p>
            <a:endParaRPr/>
          </a:p>
        </p:txBody>
      </p:sp>
      <p:sp>
        <p:nvSpPr>
          <p:cNvPr id="14" name="object 14"/>
          <p:cNvSpPr/>
          <p:nvPr/>
        </p:nvSpPr>
        <p:spPr>
          <a:xfrm>
            <a:off x="11409426" y="4133850"/>
            <a:ext cx="22860" cy="182880"/>
          </a:xfrm>
          <a:custGeom>
            <a:avLst/>
            <a:gdLst/>
            <a:ahLst/>
            <a:cxnLst/>
            <a:rect l="l" t="t" r="r" b="b"/>
            <a:pathLst>
              <a:path w="22859" h="182879">
                <a:moveTo>
                  <a:pt x="22859" y="0"/>
                </a:moveTo>
                <a:lnTo>
                  <a:pt x="0" y="0"/>
                </a:lnTo>
                <a:lnTo>
                  <a:pt x="0" y="182880"/>
                </a:lnTo>
                <a:lnTo>
                  <a:pt x="22859" y="182880"/>
                </a:lnTo>
                <a:lnTo>
                  <a:pt x="22859" y="0"/>
                </a:lnTo>
                <a:close/>
              </a:path>
            </a:pathLst>
          </a:custGeom>
          <a:solidFill>
            <a:srgbClr val="EB7405"/>
          </a:solidFill>
        </p:spPr>
        <p:txBody>
          <a:bodyPr wrap="square" lIns="0" tIns="0" rIns="0" bIns="0" rtlCol="0"/>
          <a:lstStyle/>
          <a:p>
            <a:endParaRPr/>
          </a:p>
        </p:txBody>
      </p:sp>
      <p:sp>
        <p:nvSpPr>
          <p:cNvPr id="15" name="object 15"/>
          <p:cNvSpPr/>
          <p:nvPr/>
        </p:nvSpPr>
        <p:spPr>
          <a:xfrm>
            <a:off x="11409426" y="4453890"/>
            <a:ext cx="22860" cy="182880"/>
          </a:xfrm>
          <a:custGeom>
            <a:avLst/>
            <a:gdLst/>
            <a:ahLst/>
            <a:cxnLst/>
            <a:rect l="l" t="t" r="r" b="b"/>
            <a:pathLst>
              <a:path w="22859" h="182879">
                <a:moveTo>
                  <a:pt x="22859" y="0"/>
                </a:moveTo>
                <a:lnTo>
                  <a:pt x="0" y="0"/>
                </a:lnTo>
                <a:lnTo>
                  <a:pt x="0" y="182880"/>
                </a:lnTo>
                <a:lnTo>
                  <a:pt x="22859" y="182880"/>
                </a:lnTo>
                <a:lnTo>
                  <a:pt x="22859" y="0"/>
                </a:lnTo>
                <a:close/>
              </a:path>
            </a:pathLst>
          </a:custGeom>
          <a:solidFill>
            <a:srgbClr val="EB7405"/>
          </a:solidFill>
        </p:spPr>
        <p:txBody>
          <a:bodyPr wrap="square" lIns="0" tIns="0" rIns="0" bIns="0" rtlCol="0"/>
          <a:lstStyle/>
          <a:p>
            <a:endParaRPr/>
          </a:p>
        </p:txBody>
      </p:sp>
      <p:sp>
        <p:nvSpPr>
          <p:cNvPr id="16" name="object 16"/>
          <p:cNvSpPr/>
          <p:nvPr/>
        </p:nvSpPr>
        <p:spPr>
          <a:xfrm>
            <a:off x="3195701" y="1011808"/>
            <a:ext cx="312420" cy="282575"/>
          </a:xfrm>
          <a:custGeom>
            <a:avLst/>
            <a:gdLst/>
            <a:ahLst/>
            <a:cxnLst/>
            <a:rect l="l" t="t" r="r" b="b"/>
            <a:pathLst>
              <a:path w="312420" h="282575">
                <a:moveTo>
                  <a:pt x="222123" y="0"/>
                </a:moveTo>
                <a:lnTo>
                  <a:pt x="218186" y="11429"/>
                </a:lnTo>
                <a:lnTo>
                  <a:pt x="234493" y="18577"/>
                </a:lnTo>
                <a:lnTo>
                  <a:pt x="248538" y="28416"/>
                </a:lnTo>
                <a:lnTo>
                  <a:pt x="277062" y="73908"/>
                </a:lnTo>
                <a:lnTo>
                  <a:pt x="285357" y="115679"/>
                </a:lnTo>
                <a:lnTo>
                  <a:pt x="286385" y="139826"/>
                </a:lnTo>
                <a:lnTo>
                  <a:pt x="285339" y="164689"/>
                </a:lnTo>
                <a:lnTo>
                  <a:pt x="277008" y="207603"/>
                </a:lnTo>
                <a:lnTo>
                  <a:pt x="248586" y="253857"/>
                </a:lnTo>
                <a:lnTo>
                  <a:pt x="218566" y="270890"/>
                </a:lnTo>
                <a:lnTo>
                  <a:pt x="222123" y="282320"/>
                </a:lnTo>
                <a:lnTo>
                  <a:pt x="260619" y="264302"/>
                </a:lnTo>
                <a:lnTo>
                  <a:pt x="288925" y="233044"/>
                </a:lnTo>
                <a:lnTo>
                  <a:pt x="306355" y="191134"/>
                </a:lnTo>
                <a:lnTo>
                  <a:pt x="312165" y="141224"/>
                </a:lnTo>
                <a:lnTo>
                  <a:pt x="310713" y="115341"/>
                </a:lnTo>
                <a:lnTo>
                  <a:pt x="299092" y="69482"/>
                </a:lnTo>
                <a:lnTo>
                  <a:pt x="275969" y="32146"/>
                </a:lnTo>
                <a:lnTo>
                  <a:pt x="242579" y="7381"/>
                </a:lnTo>
                <a:lnTo>
                  <a:pt x="222123" y="0"/>
                </a:lnTo>
                <a:close/>
              </a:path>
              <a:path w="312420" h="282575">
                <a:moveTo>
                  <a:pt x="90043" y="0"/>
                </a:moveTo>
                <a:lnTo>
                  <a:pt x="51641" y="18097"/>
                </a:lnTo>
                <a:lnTo>
                  <a:pt x="23241" y="49529"/>
                </a:lnTo>
                <a:lnTo>
                  <a:pt x="5810" y="91424"/>
                </a:lnTo>
                <a:lnTo>
                  <a:pt x="0" y="141224"/>
                </a:lnTo>
                <a:lnTo>
                  <a:pt x="1452" y="167179"/>
                </a:lnTo>
                <a:lnTo>
                  <a:pt x="13073" y="213090"/>
                </a:lnTo>
                <a:lnTo>
                  <a:pt x="36125" y="250334"/>
                </a:lnTo>
                <a:lnTo>
                  <a:pt x="69514" y="274960"/>
                </a:lnTo>
                <a:lnTo>
                  <a:pt x="90043" y="282320"/>
                </a:lnTo>
                <a:lnTo>
                  <a:pt x="93599" y="270890"/>
                </a:lnTo>
                <a:lnTo>
                  <a:pt x="77531" y="263773"/>
                </a:lnTo>
                <a:lnTo>
                  <a:pt x="63642" y="253857"/>
                </a:lnTo>
                <a:lnTo>
                  <a:pt x="35210" y="207603"/>
                </a:lnTo>
                <a:lnTo>
                  <a:pt x="26828" y="164689"/>
                </a:lnTo>
                <a:lnTo>
                  <a:pt x="25781" y="139826"/>
                </a:lnTo>
                <a:lnTo>
                  <a:pt x="26828" y="115679"/>
                </a:lnTo>
                <a:lnTo>
                  <a:pt x="35210" y="73908"/>
                </a:lnTo>
                <a:lnTo>
                  <a:pt x="63754" y="28416"/>
                </a:lnTo>
                <a:lnTo>
                  <a:pt x="94107" y="11429"/>
                </a:lnTo>
                <a:lnTo>
                  <a:pt x="90043" y="0"/>
                </a:lnTo>
                <a:close/>
              </a:path>
            </a:pathLst>
          </a:custGeom>
          <a:solidFill>
            <a:srgbClr val="000000"/>
          </a:solidFill>
        </p:spPr>
        <p:txBody>
          <a:bodyPr wrap="square" lIns="0" tIns="0" rIns="0" bIns="0" rtlCol="0"/>
          <a:lstStyle/>
          <a:p>
            <a:endParaRPr/>
          </a:p>
        </p:txBody>
      </p:sp>
      <p:sp>
        <p:nvSpPr>
          <p:cNvPr id="17" name="object 17"/>
          <p:cNvSpPr/>
          <p:nvPr/>
        </p:nvSpPr>
        <p:spPr>
          <a:xfrm>
            <a:off x="3835780" y="1011808"/>
            <a:ext cx="312420" cy="282575"/>
          </a:xfrm>
          <a:custGeom>
            <a:avLst/>
            <a:gdLst/>
            <a:ahLst/>
            <a:cxnLst/>
            <a:rect l="l" t="t" r="r" b="b"/>
            <a:pathLst>
              <a:path w="312420" h="282575">
                <a:moveTo>
                  <a:pt x="222123" y="0"/>
                </a:moveTo>
                <a:lnTo>
                  <a:pt x="218186" y="11429"/>
                </a:lnTo>
                <a:lnTo>
                  <a:pt x="234493" y="18577"/>
                </a:lnTo>
                <a:lnTo>
                  <a:pt x="248539" y="28416"/>
                </a:lnTo>
                <a:lnTo>
                  <a:pt x="277062" y="73908"/>
                </a:lnTo>
                <a:lnTo>
                  <a:pt x="285357" y="115679"/>
                </a:lnTo>
                <a:lnTo>
                  <a:pt x="286385" y="139826"/>
                </a:lnTo>
                <a:lnTo>
                  <a:pt x="285339" y="164689"/>
                </a:lnTo>
                <a:lnTo>
                  <a:pt x="277008" y="207603"/>
                </a:lnTo>
                <a:lnTo>
                  <a:pt x="248586" y="253857"/>
                </a:lnTo>
                <a:lnTo>
                  <a:pt x="218567" y="270890"/>
                </a:lnTo>
                <a:lnTo>
                  <a:pt x="222123" y="282320"/>
                </a:lnTo>
                <a:lnTo>
                  <a:pt x="260619" y="264302"/>
                </a:lnTo>
                <a:lnTo>
                  <a:pt x="288925" y="233044"/>
                </a:lnTo>
                <a:lnTo>
                  <a:pt x="306355" y="191134"/>
                </a:lnTo>
                <a:lnTo>
                  <a:pt x="312166" y="141224"/>
                </a:lnTo>
                <a:lnTo>
                  <a:pt x="310713" y="115341"/>
                </a:lnTo>
                <a:lnTo>
                  <a:pt x="299092" y="69482"/>
                </a:lnTo>
                <a:lnTo>
                  <a:pt x="275969" y="32146"/>
                </a:lnTo>
                <a:lnTo>
                  <a:pt x="242579" y="7381"/>
                </a:lnTo>
                <a:lnTo>
                  <a:pt x="222123" y="0"/>
                </a:lnTo>
                <a:close/>
              </a:path>
              <a:path w="312420" h="282575">
                <a:moveTo>
                  <a:pt x="90043" y="0"/>
                </a:moveTo>
                <a:lnTo>
                  <a:pt x="51641" y="18097"/>
                </a:lnTo>
                <a:lnTo>
                  <a:pt x="23241" y="49529"/>
                </a:lnTo>
                <a:lnTo>
                  <a:pt x="5810" y="91424"/>
                </a:lnTo>
                <a:lnTo>
                  <a:pt x="0" y="141224"/>
                </a:lnTo>
                <a:lnTo>
                  <a:pt x="1452" y="167179"/>
                </a:lnTo>
                <a:lnTo>
                  <a:pt x="13073" y="213090"/>
                </a:lnTo>
                <a:lnTo>
                  <a:pt x="36125" y="250334"/>
                </a:lnTo>
                <a:lnTo>
                  <a:pt x="69514" y="274960"/>
                </a:lnTo>
                <a:lnTo>
                  <a:pt x="90043" y="282320"/>
                </a:lnTo>
                <a:lnTo>
                  <a:pt x="93599" y="270890"/>
                </a:lnTo>
                <a:lnTo>
                  <a:pt x="77531" y="263773"/>
                </a:lnTo>
                <a:lnTo>
                  <a:pt x="63642" y="253857"/>
                </a:lnTo>
                <a:lnTo>
                  <a:pt x="35210" y="207603"/>
                </a:lnTo>
                <a:lnTo>
                  <a:pt x="26828" y="164689"/>
                </a:lnTo>
                <a:lnTo>
                  <a:pt x="25781" y="139826"/>
                </a:lnTo>
                <a:lnTo>
                  <a:pt x="26828" y="115679"/>
                </a:lnTo>
                <a:lnTo>
                  <a:pt x="35210" y="73908"/>
                </a:lnTo>
                <a:lnTo>
                  <a:pt x="63754" y="28416"/>
                </a:lnTo>
                <a:lnTo>
                  <a:pt x="94107" y="11429"/>
                </a:lnTo>
                <a:lnTo>
                  <a:pt x="90043" y="0"/>
                </a:lnTo>
                <a:close/>
              </a:path>
            </a:pathLst>
          </a:custGeom>
          <a:solidFill>
            <a:srgbClr val="000000"/>
          </a:solidFill>
        </p:spPr>
        <p:txBody>
          <a:bodyPr wrap="square" lIns="0" tIns="0" rIns="0" bIns="0" rtlCol="0"/>
          <a:lstStyle/>
          <a:p>
            <a:endParaRPr/>
          </a:p>
        </p:txBody>
      </p:sp>
      <p:sp>
        <p:nvSpPr>
          <p:cNvPr id="18" name="object 18"/>
          <p:cNvSpPr txBox="1"/>
          <p:nvPr/>
        </p:nvSpPr>
        <p:spPr>
          <a:xfrm>
            <a:off x="91541" y="921765"/>
            <a:ext cx="5817870" cy="1123315"/>
          </a:xfrm>
          <a:prstGeom prst="rect">
            <a:avLst/>
          </a:prstGeom>
        </p:spPr>
        <p:txBody>
          <a:bodyPr vert="horz" wrap="square" lIns="0" tIns="12700" rIns="0" bIns="0" rtlCol="0">
            <a:spAutoFit/>
          </a:bodyPr>
          <a:lstStyle/>
          <a:p>
            <a:pPr marL="355600" indent="-342900">
              <a:lnSpc>
                <a:spcPct val="100000"/>
              </a:lnSpc>
              <a:spcBef>
                <a:spcPts val="100"/>
              </a:spcBef>
              <a:buFont typeface="Arial"/>
              <a:buChar char="•"/>
              <a:tabLst>
                <a:tab pos="354965" algn="l"/>
                <a:tab pos="355600" algn="l"/>
                <a:tab pos="3203575" algn="l"/>
                <a:tab pos="3442970" algn="l"/>
                <a:tab pos="3843654" algn="l"/>
                <a:tab pos="4083050" algn="l"/>
              </a:tabLst>
            </a:pPr>
            <a:r>
              <a:rPr sz="2400" spc="-10" dirty="0">
                <a:latin typeface="Corbel"/>
                <a:cs typeface="Corbel"/>
              </a:rPr>
              <a:t>Algorithm </a:t>
            </a:r>
            <a:r>
              <a:rPr sz="2400" spc="-5" dirty="0">
                <a:latin typeface="Corbel"/>
                <a:cs typeface="Corbel"/>
              </a:rPr>
              <a:t>Inputs:</a:t>
            </a:r>
            <a:r>
              <a:rPr sz="2400" spc="55" dirty="0">
                <a:latin typeface="Corbel"/>
                <a:cs typeface="Corbel"/>
              </a:rPr>
              <a:t> </a:t>
            </a:r>
            <a:r>
              <a:rPr sz="2400" spc="-5" dirty="0">
                <a:latin typeface="Cambria Math"/>
                <a:cs typeface="Cambria Math"/>
              </a:rPr>
              <a:t>Λ,</a:t>
            </a:r>
            <a:r>
              <a:rPr sz="2400" spc="-135" dirty="0">
                <a:latin typeface="Cambria Math"/>
                <a:cs typeface="Cambria Math"/>
              </a:rPr>
              <a:t> </a:t>
            </a:r>
            <a:r>
              <a:rPr sz="2400" dirty="0">
                <a:latin typeface="Cambria Math"/>
                <a:cs typeface="Cambria Math"/>
              </a:rPr>
              <a:t>𝜁	.	,</a:t>
            </a:r>
            <a:r>
              <a:rPr sz="2400" spc="-135" dirty="0">
                <a:latin typeface="Cambria Math"/>
                <a:cs typeface="Cambria Math"/>
              </a:rPr>
              <a:t> </a:t>
            </a:r>
            <a:r>
              <a:rPr sz="2400" dirty="0">
                <a:latin typeface="Cambria Math"/>
                <a:cs typeface="Cambria Math"/>
              </a:rPr>
              <a:t>𝜆	.	, </a:t>
            </a:r>
            <a:r>
              <a:rPr sz="2400" spc="10" dirty="0">
                <a:latin typeface="Cambria Math"/>
                <a:cs typeface="Cambria Math"/>
              </a:rPr>
              <a:t>(𝜐,</a:t>
            </a:r>
            <a:r>
              <a:rPr sz="2400" spc="-275" dirty="0">
                <a:latin typeface="Cambria Math"/>
                <a:cs typeface="Cambria Math"/>
              </a:rPr>
              <a:t> </a:t>
            </a:r>
            <a:r>
              <a:rPr sz="2400" spc="10" dirty="0">
                <a:latin typeface="Cambria Math"/>
                <a:cs typeface="Cambria Math"/>
              </a:rPr>
              <a:t>𝜌)</a:t>
            </a:r>
            <a:endParaRPr sz="2400">
              <a:latin typeface="Cambria Math"/>
              <a:cs typeface="Cambria Math"/>
            </a:endParaRPr>
          </a:p>
          <a:p>
            <a:pPr>
              <a:lnSpc>
                <a:spcPct val="100000"/>
              </a:lnSpc>
              <a:spcBef>
                <a:spcPts val="10"/>
              </a:spcBef>
              <a:buFont typeface="Arial"/>
              <a:buChar char="•"/>
            </a:pPr>
            <a:endParaRPr sz="2450">
              <a:latin typeface="Cambria Math"/>
              <a:cs typeface="Cambria Math"/>
            </a:endParaRPr>
          </a:p>
          <a:p>
            <a:pPr marL="355600" indent="-342900">
              <a:lnSpc>
                <a:spcPct val="100000"/>
              </a:lnSpc>
              <a:buFont typeface="Arial"/>
              <a:buChar char="•"/>
              <a:tabLst>
                <a:tab pos="354965" algn="l"/>
                <a:tab pos="355600" algn="l"/>
              </a:tabLst>
            </a:pPr>
            <a:r>
              <a:rPr sz="2400" spc="-5" dirty="0">
                <a:latin typeface="Corbel"/>
                <a:cs typeface="Corbel"/>
              </a:rPr>
              <a:t>At </a:t>
            </a:r>
            <a:r>
              <a:rPr sz="2400" dirty="0">
                <a:latin typeface="Corbel"/>
                <a:cs typeface="Corbel"/>
              </a:rPr>
              <a:t>each round </a:t>
            </a:r>
            <a:r>
              <a:rPr sz="2400" spc="15" dirty="0">
                <a:latin typeface="Cambria Math"/>
                <a:cs typeface="Cambria Math"/>
              </a:rPr>
              <a:t>𝑛</a:t>
            </a:r>
            <a:r>
              <a:rPr sz="2400" spc="15" dirty="0">
                <a:latin typeface="Corbel"/>
                <a:cs typeface="Corbel"/>
              </a:rPr>
              <a:t>, </a:t>
            </a:r>
            <a:r>
              <a:rPr sz="2400" dirty="0">
                <a:latin typeface="Corbel"/>
                <a:cs typeface="Corbel"/>
              </a:rPr>
              <a:t>each </a:t>
            </a:r>
            <a:r>
              <a:rPr sz="2400" spc="-5" dirty="0">
                <a:latin typeface="Corbel"/>
                <a:cs typeface="Corbel"/>
              </a:rPr>
              <a:t>node </a:t>
            </a:r>
            <a:r>
              <a:rPr sz="2400" spc="10" dirty="0">
                <a:latin typeface="Cambria Math"/>
                <a:cs typeface="Cambria Math"/>
              </a:rPr>
              <a:t>(ℎ, </a:t>
            </a:r>
            <a:r>
              <a:rPr sz="2400" spc="35" dirty="0">
                <a:latin typeface="Cambria Math"/>
                <a:cs typeface="Cambria Math"/>
              </a:rPr>
              <a:t>𝑖)</a:t>
            </a:r>
            <a:r>
              <a:rPr sz="2400" spc="-315" dirty="0">
                <a:latin typeface="Cambria Math"/>
                <a:cs typeface="Cambria Math"/>
              </a:rPr>
              <a:t> </a:t>
            </a:r>
            <a:r>
              <a:rPr sz="2400" spc="-5" dirty="0">
                <a:latin typeface="Corbel"/>
                <a:cs typeface="Corbel"/>
              </a:rPr>
              <a:t>maintains</a:t>
            </a:r>
            <a:endParaRPr sz="2400">
              <a:latin typeface="Corbel"/>
              <a:cs typeface="Corbel"/>
            </a:endParaRPr>
          </a:p>
        </p:txBody>
      </p:sp>
      <p:sp>
        <p:nvSpPr>
          <p:cNvPr id="19" name="object 19"/>
          <p:cNvSpPr txBox="1"/>
          <p:nvPr/>
        </p:nvSpPr>
        <p:spPr>
          <a:xfrm>
            <a:off x="434441" y="2017903"/>
            <a:ext cx="261493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Corbel"/>
                <a:cs typeface="Corbel"/>
              </a:rPr>
              <a:t>the following</a:t>
            </a:r>
            <a:r>
              <a:rPr sz="2400" spc="-40" dirty="0">
                <a:latin typeface="Corbel"/>
                <a:cs typeface="Corbel"/>
              </a:rPr>
              <a:t> </a:t>
            </a:r>
            <a:r>
              <a:rPr sz="2400" spc="-5" dirty="0">
                <a:latin typeface="Corbel"/>
                <a:cs typeface="Corbel"/>
              </a:rPr>
              <a:t>values:</a:t>
            </a:r>
            <a:endParaRPr sz="2400">
              <a:latin typeface="Corbel"/>
              <a:cs typeface="Corbel"/>
            </a:endParaRPr>
          </a:p>
        </p:txBody>
      </p:sp>
      <p:sp>
        <p:nvSpPr>
          <p:cNvPr id="20" name="object 20"/>
          <p:cNvSpPr txBox="1"/>
          <p:nvPr/>
        </p:nvSpPr>
        <p:spPr>
          <a:xfrm>
            <a:off x="523341" y="2753995"/>
            <a:ext cx="5414010" cy="391160"/>
          </a:xfrm>
          <a:prstGeom prst="rect">
            <a:avLst/>
          </a:prstGeom>
        </p:spPr>
        <p:txBody>
          <a:bodyPr vert="horz" wrap="square" lIns="0" tIns="12700" rIns="0" bIns="0" rtlCol="0">
            <a:spAutoFit/>
          </a:bodyPr>
          <a:lstStyle/>
          <a:p>
            <a:pPr marL="381000" indent="-342900">
              <a:lnSpc>
                <a:spcPct val="100000"/>
              </a:lnSpc>
              <a:spcBef>
                <a:spcPts val="100"/>
              </a:spcBef>
              <a:buFont typeface="Arial"/>
              <a:buChar char="•"/>
              <a:tabLst>
                <a:tab pos="380365" algn="l"/>
                <a:tab pos="381000" algn="l"/>
              </a:tabLst>
            </a:pPr>
            <a:r>
              <a:rPr sz="2400" spc="20" dirty="0">
                <a:latin typeface="Cambria Math"/>
                <a:cs typeface="Cambria Math"/>
              </a:rPr>
              <a:t>𝑐𝑜𝑢𝑛𝑡</a:t>
            </a:r>
            <a:r>
              <a:rPr sz="2625" spc="30" baseline="-15873" dirty="0">
                <a:latin typeface="Cambria Math"/>
                <a:cs typeface="Cambria Math"/>
              </a:rPr>
              <a:t>ℎ,𝑖 </a:t>
            </a:r>
            <a:r>
              <a:rPr sz="2400" dirty="0">
                <a:latin typeface="Corbel"/>
                <a:cs typeface="Corbel"/>
              </a:rPr>
              <a:t>= # </a:t>
            </a:r>
            <a:r>
              <a:rPr sz="2400" spc="-5" dirty="0">
                <a:latin typeface="Corbel"/>
                <a:cs typeface="Corbel"/>
              </a:rPr>
              <a:t>times the node </a:t>
            </a:r>
            <a:r>
              <a:rPr sz="2400" dirty="0">
                <a:latin typeface="Corbel"/>
                <a:cs typeface="Corbel"/>
              </a:rPr>
              <a:t>is</a:t>
            </a:r>
            <a:r>
              <a:rPr sz="2400" spc="-204" dirty="0">
                <a:latin typeface="Corbel"/>
                <a:cs typeface="Corbel"/>
              </a:rPr>
              <a:t> </a:t>
            </a:r>
            <a:r>
              <a:rPr sz="2400" spc="-5" dirty="0">
                <a:latin typeface="Corbel"/>
                <a:cs typeface="Corbel"/>
              </a:rPr>
              <a:t>traversed</a:t>
            </a:r>
            <a:endParaRPr sz="2400">
              <a:latin typeface="Corbel"/>
              <a:cs typeface="Corbel"/>
            </a:endParaRPr>
          </a:p>
        </p:txBody>
      </p:sp>
      <p:sp>
        <p:nvSpPr>
          <p:cNvPr id="21" name="object 21"/>
          <p:cNvSpPr/>
          <p:nvPr/>
        </p:nvSpPr>
        <p:spPr>
          <a:xfrm>
            <a:off x="1764670" y="3576954"/>
            <a:ext cx="1805939" cy="368300"/>
          </a:xfrm>
          <a:custGeom>
            <a:avLst/>
            <a:gdLst/>
            <a:ahLst/>
            <a:cxnLst/>
            <a:rect l="l" t="t" r="r" b="b"/>
            <a:pathLst>
              <a:path w="1805939" h="368300">
                <a:moveTo>
                  <a:pt x="1708652" y="0"/>
                </a:moveTo>
                <a:lnTo>
                  <a:pt x="1704969" y="12192"/>
                </a:lnTo>
                <a:lnTo>
                  <a:pt x="1721877" y="21028"/>
                </a:lnTo>
                <a:lnTo>
                  <a:pt x="1736607" y="33829"/>
                </a:lnTo>
                <a:lnTo>
                  <a:pt x="1759579" y="71374"/>
                </a:lnTo>
                <a:lnTo>
                  <a:pt x="1773469" y="122348"/>
                </a:lnTo>
                <a:lnTo>
                  <a:pt x="1778121" y="184277"/>
                </a:lnTo>
                <a:lnTo>
                  <a:pt x="1776956" y="216542"/>
                </a:lnTo>
                <a:lnTo>
                  <a:pt x="1767673" y="272930"/>
                </a:lnTo>
                <a:lnTo>
                  <a:pt x="1749171" y="317797"/>
                </a:lnTo>
                <a:lnTo>
                  <a:pt x="1721877" y="347237"/>
                </a:lnTo>
                <a:lnTo>
                  <a:pt x="1704969" y="355981"/>
                </a:lnTo>
                <a:lnTo>
                  <a:pt x="1708652" y="368300"/>
                </a:lnTo>
                <a:lnTo>
                  <a:pt x="1749800" y="346392"/>
                </a:lnTo>
                <a:lnTo>
                  <a:pt x="1780280" y="305054"/>
                </a:lnTo>
                <a:lnTo>
                  <a:pt x="1799139" y="249269"/>
                </a:lnTo>
                <a:lnTo>
                  <a:pt x="1805426" y="184150"/>
                </a:lnTo>
                <a:lnTo>
                  <a:pt x="1803854" y="150435"/>
                </a:lnTo>
                <a:lnTo>
                  <a:pt x="1791281" y="89959"/>
                </a:lnTo>
                <a:lnTo>
                  <a:pt x="1766373" y="40147"/>
                </a:lnTo>
                <a:lnTo>
                  <a:pt x="1730559" y="8524"/>
                </a:lnTo>
                <a:lnTo>
                  <a:pt x="1708652" y="0"/>
                </a:lnTo>
                <a:close/>
              </a:path>
              <a:path w="1805939" h="368300">
                <a:moveTo>
                  <a:pt x="96768" y="0"/>
                </a:moveTo>
                <a:lnTo>
                  <a:pt x="55620" y="21907"/>
                </a:lnTo>
                <a:lnTo>
                  <a:pt x="25140" y="63246"/>
                </a:lnTo>
                <a:lnTo>
                  <a:pt x="6280" y="119030"/>
                </a:lnTo>
                <a:lnTo>
                  <a:pt x="0" y="184277"/>
                </a:lnTo>
                <a:lnTo>
                  <a:pt x="1565" y="217864"/>
                </a:lnTo>
                <a:lnTo>
                  <a:pt x="14138" y="278340"/>
                </a:lnTo>
                <a:lnTo>
                  <a:pt x="39046" y="328152"/>
                </a:lnTo>
                <a:lnTo>
                  <a:pt x="74860" y="359775"/>
                </a:lnTo>
                <a:lnTo>
                  <a:pt x="96768" y="368300"/>
                </a:lnTo>
                <a:lnTo>
                  <a:pt x="100451" y="355981"/>
                </a:lnTo>
                <a:lnTo>
                  <a:pt x="83542" y="347237"/>
                </a:lnTo>
                <a:lnTo>
                  <a:pt x="68812" y="334518"/>
                </a:lnTo>
                <a:lnTo>
                  <a:pt x="45841" y="297053"/>
                </a:lnTo>
                <a:lnTo>
                  <a:pt x="32013" y="246094"/>
                </a:lnTo>
                <a:lnTo>
                  <a:pt x="27430" y="184150"/>
                </a:lnTo>
                <a:lnTo>
                  <a:pt x="28571" y="151937"/>
                </a:lnTo>
                <a:lnTo>
                  <a:pt x="37766" y="95498"/>
                </a:lnTo>
                <a:lnTo>
                  <a:pt x="56249" y="50607"/>
                </a:lnTo>
                <a:lnTo>
                  <a:pt x="83542" y="21028"/>
                </a:lnTo>
                <a:lnTo>
                  <a:pt x="100451" y="12192"/>
                </a:lnTo>
                <a:lnTo>
                  <a:pt x="96768" y="0"/>
                </a:lnTo>
                <a:close/>
              </a:path>
            </a:pathLst>
          </a:custGeom>
          <a:solidFill>
            <a:srgbClr val="000000"/>
          </a:solidFill>
        </p:spPr>
        <p:txBody>
          <a:bodyPr wrap="square" lIns="0" tIns="0" rIns="0" bIns="0" rtlCol="0"/>
          <a:lstStyle/>
          <a:p>
            <a:endParaRPr/>
          </a:p>
        </p:txBody>
      </p:sp>
      <p:sp>
        <p:nvSpPr>
          <p:cNvPr id="22" name="object 22"/>
          <p:cNvSpPr txBox="1"/>
          <p:nvPr/>
        </p:nvSpPr>
        <p:spPr>
          <a:xfrm>
            <a:off x="523341" y="3531489"/>
            <a:ext cx="3308350" cy="391160"/>
          </a:xfrm>
          <a:prstGeom prst="rect">
            <a:avLst/>
          </a:prstGeom>
        </p:spPr>
        <p:txBody>
          <a:bodyPr vert="horz" wrap="square" lIns="0" tIns="12700" rIns="0" bIns="0" rtlCol="0">
            <a:spAutoFit/>
          </a:bodyPr>
          <a:lstStyle/>
          <a:p>
            <a:pPr marL="381000" indent="-342900">
              <a:lnSpc>
                <a:spcPct val="100000"/>
              </a:lnSpc>
              <a:spcBef>
                <a:spcPts val="100"/>
              </a:spcBef>
              <a:buFont typeface="Arial"/>
              <a:buChar char="•"/>
              <a:tabLst>
                <a:tab pos="380365" algn="l"/>
                <a:tab pos="381000" algn="l"/>
                <a:tab pos="3074035" algn="l"/>
              </a:tabLst>
            </a:pPr>
            <a:r>
              <a:rPr sz="2400" spc="-685" dirty="0">
                <a:latin typeface="Cambria Math"/>
                <a:cs typeface="Cambria Math"/>
              </a:rPr>
              <a:t>𝑓</a:t>
            </a:r>
            <a:r>
              <a:rPr sz="3600" spc="-1995" baseline="12731" dirty="0">
                <a:latin typeface="Cambria Math"/>
                <a:cs typeface="Cambria Math"/>
              </a:rPr>
              <a:t>መ</a:t>
            </a:r>
            <a:r>
              <a:rPr sz="3600" baseline="12731" dirty="0">
                <a:latin typeface="Cambria Math"/>
                <a:cs typeface="Cambria Math"/>
              </a:rPr>
              <a:t>	</a:t>
            </a:r>
            <a:r>
              <a:rPr sz="2400" spc="-685" dirty="0">
                <a:latin typeface="Cambria Math"/>
                <a:cs typeface="Cambria Math"/>
              </a:rPr>
              <a:t>𝑓</a:t>
            </a:r>
            <a:r>
              <a:rPr sz="3600" spc="-1995" baseline="12731" dirty="0">
                <a:latin typeface="Cambria Math"/>
                <a:cs typeface="Cambria Math"/>
              </a:rPr>
              <a:t>መ</a:t>
            </a:r>
            <a:endParaRPr sz="3600" baseline="12731">
              <a:latin typeface="Cambria Math"/>
              <a:cs typeface="Cambria Math"/>
            </a:endParaRPr>
          </a:p>
        </p:txBody>
      </p:sp>
      <p:sp>
        <p:nvSpPr>
          <p:cNvPr id="23" name="object 23"/>
          <p:cNvSpPr txBox="1"/>
          <p:nvPr/>
        </p:nvSpPr>
        <p:spPr>
          <a:xfrm>
            <a:off x="1012037" y="3676269"/>
            <a:ext cx="2987675" cy="292735"/>
          </a:xfrm>
          <a:prstGeom prst="rect">
            <a:avLst/>
          </a:prstGeom>
        </p:spPr>
        <p:txBody>
          <a:bodyPr vert="horz" wrap="square" lIns="0" tIns="12700" rIns="0" bIns="0" rtlCol="0">
            <a:spAutoFit/>
          </a:bodyPr>
          <a:lstStyle/>
          <a:p>
            <a:pPr marL="12700">
              <a:lnSpc>
                <a:spcPct val="100000"/>
              </a:lnSpc>
              <a:spcBef>
                <a:spcPts val="100"/>
              </a:spcBef>
              <a:tabLst>
                <a:tab pos="2161540" algn="l"/>
                <a:tab pos="2705735" algn="l"/>
              </a:tabLst>
            </a:pPr>
            <a:r>
              <a:rPr sz="1750" spc="165" dirty="0">
                <a:latin typeface="Cambria Math"/>
                <a:cs typeface="Cambria Math"/>
              </a:rPr>
              <a:t>ℎ</a:t>
            </a:r>
            <a:r>
              <a:rPr sz="1750" dirty="0">
                <a:latin typeface="Cambria Math"/>
                <a:cs typeface="Cambria Math"/>
              </a:rPr>
              <a:t>,</a:t>
            </a:r>
            <a:r>
              <a:rPr sz="1750" spc="185" dirty="0">
                <a:latin typeface="Cambria Math"/>
                <a:cs typeface="Cambria Math"/>
              </a:rPr>
              <a:t>𝑖</a:t>
            </a:r>
            <a:r>
              <a:rPr sz="1750" dirty="0">
                <a:latin typeface="Cambria Math"/>
                <a:cs typeface="Cambria Math"/>
              </a:rPr>
              <a:t>	</a:t>
            </a:r>
            <a:r>
              <a:rPr sz="1750" spc="150" dirty="0">
                <a:latin typeface="Cambria Math"/>
                <a:cs typeface="Cambria Math"/>
              </a:rPr>
              <a:t>ℎ</a:t>
            </a:r>
            <a:r>
              <a:rPr sz="1750" dirty="0">
                <a:latin typeface="Cambria Math"/>
                <a:cs typeface="Cambria Math"/>
              </a:rPr>
              <a:t>,</a:t>
            </a:r>
            <a:r>
              <a:rPr sz="1750" spc="185" dirty="0">
                <a:latin typeface="Cambria Math"/>
                <a:cs typeface="Cambria Math"/>
              </a:rPr>
              <a:t>𝑖</a:t>
            </a:r>
            <a:r>
              <a:rPr sz="1750" dirty="0">
                <a:latin typeface="Cambria Math"/>
                <a:cs typeface="Cambria Math"/>
              </a:rPr>
              <a:t>	</a:t>
            </a:r>
            <a:r>
              <a:rPr sz="1750" spc="165" dirty="0">
                <a:latin typeface="Cambria Math"/>
                <a:cs typeface="Cambria Math"/>
              </a:rPr>
              <a:t>ℎ</a:t>
            </a:r>
            <a:r>
              <a:rPr sz="1750" dirty="0">
                <a:latin typeface="Cambria Math"/>
                <a:cs typeface="Cambria Math"/>
              </a:rPr>
              <a:t>,</a:t>
            </a:r>
            <a:r>
              <a:rPr sz="1750" spc="185" dirty="0">
                <a:latin typeface="Cambria Math"/>
                <a:cs typeface="Cambria Math"/>
              </a:rPr>
              <a:t>𝑖</a:t>
            </a:r>
            <a:endParaRPr sz="1750">
              <a:latin typeface="Cambria Math"/>
              <a:cs typeface="Cambria Math"/>
            </a:endParaRPr>
          </a:p>
        </p:txBody>
      </p:sp>
      <p:sp>
        <p:nvSpPr>
          <p:cNvPr id="24" name="object 24"/>
          <p:cNvSpPr txBox="1"/>
          <p:nvPr/>
        </p:nvSpPr>
        <p:spPr>
          <a:xfrm>
            <a:off x="1385442" y="3531489"/>
            <a:ext cx="4112895" cy="391160"/>
          </a:xfrm>
          <a:prstGeom prst="rect">
            <a:avLst/>
          </a:prstGeom>
        </p:spPr>
        <p:txBody>
          <a:bodyPr vert="horz" wrap="square" lIns="0" tIns="12700" rIns="0" bIns="0" rtlCol="0">
            <a:spAutoFit/>
          </a:bodyPr>
          <a:lstStyle/>
          <a:p>
            <a:pPr marL="12700">
              <a:lnSpc>
                <a:spcPct val="100000"/>
              </a:lnSpc>
              <a:spcBef>
                <a:spcPts val="100"/>
              </a:spcBef>
              <a:tabLst>
                <a:tab pos="489584" algn="l"/>
                <a:tab pos="2688590" algn="l"/>
              </a:tabLst>
            </a:pPr>
            <a:r>
              <a:rPr sz="2400" dirty="0">
                <a:latin typeface="Cambria Math"/>
                <a:cs typeface="Cambria Math"/>
              </a:rPr>
              <a:t>←	1 −</a:t>
            </a:r>
            <a:r>
              <a:rPr sz="2400" spc="-10" dirty="0">
                <a:latin typeface="Cambria Math"/>
                <a:cs typeface="Cambria Math"/>
              </a:rPr>
              <a:t> </a:t>
            </a:r>
            <a:r>
              <a:rPr sz="2400" dirty="0">
                <a:latin typeface="Cambria Math"/>
                <a:cs typeface="Cambria Math"/>
              </a:rPr>
              <a:t>𝑐𝑜𝑢𝑛𝑡	+</a:t>
            </a:r>
            <a:r>
              <a:rPr sz="2400" spc="-90" dirty="0">
                <a:latin typeface="Cambria Math"/>
                <a:cs typeface="Cambria Math"/>
              </a:rPr>
              <a:t> </a:t>
            </a:r>
            <a:r>
              <a:rPr sz="2400" spc="-10" dirty="0">
                <a:solidFill>
                  <a:srgbClr val="EB7405"/>
                </a:solidFill>
                <a:latin typeface="Cambria Math"/>
                <a:cs typeface="Cambria Math"/>
              </a:rPr>
              <a:t>𝑦</a:t>
            </a:r>
            <a:r>
              <a:rPr sz="3600" spc="-15" baseline="2314" dirty="0">
                <a:latin typeface="Cambria Math"/>
                <a:cs typeface="Cambria Math"/>
              </a:rPr>
              <a:t>Τ</a:t>
            </a:r>
            <a:r>
              <a:rPr sz="2400" spc="-10" dirty="0">
                <a:latin typeface="Cambria Math"/>
                <a:cs typeface="Cambria Math"/>
              </a:rPr>
              <a:t>𝑐𝑜𝑢𝑛𝑡</a:t>
            </a:r>
            <a:endParaRPr sz="2400">
              <a:latin typeface="Cambria Math"/>
              <a:cs typeface="Cambria Math"/>
            </a:endParaRPr>
          </a:p>
        </p:txBody>
      </p:sp>
      <p:sp>
        <p:nvSpPr>
          <p:cNvPr id="25" name="object 25"/>
          <p:cNvSpPr txBox="1"/>
          <p:nvPr/>
        </p:nvSpPr>
        <p:spPr>
          <a:xfrm>
            <a:off x="5468873" y="3676269"/>
            <a:ext cx="291465" cy="292735"/>
          </a:xfrm>
          <a:prstGeom prst="rect">
            <a:avLst/>
          </a:prstGeom>
        </p:spPr>
        <p:txBody>
          <a:bodyPr vert="horz" wrap="square" lIns="0" tIns="12700" rIns="0" bIns="0" rtlCol="0">
            <a:spAutoFit/>
          </a:bodyPr>
          <a:lstStyle/>
          <a:p>
            <a:pPr marL="12700">
              <a:lnSpc>
                <a:spcPct val="100000"/>
              </a:lnSpc>
              <a:spcBef>
                <a:spcPts val="100"/>
              </a:spcBef>
            </a:pPr>
            <a:r>
              <a:rPr sz="1750" spc="140" dirty="0">
                <a:latin typeface="Cambria Math"/>
                <a:cs typeface="Cambria Math"/>
              </a:rPr>
              <a:t>ℎ</a:t>
            </a:r>
            <a:r>
              <a:rPr sz="1750" dirty="0">
                <a:latin typeface="Cambria Math"/>
                <a:cs typeface="Cambria Math"/>
              </a:rPr>
              <a:t>,</a:t>
            </a:r>
            <a:r>
              <a:rPr sz="1750" spc="185" dirty="0">
                <a:latin typeface="Cambria Math"/>
                <a:cs typeface="Cambria Math"/>
              </a:rPr>
              <a:t>𝑖</a:t>
            </a:r>
            <a:endParaRPr sz="1750">
              <a:latin typeface="Cambria Math"/>
              <a:cs typeface="Cambria Math"/>
            </a:endParaRPr>
          </a:p>
        </p:txBody>
      </p:sp>
      <p:sp>
        <p:nvSpPr>
          <p:cNvPr id="26" name="object 26"/>
          <p:cNvSpPr txBox="1"/>
          <p:nvPr/>
        </p:nvSpPr>
        <p:spPr>
          <a:xfrm>
            <a:off x="523341" y="4482160"/>
            <a:ext cx="2065020" cy="438150"/>
          </a:xfrm>
          <a:prstGeom prst="rect">
            <a:avLst/>
          </a:prstGeom>
        </p:spPr>
        <p:txBody>
          <a:bodyPr vert="horz" wrap="square" lIns="0" tIns="12700" rIns="0" bIns="0" rtlCol="0">
            <a:spAutoFit/>
          </a:bodyPr>
          <a:lstStyle/>
          <a:p>
            <a:pPr marL="381000" indent="-342900">
              <a:lnSpc>
                <a:spcPts val="2010"/>
              </a:lnSpc>
              <a:spcBef>
                <a:spcPts val="100"/>
              </a:spcBef>
              <a:buFont typeface="Arial"/>
              <a:buChar char="•"/>
              <a:tabLst>
                <a:tab pos="380365" algn="l"/>
                <a:tab pos="381000" algn="l"/>
                <a:tab pos="1760220" algn="l"/>
              </a:tabLst>
            </a:pPr>
            <a:r>
              <a:rPr sz="2400" spc="15" dirty="0">
                <a:latin typeface="Cambria Math"/>
                <a:cs typeface="Cambria Math"/>
              </a:rPr>
              <a:t>𝑈</a:t>
            </a:r>
            <a:r>
              <a:rPr sz="2625" spc="22" baseline="-15873" dirty="0">
                <a:latin typeface="Cambria Math"/>
                <a:cs typeface="Cambria Math"/>
              </a:rPr>
              <a:t>ℎ,𝑖 </a:t>
            </a:r>
            <a:r>
              <a:rPr sz="2625" spc="60" baseline="-15873" dirty="0">
                <a:latin typeface="Cambria Math"/>
                <a:cs typeface="Cambria Math"/>
              </a:rPr>
              <a:t> </a:t>
            </a:r>
            <a:r>
              <a:rPr sz="2400" dirty="0">
                <a:latin typeface="Cambria Math"/>
                <a:cs typeface="Cambria Math"/>
              </a:rPr>
              <a:t>←</a:t>
            </a:r>
            <a:r>
              <a:rPr sz="2400" spc="135" dirty="0">
                <a:latin typeface="Cambria Math"/>
                <a:cs typeface="Cambria Math"/>
              </a:rPr>
              <a:t> </a:t>
            </a:r>
            <a:r>
              <a:rPr sz="2400" spc="-1010" dirty="0">
                <a:latin typeface="Cambria Math"/>
                <a:cs typeface="Cambria Math"/>
              </a:rPr>
              <a:t>𝑓</a:t>
            </a:r>
            <a:r>
              <a:rPr sz="3600" spc="-1514" baseline="12731" dirty="0">
                <a:latin typeface="Cambria Math"/>
                <a:cs typeface="Cambria Math"/>
              </a:rPr>
              <a:t>መ	</a:t>
            </a:r>
            <a:r>
              <a:rPr sz="2400" dirty="0">
                <a:latin typeface="Cambria Math"/>
                <a:cs typeface="Cambria Math"/>
              </a:rPr>
              <a:t>+</a:t>
            </a:r>
            <a:endParaRPr sz="2400">
              <a:latin typeface="Cambria Math"/>
              <a:cs typeface="Cambria Math"/>
            </a:endParaRPr>
          </a:p>
          <a:p>
            <a:pPr marR="382905" algn="r">
              <a:lnSpc>
                <a:spcPts val="1230"/>
              </a:lnSpc>
            </a:pPr>
            <a:r>
              <a:rPr sz="1750" spc="150" dirty="0">
                <a:latin typeface="Cambria Math"/>
                <a:cs typeface="Cambria Math"/>
              </a:rPr>
              <a:t>ℎ</a:t>
            </a:r>
            <a:r>
              <a:rPr sz="1750" spc="10" dirty="0">
                <a:latin typeface="Cambria Math"/>
                <a:cs typeface="Cambria Math"/>
              </a:rPr>
              <a:t>,</a:t>
            </a:r>
            <a:r>
              <a:rPr sz="1750" spc="190" dirty="0">
                <a:latin typeface="Cambria Math"/>
                <a:cs typeface="Cambria Math"/>
              </a:rPr>
              <a:t>𝑖</a:t>
            </a:r>
            <a:endParaRPr sz="1750">
              <a:latin typeface="Cambria Math"/>
              <a:cs typeface="Cambria Math"/>
            </a:endParaRPr>
          </a:p>
        </p:txBody>
      </p:sp>
      <p:sp>
        <p:nvSpPr>
          <p:cNvPr id="27" name="object 27"/>
          <p:cNvSpPr/>
          <p:nvPr/>
        </p:nvSpPr>
        <p:spPr>
          <a:xfrm>
            <a:off x="2651379" y="4373245"/>
            <a:ext cx="1281430" cy="680085"/>
          </a:xfrm>
          <a:custGeom>
            <a:avLst/>
            <a:gdLst/>
            <a:ahLst/>
            <a:cxnLst/>
            <a:rect l="l" t="t" r="r" b="b"/>
            <a:pathLst>
              <a:path w="1281429" h="680085">
                <a:moveTo>
                  <a:pt x="234695" y="0"/>
                </a:moveTo>
                <a:lnTo>
                  <a:pt x="188213" y="0"/>
                </a:lnTo>
                <a:lnTo>
                  <a:pt x="126364" y="625855"/>
                </a:lnTo>
                <a:lnTo>
                  <a:pt x="51688" y="487552"/>
                </a:lnTo>
                <a:lnTo>
                  <a:pt x="0" y="514857"/>
                </a:lnTo>
                <a:lnTo>
                  <a:pt x="5841" y="525398"/>
                </a:lnTo>
                <a:lnTo>
                  <a:pt x="33019" y="511174"/>
                </a:lnTo>
                <a:lnTo>
                  <a:pt x="124840" y="679957"/>
                </a:lnTo>
                <a:lnTo>
                  <a:pt x="138683" y="679957"/>
                </a:lnTo>
                <a:lnTo>
                  <a:pt x="204977" y="19811"/>
                </a:lnTo>
                <a:lnTo>
                  <a:pt x="223393" y="19811"/>
                </a:lnTo>
                <a:lnTo>
                  <a:pt x="223393" y="20573"/>
                </a:lnTo>
                <a:lnTo>
                  <a:pt x="1281048" y="20573"/>
                </a:lnTo>
                <a:lnTo>
                  <a:pt x="1281048" y="761"/>
                </a:lnTo>
                <a:lnTo>
                  <a:pt x="234695" y="761"/>
                </a:lnTo>
                <a:lnTo>
                  <a:pt x="234695" y="0"/>
                </a:lnTo>
                <a:close/>
              </a:path>
            </a:pathLst>
          </a:custGeom>
          <a:solidFill>
            <a:srgbClr val="000000"/>
          </a:solidFill>
        </p:spPr>
        <p:txBody>
          <a:bodyPr wrap="square" lIns="0" tIns="0" rIns="0" bIns="0" rtlCol="0"/>
          <a:lstStyle/>
          <a:p>
            <a:endParaRPr/>
          </a:p>
        </p:txBody>
      </p:sp>
      <p:sp>
        <p:nvSpPr>
          <p:cNvPr id="28" name="object 28"/>
          <p:cNvSpPr/>
          <p:nvPr/>
        </p:nvSpPr>
        <p:spPr>
          <a:xfrm>
            <a:off x="2874772" y="4703190"/>
            <a:ext cx="1057910" cy="20320"/>
          </a:xfrm>
          <a:custGeom>
            <a:avLst/>
            <a:gdLst/>
            <a:ahLst/>
            <a:cxnLst/>
            <a:rect l="l" t="t" r="r" b="b"/>
            <a:pathLst>
              <a:path w="1057910" h="20320">
                <a:moveTo>
                  <a:pt x="1057655" y="0"/>
                </a:moveTo>
                <a:lnTo>
                  <a:pt x="0" y="0"/>
                </a:lnTo>
                <a:lnTo>
                  <a:pt x="0" y="19812"/>
                </a:lnTo>
                <a:lnTo>
                  <a:pt x="1057655" y="19812"/>
                </a:lnTo>
                <a:lnTo>
                  <a:pt x="1057655" y="0"/>
                </a:lnTo>
                <a:close/>
              </a:path>
            </a:pathLst>
          </a:custGeom>
          <a:solidFill>
            <a:srgbClr val="000000"/>
          </a:solidFill>
        </p:spPr>
        <p:txBody>
          <a:bodyPr wrap="square" lIns="0" tIns="0" rIns="0" bIns="0" rtlCol="0"/>
          <a:lstStyle/>
          <a:p>
            <a:endParaRPr/>
          </a:p>
        </p:txBody>
      </p:sp>
      <p:sp>
        <p:nvSpPr>
          <p:cNvPr id="29" name="object 29"/>
          <p:cNvSpPr txBox="1"/>
          <p:nvPr/>
        </p:nvSpPr>
        <p:spPr>
          <a:xfrm>
            <a:off x="3142869" y="4359021"/>
            <a:ext cx="134620" cy="245110"/>
          </a:xfrm>
          <a:prstGeom prst="rect">
            <a:avLst/>
          </a:prstGeom>
        </p:spPr>
        <p:txBody>
          <a:bodyPr vert="horz" wrap="square" lIns="0" tIns="11430" rIns="0" bIns="0" rtlCol="0">
            <a:spAutoFit/>
          </a:bodyPr>
          <a:lstStyle/>
          <a:p>
            <a:pPr marL="12700">
              <a:lnSpc>
                <a:spcPct val="100000"/>
              </a:lnSpc>
              <a:spcBef>
                <a:spcPts val="90"/>
              </a:spcBef>
            </a:pPr>
            <a:r>
              <a:rPr sz="1450" spc="50" dirty="0">
                <a:latin typeface="Cambria Math"/>
                <a:cs typeface="Cambria Math"/>
              </a:rPr>
              <a:t>2</a:t>
            </a:r>
            <a:endParaRPr sz="1450">
              <a:latin typeface="Cambria Math"/>
              <a:cs typeface="Cambria Math"/>
            </a:endParaRPr>
          </a:p>
        </p:txBody>
      </p:sp>
      <p:sp>
        <p:nvSpPr>
          <p:cNvPr id="30" name="object 30"/>
          <p:cNvSpPr txBox="1"/>
          <p:nvPr/>
        </p:nvSpPr>
        <p:spPr>
          <a:xfrm>
            <a:off x="2862452" y="4386453"/>
            <a:ext cx="1084580" cy="292735"/>
          </a:xfrm>
          <a:prstGeom prst="rect">
            <a:avLst/>
          </a:prstGeom>
        </p:spPr>
        <p:txBody>
          <a:bodyPr vert="horz" wrap="square" lIns="0" tIns="12700" rIns="0" bIns="0" rtlCol="0">
            <a:spAutoFit/>
          </a:bodyPr>
          <a:lstStyle/>
          <a:p>
            <a:pPr marL="12700">
              <a:lnSpc>
                <a:spcPct val="100000"/>
              </a:lnSpc>
              <a:spcBef>
                <a:spcPts val="100"/>
              </a:spcBef>
            </a:pPr>
            <a:r>
              <a:rPr sz="1750" spc="75" dirty="0">
                <a:latin typeface="Cambria Math"/>
                <a:cs typeface="Cambria Math"/>
              </a:rPr>
              <a:t>2𝜎</a:t>
            </a:r>
            <a:r>
              <a:rPr sz="1750" spc="525" dirty="0">
                <a:latin typeface="Cambria Math"/>
                <a:cs typeface="Cambria Math"/>
              </a:rPr>
              <a:t> </a:t>
            </a:r>
            <a:r>
              <a:rPr sz="1750" spc="75" dirty="0">
                <a:latin typeface="Cambria Math"/>
                <a:cs typeface="Cambria Math"/>
              </a:rPr>
              <a:t>log(𝑛)</a:t>
            </a:r>
            <a:endParaRPr sz="1750">
              <a:latin typeface="Cambria Math"/>
              <a:cs typeface="Cambria Math"/>
            </a:endParaRPr>
          </a:p>
        </p:txBody>
      </p:sp>
      <p:sp>
        <p:nvSpPr>
          <p:cNvPr id="31" name="object 31"/>
          <p:cNvSpPr txBox="1"/>
          <p:nvPr/>
        </p:nvSpPr>
        <p:spPr>
          <a:xfrm>
            <a:off x="2931541" y="4718380"/>
            <a:ext cx="935990" cy="293370"/>
          </a:xfrm>
          <a:prstGeom prst="rect">
            <a:avLst/>
          </a:prstGeom>
        </p:spPr>
        <p:txBody>
          <a:bodyPr vert="horz" wrap="square" lIns="0" tIns="13335" rIns="0" bIns="0" rtlCol="0">
            <a:spAutoFit/>
          </a:bodyPr>
          <a:lstStyle/>
          <a:p>
            <a:pPr marL="38100">
              <a:lnSpc>
                <a:spcPct val="100000"/>
              </a:lnSpc>
              <a:spcBef>
                <a:spcPts val="105"/>
              </a:spcBef>
            </a:pPr>
            <a:r>
              <a:rPr sz="1750" spc="95" dirty="0">
                <a:latin typeface="Cambria Math"/>
                <a:cs typeface="Cambria Math"/>
              </a:rPr>
              <a:t>𝑐𝑜𝑢𝑛𝑡</a:t>
            </a:r>
            <a:r>
              <a:rPr sz="2175" spc="142" baseline="-13409" dirty="0">
                <a:latin typeface="Cambria Math"/>
                <a:cs typeface="Cambria Math"/>
              </a:rPr>
              <a:t>ℎ,𝑖</a:t>
            </a:r>
            <a:endParaRPr sz="2175" baseline="-13409">
              <a:latin typeface="Cambria Math"/>
              <a:cs typeface="Cambria Math"/>
            </a:endParaRPr>
          </a:p>
        </p:txBody>
      </p:sp>
      <p:sp>
        <p:nvSpPr>
          <p:cNvPr id="32" name="object 32"/>
          <p:cNvSpPr txBox="1"/>
          <p:nvPr/>
        </p:nvSpPr>
        <p:spPr>
          <a:xfrm>
            <a:off x="4687061" y="4453509"/>
            <a:ext cx="163830" cy="292735"/>
          </a:xfrm>
          <a:prstGeom prst="rect">
            <a:avLst/>
          </a:prstGeom>
        </p:spPr>
        <p:txBody>
          <a:bodyPr vert="horz" wrap="square" lIns="0" tIns="12700" rIns="0" bIns="0" rtlCol="0">
            <a:spAutoFit/>
          </a:bodyPr>
          <a:lstStyle/>
          <a:p>
            <a:pPr marL="12700">
              <a:lnSpc>
                <a:spcPct val="100000"/>
              </a:lnSpc>
              <a:spcBef>
                <a:spcPts val="100"/>
              </a:spcBef>
            </a:pPr>
            <a:r>
              <a:rPr sz="1750" spc="114" dirty="0">
                <a:latin typeface="Cambria Math"/>
                <a:cs typeface="Cambria Math"/>
              </a:rPr>
              <a:t>ℎ</a:t>
            </a:r>
            <a:endParaRPr sz="1750">
              <a:latin typeface="Cambria Math"/>
              <a:cs typeface="Cambria Math"/>
            </a:endParaRPr>
          </a:p>
        </p:txBody>
      </p:sp>
      <p:sp>
        <p:nvSpPr>
          <p:cNvPr id="33" name="object 33"/>
          <p:cNvSpPr txBox="1"/>
          <p:nvPr/>
        </p:nvSpPr>
        <p:spPr>
          <a:xfrm>
            <a:off x="5630417" y="4626940"/>
            <a:ext cx="164465" cy="293370"/>
          </a:xfrm>
          <a:prstGeom prst="rect">
            <a:avLst/>
          </a:prstGeom>
        </p:spPr>
        <p:txBody>
          <a:bodyPr vert="horz" wrap="square" lIns="0" tIns="13335" rIns="0" bIns="0" rtlCol="0">
            <a:spAutoFit/>
          </a:bodyPr>
          <a:lstStyle/>
          <a:p>
            <a:pPr marL="12700">
              <a:lnSpc>
                <a:spcPct val="100000"/>
              </a:lnSpc>
              <a:spcBef>
                <a:spcPts val="105"/>
              </a:spcBef>
            </a:pPr>
            <a:r>
              <a:rPr sz="1750" spc="114" dirty="0">
                <a:solidFill>
                  <a:srgbClr val="EB7405"/>
                </a:solidFill>
                <a:latin typeface="Cambria Math"/>
                <a:cs typeface="Cambria Math"/>
              </a:rPr>
              <a:t>ℎ</a:t>
            </a:r>
            <a:endParaRPr sz="1750">
              <a:latin typeface="Cambria Math"/>
              <a:cs typeface="Cambria Math"/>
            </a:endParaRPr>
          </a:p>
        </p:txBody>
      </p:sp>
      <p:sp>
        <p:nvSpPr>
          <p:cNvPr id="34" name="object 34"/>
          <p:cNvSpPr txBox="1"/>
          <p:nvPr/>
        </p:nvSpPr>
        <p:spPr>
          <a:xfrm>
            <a:off x="3988689" y="4482160"/>
            <a:ext cx="1951355" cy="391795"/>
          </a:xfrm>
          <a:prstGeom prst="rect">
            <a:avLst/>
          </a:prstGeom>
        </p:spPr>
        <p:txBody>
          <a:bodyPr vert="horz" wrap="square" lIns="0" tIns="12700" rIns="0" bIns="0" rtlCol="0">
            <a:spAutoFit/>
          </a:bodyPr>
          <a:lstStyle/>
          <a:p>
            <a:pPr marL="12700">
              <a:lnSpc>
                <a:spcPct val="100000"/>
              </a:lnSpc>
              <a:spcBef>
                <a:spcPts val="100"/>
              </a:spcBef>
              <a:tabLst>
                <a:tab pos="374015" algn="l"/>
                <a:tab pos="934719" algn="l"/>
                <a:tab pos="1811020" algn="l"/>
              </a:tabLst>
            </a:pPr>
            <a:r>
              <a:rPr sz="2400" dirty="0">
                <a:latin typeface="Cambria Math"/>
                <a:cs typeface="Cambria Math"/>
              </a:rPr>
              <a:t>+	</a:t>
            </a:r>
            <a:r>
              <a:rPr sz="2400" spc="30" dirty="0">
                <a:latin typeface="Cambria Math"/>
                <a:cs typeface="Cambria Math"/>
              </a:rPr>
              <a:t>𝜐</a:t>
            </a:r>
            <a:r>
              <a:rPr sz="2400" dirty="0">
                <a:latin typeface="Cambria Math"/>
                <a:cs typeface="Cambria Math"/>
              </a:rPr>
              <a:t>𝜌	+ </a:t>
            </a:r>
            <a:r>
              <a:rPr sz="2400" spc="80" dirty="0">
                <a:latin typeface="Cambria Math"/>
                <a:cs typeface="Cambria Math"/>
              </a:rPr>
              <a:t>𝜁</a:t>
            </a:r>
            <a:r>
              <a:rPr sz="2400" spc="10" dirty="0">
                <a:latin typeface="Cambria Math"/>
                <a:cs typeface="Cambria Math"/>
              </a:rPr>
              <a:t>(</a:t>
            </a:r>
            <a:r>
              <a:rPr sz="2400" dirty="0">
                <a:solidFill>
                  <a:srgbClr val="EB7405"/>
                </a:solidFill>
                <a:latin typeface="Cambria Math"/>
                <a:cs typeface="Cambria Math"/>
              </a:rPr>
              <a:t>𝑧	</a:t>
            </a:r>
            <a:r>
              <a:rPr sz="2400" dirty="0">
                <a:latin typeface="Cambria Math"/>
                <a:cs typeface="Cambria Math"/>
              </a:rPr>
              <a:t>)</a:t>
            </a:r>
            <a:endParaRPr sz="2400">
              <a:latin typeface="Cambria Math"/>
              <a:cs typeface="Cambria Math"/>
            </a:endParaRPr>
          </a:p>
        </p:txBody>
      </p:sp>
      <p:sp>
        <p:nvSpPr>
          <p:cNvPr id="35" name="object 35"/>
          <p:cNvSpPr txBox="1"/>
          <p:nvPr/>
        </p:nvSpPr>
        <p:spPr>
          <a:xfrm>
            <a:off x="1077569" y="5538927"/>
            <a:ext cx="294005" cy="292735"/>
          </a:xfrm>
          <a:prstGeom prst="rect">
            <a:avLst/>
          </a:prstGeom>
        </p:spPr>
        <p:txBody>
          <a:bodyPr vert="horz" wrap="square" lIns="0" tIns="12700" rIns="0" bIns="0" rtlCol="0">
            <a:spAutoFit/>
          </a:bodyPr>
          <a:lstStyle/>
          <a:p>
            <a:pPr marL="12700">
              <a:lnSpc>
                <a:spcPct val="100000"/>
              </a:lnSpc>
              <a:spcBef>
                <a:spcPts val="100"/>
              </a:spcBef>
            </a:pPr>
            <a:r>
              <a:rPr sz="1750" spc="165" dirty="0">
                <a:latin typeface="Cambria Math"/>
                <a:cs typeface="Cambria Math"/>
              </a:rPr>
              <a:t>ℎ</a:t>
            </a:r>
            <a:r>
              <a:rPr sz="1750" dirty="0">
                <a:latin typeface="Cambria Math"/>
                <a:cs typeface="Cambria Math"/>
              </a:rPr>
              <a:t>,</a:t>
            </a:r>
            <a:r>
              <a:rPr sz="1750" spc="185" dirty="0">
                <a:latin typeface="Cambria Math"/>
                <a:cs typeface="Cambria Math"/>
              </a:rPr>
              <a:t>𝑖</a:t>
            </a:r>
            <a:endParaRPr sz="1750">
              <a:latin typeface="Cambria Math"/>
              <a:cs typeface="Cambria Math"/>
            </a:endParaRPr>
          </a:p>
        </p:txBody>
      </p:sp>
      <p:sp>
        <p:nvSpPr>
          <p:cNvPr id="36" name="object 36"/>
          <p:cNvSpPr txBox="1"/>
          <p:nvPr/>
        </p:nvSpPr>
        <p:spPr>
          <a:xfrm>
            <a:off x="2609469" y="5538927"/>
            <a:ext cx="291465" cy="292735"/>
          </a:xfrm>
          <a:prstGeom prst="rect">
            <a:avLst/>
          </a:prstGeom>
        </p:spPr>
        <p:txBody>
          <a:bodyPr vert="horz" wrap="square" lIns="0" tIns="12700" rIns="0" bIns="0" rtlCol="0">
            <a:spAutoFit/>
          </a:bodyPr>
          <a:lstStyle/>
          <a:p>
            <a:pPr marL="12700">
              <a:lnSpc>
                <a:spcPct val="100000"/>
              </a:lnSpc>
              <a:spcBef>
                <a:spcPts val="100"/>
              </a:spcBef>
            </a:pPr>
            <a:r>
              <a:rPr sz="1750" spc="140" dirty="0">
                <a:latin typeface="Cambria Math"/>
                <a:cs typeface="Cambria Math"/>
              </a:rPr>
              <a:t>ℎ</a:t>
            </a:r>
            <a:r>
              <a:rPr sz="1750" dirty="0">
                <a:latin typeface="Cambria Math"/>
                <a:cs typeface="Cambria Math"/>
              </a:rPr>
              <a:t>,</a:t>
            </a:r>
            <a:r>
              <a:rPr sz="1750" spc="185" dirty="0">
                <a:latin typeface="Cambria Math"/>
                <a:cs typeface="Cambria Math"/>
              </a:rPr>
              <a:t>𝑖</a:t>
            </a:r>
            <a:endParaRPr sz="1750">
              <a:latin typeface="Cambria Math"/>
              <a:cs typeface="Cambria Math"/>
            </a:endParaRPr>
          </a:p>
        </p:txBody>
      </p:sp>
      <p:sp>
        <p:nvSpPr>
          <p:cNvPr id="37" name="object 37"/>
          <p:cNvSpPr txBox="1"/>
          <p:nvPr/>
        </p:nvSpPr>
        <p:spPr>
          <a:xfrm>
            <a:off x="548741" y="5394147"/>
            <a:ext cx="3353435" cy="391160"/>
          </a:xfrm>
          <a:prstGeom prst="rect">
            <a:avLst/>
          </a:prstGeom>
        </p:spPr>
        <p:txBody>
          <a:bodyPr vert="horz" wrap="square" lIns="0" tIns="12700" rIns="0" bIns="0" rtlCol="0">
            <a:spAutoFit/>
          </a:bodyPr>
          <a:lstStyle/>
          <a:p>
            <a:pPr marL="355600" indent="-342900">
              <a:lnSpc>
                <a:spcPct val="100000"/>
              </a:lnSpc>
              <a:spcBef>
                <a:spcPts val="100"/>
              </a:spcBef>
              <a:buFont typeface="Arial"/>
              <a:buChar char="•"/>
              <a:tabLst>
                <a:tab pos="354965" algn="l"/>
                <a:tab pos="355600" algn="l"/>
                <a:tab pos="914400" algn="l"/>
                <a:tab pos="2359660" algn="l"/>
              </a:tabLst>
            </a:pPr>
            <a:r>
              <a:rPr sz="2400" dirty="0">
                <a:latin typeface="Cambria Math"/>
                <a:cs typeface="Cambria Math"/>
              </a:rPr>
              <a:t>𝐵	←</a:t>
            </a:r>
            <a:r>
              <a:rPr sz="2400" spc="135" dirty="0">
                <a:latin typeface="Cambria Math"/>
                <a:cs typeface="Cambria Math"/>
              </a:rPr>
              <a:t> </a:t>
            </a:r>
            <a:r>
              <a:rPr sz="2400" spc="-5" dirty="0">
                <a:latin typeface="Cambria Math"/>
                <a:cs typeface="Cambria Math"/>
              </a:rPr>
              <a:t>min{𝑈	</a:t>
            </a:r>
            <a:r>
              <a:rPr sz="2400" dirty="0">
                <a:latin typeface="Cambria Math"/>
                <a:cs typeface="Cambria Math"/>
              </a:rPr>
              <a:t>,</a:t>
            </a:r>
            <a:r>
              <a:rPr sz="2400" spc="-204" dirty="0">
                <a:latin typeface="Cambria Math"/>
                <a:cs typeface="Cambria Math"/>
              </a:rPr>
              <a:t> </a:t>
            </a:r>
            <a:r>
              <a:rPr sz="2400" spc="-5" dirty="0">
                <a:latin typeface="Cambria Math"/>
                <a:cs typeface="Cambria Math"/>
              </a:rPr>
              <a:t>max{𝐵</a:t>
            </a:r>
            <a:endParaRPr sz="2400">
              <a:latin typeface="Cambria Math"/>
              <a:cs typeface="Cambria Math"/>
            </a:endParaRPr>
          </a:p>
        </p:txBody>
      </p:sp>
      <p:sp>
        <p:nvSpPr>
          <p:cNvPr id="38" name="object 38"/>
          <p:cNvSpPr txBox="1"/>
          <p:nvPr/>
        </p:nvSpPr>
        <p:spPr>
          <a:xfrm>
            <a:off x="3862196" y="5538927"/>
            <a:ext cx="2009775" cy="292735"/>
          </a:xfrm>
          <a:prstGeom prst="rect">
            <a:avLst/>
          </a:prstGeom>
        </p:spPr>
        <p:txBody>
          <a:bodyPr vert="horz" wrap="square" lIns="0" tIns="12700" rIns="0" bIns="0" rtlCol="0">
            <a:spAutoFit/>
          </a:bodyPr>
          <a:lstStyle/>
          <a:p>
            <a:pPr marL="12700">
              <a:lnSpc>
                <a:spcPct val="100000"/>
              </a:lnSpc>
              <a:spcBef>
                <a:spcPts val="100"/>
              </a:spcBef>
              <a:tabLst>
                <a:tab pos="1309370" algn="l"/>
              </a:tabLst>
            </a:pPr>
            <a:r>
              <a:rPr sz="1750" spc="165" dirty="0">
                <a:latin typeface="Cambria Math"/>
                <a:cs typeface="Cambria Math"/>
              </a:rPr>
              <a:t>ℎ</a:t>
            </a:r>
            <a:r>
              <a:rPr sz="1750" spc="-40" dirty="0">
                <a:latin typeface="Cambria Math"/>
                <a:cs typeface="Cambria Math"/>
              </a:rPr>
              <a:t>+</a:t>
            </a:r>
            <a:r>
              <a:rPr sz="1750" spc="45" dirty="0">
                <a:latin typeface="Cambria Math"/>
                <a:cs typeface="Cambria Math"/>
              </a:rPr>
              <a:t>1</a:t>
            </a:r>
            <a:r>
              <a:rPr sz="1750" dirty="0">
                <a:latin typeface="Cambria Math"/>
                <a:cs typeface="Cambria Math"/>
              </a:rPr>
              <a:t>,</a:t>
            </a:r>
            <a:r>
              <a:rPr sz="1750" spc="30" dirty="0">
                <a:latin typeface="Cambria Math"/>
                <a:cs typeface="Cambria Math"/>
              </a:rPr>
              <a:t>2</a:t>
            </a:r>
            <a:r>
              <a:rPr sz="1750" spc="240" dirty="0">
                <a:latin typeface="Cambria Math"/>
                <a:cs typeface="Cambria Math"/>
              </a:rPr>
              <a:t>𝑖</a:t>
            </a:r>
            <a:r>
              <a:rPr sz="1750" spc="-30" dirty="0">
                <a:latin typeface="Cambria Math"/>
                <a:cs typeface="Cambria Math"/>
              </a:rPr>
              <a:t>−</a:t>
            </a:r>
            <a:r>
              <a:rPr sz="1750" spc="40" dirty="0">
                <a:latin typeface="Cambria Math"/>
                <a:cs typeface="Cambria Math"/>
              </a:rPr>
              <a:t>1</a:t>
            </a:r>
            <a:r>
              <a:rPr sz="1750" dirty="0">
                <a:latin typeface="Cambria Math"/>
                <a:cs typeface="Cambria Math"/>
              </a:rPr>
              <a:t>	</a:t>
            </a:r>
            <a:r>
              <a:rPr sz="1750" spc="165" dirty="0">
                <a:latin typeface="Cambria Math"/>
                <a:cs typeface="Cambria Math"/>
              </a:rPr>
              <a:t>ℎ</a:t>
            </a:r>
            <a:r>
              <a:rPr sz="1750" spc="-40" dirty="0">
                <a:latin typeface="Cambria Math"/>
                <a:cs typeface="Cambria Math"/>
              </a:rPr>
              <a:t>+</a:t>
            </a:r>
            <a:r>
              <a:rPr sz="1750" spc="45" dirty="0">
                <a:latin typeface="Cambria Math"/>
                <a:cs typeface="Cambria Math"/>
              </a:rPr>
              <a:t>1</a:t>
            </a:r>
            <a:r>
              <a:rPr sz="1750" dirty="0">
                <a:latin typeface="Cambria Math"/>
                <a:cs typeface="Cambria Math"/>
              </a:rPr>
              <a:t>,</a:t>
            </a:r>
            <a:r>
              <a:rPr sz="1750" spc="30" dirty="0">
                <a:latin typeface="Cambria Math"/>
                <a:cs typeface="Cambria Math"/>
              </a:rPr>
              <a:t>2</a:t>
            </a:r>
            <a:r>
              <a:rPr sz="1750" spc="180" dirty="0">
                <a:latin typeface="Cambria Math"/>
                <a:cs typeface="Cambria Math"/>
              </a:rPr>
              <a:t>𝑖</a:t>
            </a:r>
            <a:endParaRPr sz="1750">
              <a:latin typeface="Cambria Math"/>
              <a:cs typeface="Cambria Math"/>
            </a:endParaRPr>
          </a:p>
        </p:txBody>
      </p:sp>
      <p:sp>
        <p:nvSpPr>
          <p:cNvPr id="39" name="object 39"/>
          <p:cNvSpPr txBox="1"/>
          <p:nvPr/>
        </p:nvSpPr>
        <p:spPr>
          <a:xfrm>
            <a:off x="4860797" y="5394147"/>
            <a:ext cx="1268730" cy="391160"/>
          </a:xfrm>
          <a:prstGeom prst="rect">
            <a:avLst/>
          </a:prstGeom>
        </p:spPr>
        <p:txBody>
          <a:bodyPr vert="horz" wrap="square" lIns="0" tIns="12700" rIns="0" bIns="0" rtlCol="0">
            <a:spAutoFit/>
          </a:bodyPr>
          <a:lstStyle/>
          <a:p>
            <a:pPr marL="12700">
              <a:lnSpc>
                <a:spcPct val="100000"/>
              </a:lnSpc>
              <a:spcBef>
                <a:spcPts val="100"/>
              </a:spcBef>
              <a:tabLst>
                <a:tab pos="1017905" algn="l"/>
              </a:tabLst>
            </a:pPr>
            <a:r>
              <a:rPr sz="2400" dirty="0">
                <a:latin typeface="Cambria Math"/>
                <a:cs typeface="Cambria Math"/>
              </a:rPr>
              <a:t>,</a:t>
            </a:r>
            <a:r>
              <a:rPr sz="2400" spc="-135" dirty="0">
                <a:latin typeface="Cambria Math"/>
                <a:cs typeface="Cambria Math"/>
              </a:rPr>
              <a:t> </a:t>
            </a:r>
            <a:r>
              <a:rPr sz="2400" dirty="0">
                <a:latin typeface="Cambria Math"/>
                <a:cs typeface="Cambria Math"/>
              </a:rPr>
              <a:t>𝐵	</a:t>
            </a:r>
            <a:r>
              <a:rPr sz="2400" spc="5" dirty="0">
                <a:latin typeface="Cambria Math"/>
                <a:cs typeface="Cambria Math"/>
              </a:rPr>
              <a:t>}</a:t>
            </a:r>
            <a:r>
              <a:rPr sz="2400" dirty="0">
                <a:latin typeface="Cambria Math"/>
                <a:cs typeface="Cambria Math"/>
              </a:rPr>
              <a:t>}</a:t>
            </a:r>
            <a:endParaRPr sz="2400">
              <a:latin typeface="Cambria Math"/>
              <a:cs typeface="Cambria Math"/>
            </a:endParaRPr>
          </a:p>
        </p:txBody>
      </p:sp>
      <p:sp>
        <p:nvSpPr>
          <p:cNvPr id="40" name="object 40"/>
          <p:cNvSpPr txBox="1"/>
          <p:nvPr/>
        </p:nvSpPr>
        <p:spPr>
          <a:xfrm>
            <a:off x="11018266" y="4760467"/>
            <a:ext cx="247650" cy="39116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EB7405"/>
                </a:solidFill>
                <a:latin typeface="Cambria Math"/>
                <a:cs typeface="Cambria Math"/>
              </a:rPr>
              <a:t>𝒫</a:t>
            </a:r>
            <a:endParaRPr sz="2400">
              <a:latin typeface="Cambria Math"/>
              <a:cs typeface="Cambria Math"/>
            </a:endParaRPr>
          </a:p>
        </p:txBody>
      </p:sp>
      <p:sp>
        <p:nvSpPr>
          <p:cNvPr id="41" name="object 41"/>
          <p:cNvSpPr txBox="1"/>
          <p:nvPr/>
        </p:nvSpPr>
        <p:spPr>
          <a:xfrm>
            <a:off x="11210290" y="4905247"/>
            <a:ext cx="455295" cy="292735"/>
          </a:xfrm>
          <a:prstGeom prst="rect">
            <a:avLst/>
          </a:prstGeom>
        </p:spPr>
        <p:txBody>
          <a:bodyPr vert="horz" wrap="square" lIns="0" tIns="12700" rIns="0" bIns="0" rtlCol="0">
            <a:spAutoFit/>
          </a:bodyPr>
          <a:lstStyle/>
          <a:p>
            <a:pPr marL="12700">
              <a:lnSpc>
                <a:spcPct val="100000"/>
              </a:lnSpc>
              <a:spcBef>
                <a:spcPts val="100"/>
              </a:spcBef>
            </a:pPr>
            <a:r>
              <a:rPr sz="1750" spc="30" dirty="0">
                <a:solidFill>
                  <a:srgbClr val="EB7405"/>
                </a:solidFill>
                <a:latin typeface="Cambria Math"/>
                <a:cs typeface="Cambria Math"/>
              </a:rPr>
              <a:t>6</a:t>
            </a:r>
            <a:r>
              <a:rPr sz="1750" dirty="0">
                <a:solidFill>
                  <a:srgbClr val="EB7405"/>
                </a:solidFill>
                <a:latin typeface="Cambria Math"/>
                <a:cs typeface="Cambria Math"/>
              </a:rPr>
              <a:t>,</a:t>
            </a:r>
            <a:r>
              <a:rPr sz="1750" spc="30" dirty="0">
                <a:solidFill>
                  <a:srgbClr val="EB7405"/>
                </a:solidFill>
                <a:latin typeface="Cambria Math"/>
                <a:cs typeface="Cambria Math"/>
              </a:rPr>
              <a:t>56</a:t>
            </a:r>
            <a:endParaRPr sz="1750">
              <a:latin typeface="Cambria Math"/>
              <a:cs typeface="Cambria Math"/>
            </a:endParaRPr>
          </a:p>
        </p:txBody>
      </p:sp>
      <p:sp>
        <p:nvSpPr>
          <p:cNvPr id="42" name="object 42"/>
          <p:cNvSpPr txBox="1"/>
          <p:nvPr/>
        </p:nvSpPr>
        <p:spPr>
          <a:xfrm>
            <a:off x="6617461" y="5191759"/>
            <a:ext cx="5077460" cy="1144905"/>
          </a:xfrm>
          <a:prstGeom prst="rect">
            <a:avLst/>
          </a:prstGeom>
        </p:spPr>
        <p:txBody>
          <a:bodyPr vert="horz" wrap="square" lIns="0" tIns="12700" rIns="0" bIns="0" rtlCol="0">
            <a:spAutoFit/>
          </a:bodyPr>
          <a:lstStyle/>
          <a:p>
            <a:pPr marL="381000" indent="-342900">
              <a:lnSpc>
                <a:spcPct val="100000"/>
              </a:lnSpc>
              <a:spcBef>
                <a:spcPts val="100"/>
              </a:spcBef>
              <a:buFont typeface="Arial"/>
              <a:buChar char="•"/>
              <a:tabLst>
                <a:tab pos="380365" algn="l"/>
                <a:tab pos="381000" algn="l"/>
              </a:tabLst>
            </a:pPr>
            <a:r>
              <a:rPr sz="2400" spc="-25" dirty="0">
                <a:latin typeface="Corbel"/>
                <a:cs typeface="Corbel"/>
              </a:rPr>
              <a:t>Point </a:t>
            </a:r>
            <a:r>
              <a:rPr sz="2400" dirty="0">
                <a:solidFill>
                  <a:srgbClr val="EB7405"/>
                </a:solidFill>
                <a:latin typeface="Cambria Math"/>
                <a:cs typeface="Cambria Math"/>
              </a:rPr>
              <a:t>𝑥 ∈ </a:t>
            </a:r>
            <a:r>
              <a:rPr sz="2400" spc="-25" dirty="0">
                <a:solidFill>
                  <a:srgbClr val="EB7405"/>
                </a:solidFill>
                <a:latin typeface="Cambria Math"/>
                <a:cs typeface="Cambria Math"/>
              </a:rPr>
              <a:t>𝒫</a:t>
            </a:r>
            <a:r>
              <a:rPr sz="2625" spc="-37" baseline="-15873" dirty="0">
                <a:solidFill>
                  <a:srgbClr val="EB7405"/>
                </a:solidFill>
                <a:latin typeface="Cambria Math"/>
                <a:cs typeface="Cambria Math"/>
              </a:rPr>
              <a:t>6,56 </a:t>
            </a:r>
            <a:r>
              <a:rPr sz="2400" dirty="0">
                <a:latin typeface="Corbel"/>
                <a:cs typeface="Corbel"/>
              </a:rPr>
              <a:t>is</a:t>
            </a:r>
            <a:r>
              <a:rPr sz="2400" spc="-305" dirty="0">
                <a:latin typeface="Corbel"/>
                <a:cs typeface="Corbel"/>
              </a:rPr>
              <a:t> </a:t>
            </a:r>
            <a:r>
              <a:rPr sz="2400" spc="-5" dirty="0">
                <a:latin typeface="Corbel"/>
                <a:cs typeface="Corbel"/>
              </a:rPr>
              <a:t>chosen</a:t>
            </a:r>
            <a:endParaRPr sz="2400">
              <a:latin typeface="Corbel"/>
              <a:cs typeface="Corbel"/>
            </a:endParaRPr>
          </a:p>
          <a:p>
            <a:pPr marL="381000" marR="43180" indent="-342900">
              <a:lnSpc>
                <a:spcPct val="102600"/>
              </a:lnSpc>
              <a:spcBef>
                <a:spcPts val="20"/>
              </a:spcBef>
              <a:buFont typeface="Arial"/>
              <a:buChar char="•"/>
              <a:tabLst>
                <a:tab pos="380365" algn="l"/>
                <a:tab pos="381000" algn="l"/>
              </a:tabLst>
            </a:pPr>
            <a:r>
              <a:rPr sz="2400" spc="-10" dirty="0">
                <a:latin typeface="Corbel"/>
                <a:cs typeface="Corbel"/>
              </a:rPr>
              <a:t>Reward </a:t>
            </a:r>
            <a:r>
              <a:rPr sz="2400" dirty="0">
                <a:solidFill>
                  <a:srgbClr val="EB7405"/>
                </a:solidFill>
                <a:latin typeface="Cambria Math"/>
                <a:cs typeface="Cambria Math"/>
              </a:rPr>
              <a:t>𝑦 </a:t>
            </a:r>
            <a:r>
              <a:rPr sz="2400" dirty="0">
                <a:latin typeface="Corbel"/>
                <a:cs typeface="Corbel"/>
              </a:rPr>
              <a:t>is </a:t>
            </a:r>
            <a:r>
              <a:rPr sz="2400" spc="-5" dirty="0">
                <a:latin typeface="Corbel"/>
                <a:cs typeface="Corbel"/>
              </a:rPr>
              <a:t>received </a:t>
            </a:r>
            <a:r>
              <a:rPr sz="2400" dirty="0">
                <a:latin typeface="Corbel"/>
                <a:cs typeface="Corbel"/>
              </a:rPr>
              <a:t>by </a:t>
            </a:r>
            <a:r>
              <a:rPr sz="2400" spc="-5" dirty="0">
                <a:latin typeface="Corbel"/>
                <a:cs typeface="Corbel"/>
              </a:rPr>
              <a:t>evaluating </a:t>
            </a:r>
            <a:r>
              <a:rPr sz="2400" dirty="0">
                <a:latin typeface="Corbel"/>
                <a:cs typeface="Corbel"/>
              </a:rPr>
              <a:t>at  </a:t>
            </a:r>
            <a:r>
              <a:rPr sz="2400" spc="-5" dirty="0">
                <a:latin typeface="Corbel"/>
                <a:cs typeface="Corbel"/>
              </a:rPr>
              <a:t>fidelity </a:t>
            </a:r>
            <a:r>
              <a:rPr sz="2400" spc="25" dirty="0">
                <a:solidFill>
                  <a:srgbClr val="EB7405"/>
                </a:solidFill>
                <a:latin typeface="Cambria Math"/>
                <a:cs typeface="Cambria Math"/>
              </a:rPr>
              <a:t>𝑧</a:t>
            </a:r>
            <a:r>
              <a:rPr sz="2625" spc="37" baseline="-15873" dirty="0">
                <a:solidFill>
                  <a:srgbClr val="EB7405"/>
                </a:solidFill>
                <a:latin typeface="Cambria Math"/>
                <a:cs typeface="Cambria Math"/>
              </a:rPr>
              <a:t>ℎ </a:t>
            </a:r>
            <a:r>
              <a:rPr sz="2400" dirty="0">
                <a:latin typeface="Cambria Math"/>
                <a:cs typeface="Cambria Math"/>
              </a:rPr>
              <a:t>=</a:t>
            </a:r>
            <a:r>
              <a:rPr sz="2400" spc="145" dirty="0">
                <a:latin typeface="Cambria Math"/>
                <a:cs typeface="Cambria Math"/>
              </a:rPr>
              <a:t> </a:t>
            </a:r>
            <a:r>
              <a:rPr sz="2400" spc="65" dirty="0">
                <a:latin typeface="Cambria Math"/>
                <a:cs typeface="Cambria Math"/>
              </a:rPr>
              <a:t>𝜁</a:t>
            </a:r>
            <a:r>
              <a:rPr sz="2625" spc="97" baseline="28571" dirty="0">
                <a:latin typeface="Cambria Math"/>
                <a:cs typeface="Cambria Math"/>
              </a:rPr>
              <a:t>−1</a:t>
            </a:r>
            <a:r>
              <a:rPr sz="2400" spc="65" dirty="0">
                <a:latin typeface="Cambria Math"/>
                <a:cs typeface="Cambria Math"/>
              </a:rPr>
              <a:t>(𝜐𝜌</a:t>
            </a:r>
            <a:r>
              <a:rPr sz="2625" spc="97" baseline="28571" dirty="0">
                <a:latin typeface="Cambria Math"/>
                <a:cs typeface="Cambria Math"/>
              </a:rPr>
              <a:t>ℎ</a:t>
            </a:r>
            <a:r>
              <a:rPr sz="2400" spc="65" dirty="0">
                <a:latin typeface="Cambria Math"/>
                <a:cs typeface="Cambria Math"/>
              </a:rPr>
              <a:t>)</a:t>
            </a:r>
            <a:endParaRPr sz="2400">
              <a:latin typeface="Cambria Math"/>
              <a:cs typeface="Cambria Math"/>
            </a:endParaRPr>
          </a:p>
        </p:txBody>
      </p:sp>
      <p:sp>
        <p:nvSpPr>
          <p:cNvPr id="43" name="object 43"/>
          <p:cNvSpPr txBox="1"/>
          <p:nvPr/>
        </p:nvSpPr>
        <p:spPr>
          <a:xfrm>
            <a:off x="11917806" y="5684011"/>
            <a:ext cx="196215"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12</a:t>
            </a:r>
            <a:endParaRPr sz="1200">
              <a:latin typeface="Arial"/>
              <a:cs typeface="Arial"/>
            </a:endParaRPr>
          </a:p>
        </p:txBody>
      </p:sp>
      <p:sp>
        <p:nvSpPr>
          <p:cNvPr id="44" name="object 44"/>
          <p:cNvSpPr/>
          <p:nvPr/>
        </p:nvSpPr>
        <p:spPr>
          <a:xfrm>
            <a:off x="5893180" y="2574035"/>
            <a:ext cx="506095" cy="1515110"/>
          </a:xfrm>
          <a:custGeom>
            <a:avLst/>
            <a:gdLst/>
            <a:ahLst/>
            <a:cxnLst/>
            <a:rect l="l" t="t" r="r" b="b"/>
            <a:pathLst>
              <a:path w="506095" h="1515110">
                <a:moveTo>
                  <a:pt x="240120" y="1471839"/>
                </a:moveTo>
                <a:lnTo>
                  <a:pt x="192786" y="1487677"/>
                </a:lnTo>
                <a:lnTo>
                  <a:pt x="140081" y="1495552"/>
                </a:lnTo>
                <a:lnTo>
                  <a:pt x="97663" y="1499362"/>
                </a:lnTo>
                <a:lnTo>
                  <a:pt x="50546" y="1501775"/>
                </a:lnTo>
                <a:lnTo>
                  <a:pt x="0" y="1502664"/>
                </a:lnTo>
                <a:lnTo>
                  <a:pt x="127" y="1514856"/>
                </a:lnTo>
                <a:lnTo>
                  <a:pt x="51054" y="1513966"/>
                </a:lnTo>
                <a:lnTo>
                  <a:pt x="98552" y="1511553"/>
                </a:lnTo>
                <a:lnTo>
                  <a:pt x="141605" y="1507616"/>
                </a:lnTo>
                <a:lnTo>
                  <a:pt x="195326" y="1499489"/>
                </a:lnTo>
                <a:lnTo>
                  <a:pt x="233172" y="1489075"/>
                </a:lnTo>
                <a:lnTo>
                  <a:pt x="253040" y="1473327"/>
                </a:lnTo>
                <a:lnTo>
                  <a:pt x="240792" y="1473327"/>
                </a:lnTo>
                <a:lnTo>
                  <a:pt x="240919" y="1472691"/>
                </a:lnTo>
                <a:lnTo>
                  <a:pt x="240919" y="1472438"/>
                </a:lnTo>
                <a:lnTo>
                  <a:pt x="239522" y="1472438"/>
                </a:lnTo>
                <a:lnTo>
                  <a:pt x="240120" y="1471839"/>
                </a:lnTo>
                <a:close/>
              </a:path>
              <a:path w="506095" h="1515110">
                <a:moveTo>
                  <a:pt x="241657" y="1470440"/>
                </a:moveTo>
                <a:lnTo>
                  <a:pt x="241017" y="1471401"/>
                </a:lnTo>
                <a:lnTo>
                  <a:pt x="240919" y="1472691"/>
                </a:lnTo>
                <a:lnTo>
                  <a:pt x="240792" y="1473327"/>
                </a:lnTo>
                <a:lnTo>
                  <a:pt x="241657" y="1470440"/>
                </a:lnTo>
                <a:close/>
              </a:path>
              <a:path w="506095" h="1515110">
                <a:moveTo>
                  <a:pt x="253111" y="1469644"/>
                </a:moveTo>
                <a:lnTo>
                  <a:pt x="242189" y="1469644"/>
                </a:lnTo>
                <a:lnTo>
                  <a:pt x="241657" y="1470440"/>
                </a:lnTo>
                <a:lnTo>
                  <a:pt x="240792" y="1473327"/>
                </a:lnTo>
                <a:lnTo>
                  <a:pt x="253040" y="1473327"/>
                </a:lnTo>
                <a:lnTo>
                  <a:pt x="253111" y="1469644"/>
                </a:lnTo>
                <a:close/>
              </a:path>
              <a:path w="506095" h="1515110">
                <a:moveTo>
                  <a:pt x="240758" y="1471404"/>
                </a:moveTo>
                <a:lnTo>
                  <a:pt x="240120" y="1471839"/>
                </a:lnTo>
                <a:lnTo>
                  <a:pt x="239522" y="1472438"/>
                </a:lnTo>
                <a:lnTo>
                  <a:pt x="240708" y="1471466"/>
                </a:lnTo>
                <a:close/>
              </a:path>
              <a:path w="506095" h="1515110">
                <a:moveTo>
                  <a:pt x="240919" y="1471295"/>
                </a:moveTo>
                <a:lnTo>
                  <a:pt x="240709" y="1471466"/>
                </a:lnTo>
                <a:lnTo>
                  <a:pt x="240538" y="1471676"/>
                </a:lnTo>
                <a:lnTo>
                  <a:pt x="239522" y="1472438"/>
                </a:lnTo>
                <a:lnTo>
                  <a:pt x="240919" y="1472438"/>
                </a:lnTo>
                <a:lnTo>
                  <a:pt x="240919" y="1471295"/>
                </a:lnTo>
                <a:close/>
              </a:path>
              <a:path w="506095" h="1515110">
                <a:moveTo>
                  <a:pt x="240919" y="1471040"/>
                </a:moveTo>
                <a:lnTo>
                  <a:pt x="240120" y="1471839"/>
                </a:lnTo>
                <a:lnTo>
                  <a:pt x="240760" y="1471401"/>
                </a:lnTo>
                <a:lnTo>
                  <a:pt x="240919" y="1471040"/>
                </a:lnTo>
                <a:close/>
              </a:path>
              <a:path w="506095" h="1515110">
                <a:moveTo>
                  <a:pt x="240705" y="1471469"/>
                </a:moveTo>
                <a:lnTo>
                  <a:pt x="240453" y="1471676"/>
                </a:lnTo>
                <a:lnTo>
                  <a:pt x="240705" y="1471469"/>
                </a:lnTo>
                <a:close/>
              </a:path>
              <a:path w="506095" h="1515110">
                <a:moveTo>
                  <a:pt x="241706" y="1470278"/>
                </a:moveTo>
                <a:lnTo>
                  <a:pt x="241354" y="1470678"/>
                </a:lnTo>
                <a:lnTo>
                  <a:pt x="240919" y="1471548"/>
                </a:lnTo>
                <a:lnTo>
                  <a:pt x="241596" y="1470533"/>
                </a:lnTo>
                <a:lnTo>
                  <a:pt x="241706" y="1470278"/>
                </a:lnTo>
                <a:close/>
              </a:path>
              <a:path w="506095" h="1515110">
                <a:moveTo>
                  <a:pt x="241354" y="1470678"/>
                </a:moveTo>
                <a:lnTo>
                  <a:pt x="240921" y="1471206"/>
                </a:lnTo>
                <a:lnTo>
                  <a:pt x="240919" y="1471548"/>
                </a:lnTo>
                <a:lnTo>
                  <a:pt x="241354" y="1470678"/>
                </a:lnTo>
                <a:close/>
              </a:path>
              <a:path w="506095" h="1515110">
                <a:moveTo>
                  <a:pt x="240919" y="1471295"/>
                </a:moveTo>
                <a:lnTo>
                  <a:pt x="240762" y="1471401"/>
                </a:lnTo>
                <a:lnTo>
                  <a:pt x="240919" y="1471295"/>
                </a:lnTo>
                <a:close/>
              </a:path>
              <a:path w="506095" h="1515110">
                <a:moveTo>
                  <a:pt x="240919" y="1471295"/>
                </a:moveTo>
                <a:lnTo>
                  <a:pt x="240762" y="1471401"/>
                </a:lnTo>
                <a:lnTo>
                  <a:pt x="240919" y="1471295"/>
                </a:lnTo>
                <a:close/>
              </a:path>
              <a:path w="506095" h="1515110">
                <a:moveTo>
                  <a:pt x="240919" y="1471209"/>
                </a:moveTo>
                <a:close/>
              </a:path>
              <a:path w="506095" h="1515110">
                <a:moveTo>
                  <a:pt x="241427" y="1470533"/>
                </a:moveTo>
                <a:lnTo>
                  <a:pt x="240919" y="1471040"/>
                </a:lnTo>
                <a:lnTo>
                  <a:pt x="240919" y="1471206"/>
                </a:lnTo>
                <a:lnTo>
                  <a:pt x="241348" y="1470678"/>
                </a:lnTo>
                <a:lnTo>
                  <a:pt x="241427" y="1470533"/>
                </a:lnTo>
                <a:close/>
              </a:path>
              <a:path w="506095" h="1515110">
                <a:moveTo>
                  <a:pt x="327643" y="757449"/>
                </a:moveTo>
                <a:lnTo>
                  <a:pt x="280543" y="767714"/>
                </a:lnTo>
                <a:lnTo>
                  <a:pt x="250317" y="781938"/>
                </a:lnTo>
                <a:lnTo>
                  <a:pt x="249809" y="782319"/>
                </a:lnTo>
                <a:lnTo>
                  <a:pt x="247650" y="784478"/>
                </a:lnTo>
                <a:lnTo>
                  <a:pt x="247142" y="784860"/>
                </a:lnTo>
                <a:lnTo>
                  <a:pt x="246761" y="785367"/>
                </a:lnTo>
                <a:lnTo>
                  <a:pt x="246380" y="785749"/>
                </a:lnTo>
                <a:lnTo>
                  <a:pt x="244856" y="787908"/>
                </a:lnTo>
                <a:lnTo>
                  <a:pt x="243840" y="789177"/>
                </a:lnTo>
                <a:lnTo>
                  <a:pt x="243586" y="789939"/>
                </a:lnTo>
                <a:lnTo>
                  <a:pt x="242443" y="791972"/>
                </a:lnTo>
                <a:lnTo>
                  <a:pt x="241427" y="794512"/>
                </a:lnTo>
                <a:lnTo>
                  <a:pt x="241300" y="795909"/>
                </a:lnTo>
                <a:lnTo>
                  <a:pt x="241046" y="798067"/>
                </a:lnTo>
                <a:lnTo>
                  <a:pt x="240919" y="1471040"/>
                </a:lnTo>
                <a:lnTo>
                  <a:pt x="241427" y="1470533"/>
                </a:lnTo>
                <a:lnTo>
                  <a:pt x="241935" y="1469516"/>
                </a:lnTo>
                <a:lnTo>
                  <a:pt x="253111" y="1469516"/>
                </a:lnTo>
                <a:lnTo>
                  <a:pt x="253111" y="799591"/>
                </a:lnTo>
                <a:lnTo>
                  <a:pt x="253365" y="797433"/>
                </a:lnTo>
                <a:lnTo>
                  <a:pt x="296291" y="776097"/>
                </a:lnTo>
                <a:lnTo>
                  <a:pt x="345186" y="767079"/>
                </a:lnTo>
                <a:lnTo>
                  <a:pt x="375242" y="763565"/>
                </a:lnTo>
                <a:lnTo>
                  <a:pt x="363220" y="762253"/>
                </a:lnTo>
                <a:lnTo>
                  <a:pt x="343408" y="759840"/>
                </a:lnTo>
                <a:lnTo>
                  <a:pt x="327643" y="757449"/>
                </a:lnTo>
                <a:close/>
              </a:path>
              <a:path w="506095" h="1515110">
                <a:moveTo>
                  <a:pt x="241638" y="1470321"/>
                </a:moveTo>
                <a:lnTo>
                  <a:pt x="241427" y="1470533"/>
                </a:lnTo>
                <a:lnTo>
                  <a:pt x="241363" y="1470660"/>
                </a:lnTo>
                <a:lnTo>
                  <a:pt x="241638" y="1470321"/>
                </a:lnTo>
                <a:close/>
              </a:path>
              <a:path w="506095" h="1515110">
                <a:moveTo>
                  <a:pt x="241935" y="1469516"/>
                </a:moveTo>
                <a:lnTo>
                  <a:pt x="241427" y="1470533"/>
                </a:lnTo>
                <a:lnTo>
                  <a:pt x="241725" y="1470213"/>
                </a:lnTo>
                <a:lnTo>
                  <a:pt x="241935" y="1469516"/>
                </a:lnTo>
                <a:close/>
              </a:path>
              <a:path w="506095" h="1515110">
                <a:moveTo>
                  <a:pt x="242189" y="1469644"/>
                </a:moveTo>
                <a:lnTo>
                  <a:pt x="241725" y="1470213"/>
                </a:lnTo>
                <a:lnTo>
                  <a:pt x="241657" y="1470440"/>
                </a:lnTo>
                <a:lnTo>
                  <a:pt x="242189" y="1469644"/>
                </a:lnTo>
                <a:close/>
              </a:path>
              <a:path w="506095" h="1515110">
                <a:moveTo>
                  <a:pt x="241725" y="1470213"/>
                </a:moveTo>
                <a:close/>
              </a:path>
              <a:path w="506095" h="1515110">
                <a:moveTo>
                  <a:pt x="253111" y="1469516"/>
                </a:moveTo>
                <a:lnTo>
                  <a:pt x="241935" y="1469516"/>
                </a:lnTo>
                <a:lnTo>
                  <a:pt x="241725" y="1470213"/>
                </a:lnTo>
                <a:lnTo>
                  <a:pt x="242189" y="1469644"/>
                </a:lnTo>
                <a:lnTo>
                  <a:pt x="253111" y="1469644"/>
                </a:lnTo>
                <a:lnTo>
                  <a:pt x="253111" y="1469516"/>
                </a:lnTo>
                <a:close/>
              </a:path>
              <a:path w="506095" h="1515110">
                <a:moveTo>
                  <a:pt x="505968" y="757428"/>
                </a:moveTo>
                <a:lnTo>
                  <a:pt x="455168" y="758316"/>
                </a:lnTo>
                <a:lnTo>
                  <a:pt x="407670" y="760729"/>
                </a:lnTo>
                <a:lnTo>
                  <a:pt x="375242" y="763565"/>
                </a:lnTo>
                <a:lnTo>
                  <a:pt x="384175" y="764539"/>
                </a:lnTo>
                <a:lnTo>
                  <a:pt x="430149" y="767714"/>
                </a:lnTo>
                <a:lnTo>
                  <a:pt x="454660" y="768730"/>
                </a:lnTo>
                <a:lnTo>
                  <a:pt x="479933" y="769365"/>
                </a:lnTo>
                <a:lnTo>
                  <a:pt x="505968" y="769619"/>
                </a:lnTo>
                <a:lnTo>
                  <a:pt x="505968" y="757428"/>
                </a:lnTo>
                <a:close/>
              </a:path>
              <a:path w="506095" h="1515110">
                <a:moveTo>
                  <a:pt x="375493" y="751316"/>
                </a:moveTo>
                <a:lnTo>
                  <a:pt x="363474" y="752475"/>
                </a:lnTo>
                <a:lnTo>
                  <a:pt x="343789" y="754888"/>
                </a:lnTo>
                <a:lnTo>
                  <a:pt x="327643" y="757449"/>
                </a:lnTo>
                <a:lnTo>
                  <a:pt x="343408" y="759840"/>
                </a:lnTo>
                <a:lnTo>
                  <a:pt x="363220" y="762253"/>
                </a:lnTo>
                <a:lnTo>
                  <a:pt x="375242" y="763565"/>
                </a:lnTo>
                <a:lnTo>
                  <a:pt x="385445" y="762508"/>
                </a:lnTo>
                <a:lnTo>
                  <a:pt x="407670" y="760729"/>
                </a:lnTo>
                <a:lnTo>
                  <a:pt x="430911" y="759333"/>
                </a:lnTo>
                <a:lnTo>
                  <a:pt x="455168" y="758316"/>
                </a:lnTo>
                <a:lnTo>
                  <a:pt x="480314" y="757554"/>
                </a:lnTo>
                <a:lnTo>
                  <a:pt x="505968" y="757428"/>
                </a:lnTo>
                <a:lnTo>
                  <a:pt x="480314" y="757174"/>
                </a:lnTo>
                <a:lnTo>
                  <a:pt x="455168" y="756538"/>
                </a:lnTo>
                <a:lnTo>
                  <a:pt x="430784" y="755523"/>
                </a:lnTo>
                <a:lnTo>
                  <a:pt x="407670" y="754126"/>
                </a:lnTo>
                <a:lnTo>
                  <a:pt x="385445" y="752348"/>
                </a:lnTo>
                <a:lnTo>
                  <a:pt x="375493" y="751316"/>
                </a:lnTo>
                <a:close/>
              </a:path>
              <a:path w="506095" h="1515110">
                <a:moveTo>
                  <a:pt x="241045" y="43979"/>
                </a:moveTo>
                <a:lnTo>
                  <a:pt x="240919" y="715263"/>
                </a:lnTo>
                <a:lnTo>
                  <a:pt x="241427" y="720471"/>
                </a:lnTo>
                <a:lnTo>
                  <a:pt x="242443" y="723011"/>
                </a:lnTo>
                <a:lnTo>
                  <a:pt x="243586" y="725042"/>
                </a:lnTo>
                <a:lnTo>
                  <a:pt x="243840" y="725804"/>
                </a:lnTo>
                <a:lnTo>
                  <a:pt x="244856" y="727075"/>
                </a:lnTo>
                <a:lnTo>
                  <a:pt x="247142" y="730123"/>
                </a:lnTo>
                <a:lnTo>
                  <a:pt x="247650" y="730503"/>
                </a:lnTo>
                <a:lnTo>
                  <a:pt x="249809" y="732663"/>
                </a:lnTo>
                <a:lnTo>
                  <a:pt x="250317" y="733043"/>
                </a:lnTo>
                <a:lnTo>
                  <a:pt x="250698" y="733425"/>
                </a:lnTo>
                <a:lnTo>
                  <a:pt x="293116" y="750569"/>
                </a:lnTo>
                <a:lnTo>
                  <a:pt x="327643" y="757449"/>
                </a:lnTo>
                <a:lnTo>
                  <a:pt x="343789" y="754888"/>
                </a:lnTo>
                <a:lnTo>
                  <a:pt x="363474" y="752475"/>
                </a:lnTo>
                <a:lnTo>
                  <a:pt x="375493" y="751316"/>
                </a:lnTo>
                <a:lnTo>
                  <a:pt x="364617" y="750188"/>
                </a:lnTo>
                <a:lnTo>
                  <a:pt x="345186" y="747776"/>
                </a:lnTo>
                <a:lnTo>
                  <a:pt x="296291" y="738886"/>
                </a:lnTo>
                <a:lnTo>
                  <a:pt x="258191" y="723773"/>
                </a:lnTo>
                <a:lnTo>
                  <a:pt x="253111" y="715263"/>
                </a:lnTo>
                <a:lnTo>
                  <a:pt x="253111" y="45465"/>
                </a:lnTo>
                <a:lnTo>
                  <a:pt x="241935" y="45465"/>
                </a:lnTo>
                <a:lnTo>
                  <a:pt x="241443" y="44421"/>
                </a:lnTo>
                <a:lnTo>
                  <a:pt x="241208" y="44132"/>
                </a:lnTo>
                <a:lnTo>
                  <a:pt x="241045" y="43979"/>
                </a:lnTo>
                <a:close/>
              </a:path>
              <a:path w="506095" h="1515110">
                <a:moveTo>
                  <a:pt x="505968" y="745236"/>
                </a:moveTo>
                <a:lnTo>
                  <a:pt x="454787" y="746125"/>
                </a:lnTo>
                <a:lnTo>
                  <a:pt x="406908" y="748538"/>
                </a:lnTo>
                <a:lnTo>
                  <a:pt x="375493" y="751316"/>
                </a:lnTo>
                <a:lnTo>
                  <a:pt x="385445" y="752348"/>
                </a:lnTo>
                <a:lnTo>
                  <a:pt x="430784" y="755523"/>
                </a:lnTo>
                <a:lnTo>
                  <a:pt x="480314" y="757174"/>
                </a:lnTo>
                <a:lnTo>
                  <a:pt x="505968" y="757426"/>
                </a:lnTo>
                <a:lnTo>
                  <a:pt x="505968" y="745236"/>
                </a:lnTo>
                <a:close/>
              </a:path>
              <a:path w="506095" h="1515110">
                <a:moveTo>
                  <a:pt x="241443" y="44421"/>
                </a:moveTo>
                <a:lnTo>
                  <a:pt x="241935" y="45465"/>
                </a:lnTo>
                <a:lnTo>
                  <a:pt x="241736" y="44781"/>
                </a:lnTo>
                <a:lnTo>
                  <a:pt x="241443" y="44421"/>
                </a:lnTo>
                <a:close/>
              </a:path>
              <a:path w="506095" h="1515110">
                <a:moveTo>
                  <a:pt x="253036" y="41528"/>
                </a:moveTo>
                <a:lnTo>
                  <a:pt x="240792" y="41528"/>
                </a:lnTo>
                <a:lnTo>
                  <a:pt x="241596" y="44299"/>
                </a:lnTo>
                <a:lnTo>
                  <a:pt x="241712" y="44576"/>
                </a:lnTo>
                <a:lnTo>
                  <a:pt x="242189" y="45338"/>
                </a:lnTo>
                <a:lnTo>
                  <a:pt x="241898" y="45338"/>
                </a:lnTo>
                <a:lnTo>
                  <a:pt x="253111" y="45465"/>
                </a:lnTo>
                <a:lnTo>
                  <a:pt x="242189" y="45338"/>
                </a:lnTo>
                <a:lnTo>
                  <a:pt x="241736" y="44781"/>
                </a:lnTo>
                <a:lnTo>
                  <a:pt x="253111" y="44781"/>
                </a:lnTo>
                <a:lnTo>
                  <a:pt x="253036" y="41528"/>
                </a:lnTo>
                <a:close/>
              </a:path>
              <a:path w="506095" h="1515110">
                <a:moveTo>
                  <a:pt x="241712" y="44576"/>
                </a:moveTo>
                <a:lnTo>
                  <a:pt x="241736" y="44781"/>
                </a:lnTo>
                <a:lnTo>
                  <a:pt x="242189" y="45338"/>
                </a:lnTo>
                <a:lnTo>
                  <a:pt x="241712" y="44576"/>
                </a:lnTo>
                <a:close/>
              </a:path>
              <a:path w="506095" h="1515110">
                <a:moveTo>
                  <a:pt x="241385" y="44299"/>
                </a:moveTo>
                <a:lnTo>
                  <a:pt x="241736" y="44781"/>
                </a:lnTo>
                <a:lnTo>
                  <a:pt x="241673" y="44570"/>
                </a:lnTo>
                <a:lnTo>
                  <a:pt x="241385" y="44299"/>
                </a:lnTo>
                <a:close/>
              </a:path>
              <a:path w="506095" h="1515110">
                <a:moveTo>
                  <a:pt x="241675" y="44571"/>
                </a:moveTo>
                <a:close/>
              </a:path>
              <a:path w="506095" h="1515110">
                <a:moveTo>
                  <a:pt x="241645" y="44469"/>
                </a:moveTo>
                <a:close/>
              </a:path>
              <a:path w="506095" h="1515110">
                <a:moveTo>
                  <a:pt x="241336" y="44194"/>
                </a:moveTo>
                <a:lnTo>
                  <a:pt x="241675" y="44571"/>
                </a:lnTo>
                <a:lnTo>
                  <a:pt x="241336" y="44194"/>
                </a:lnTo>
                <a:close/>
              </a:path>
              <a:path w="506095" h="1515110">
                <a:moveTo>
                  <a:pt x="241004" y="43444"/>
                </a:moveTo>
                <a:lnTo>
                  <a:pt x="241307" y="44132"/>
                </a:lnTo>
                <a:lnTo>
                  <a:pt x="241674" y="44570"/>
                </a:lnTo>
                <a:lnTo>
                  <a:pt x="241615" y="44421"/>
                </a:lnTo>
                <a:lnTo>
                  <a:pt x="241004" y="43444"/>
                </a:lnTo>
                <a:close/>
              </a:path>
              <a:path w="506095" h="1515110">
                <a:moveTo>
                  <a:pt x="240792" y="41528"/>
                </a:moveTo>
                <a:lnTo>
                  <a:pt x="240956" y="43013"/>
                </a:lnTo>
                <a:lnTo>
                  <a:pt x="241041" y="43503"/>
                </a:lnTo>
                <a:lnTo>
                  <a:pt x="241645" y="44469"/>
                </a:lnTo>
                <a:lnTo>
                  <a:pt x="240792" y="41528"/>
                </a:lnTo>
                <a:close/>
              </a:path>
              <a:path w="506095" h="1515110">
                <a:moveTo>
                  <a:pt x="241208" y="44132"/>
                </a:moveTo>
                <a:lnTo>
                  <a:pt x="241443" y="44421"/>
                </a:lnTo>
                <a:lnTo>
                  <a:pt x="241208" y="44132"/>
                </a:lnTo>
                <a:close/>
              </a:path>
              <a:path w="506095" h="1515110">
                <a:moveTo>
                  <a:pt x="241045" y="43871"/>
                </a:moveTo>
                <a:lnTo>
                  <a:pt x="241385" y="44299"/>
                </a:lnTo>
                <a:lnTo>
                  <a:pt x="241280" y="44132"/>
                </a:lnTo>
                <a:lnTo>
                  <a:pt x="241045" y="43871"/>
                </a:lnTo>
                <a:close/>
              </a:path>
              <a:path w="506095" h="1515110">
                <a:moveTo>
                  <a:pt x="241011" y="43503"/>
                </a:moveTo>
                <a:lnTo>
                  <a:pt x="241143" y="43979"/>
                </a:lnTo>
                <a:lnTo>
                  <a:pt x="241336" y="44194"/>
                </a:lnTo>
                <a:lnTo>
                  <a:pt x="241011" y="43503"/>
                </a:lnTo>
                <a:close/>
              </a:path>
              <a:path w="506095" h="1515110">
                <a:moveTo>
                  <a:pt x="241045" y="43932"/>
                </a:moveTo>
                <a:lnTo>
                  <a:pt x="241208" y="44132"/>
                </a:lnTo>
                <a:lnTo>
                  <a:pt x="241045" y="43932"/>
                </a:lnTo>
                <a:close/>
              </a:path>
              <a:path w="506095" h="1515110">
                <a:moveTo>
                  <a:pt x="240020" y="43013"/>
                </a:moveTo>
                <a:lnTo>
                  <a:pt x="241045" y="43979"/>
                </a:lnTo>
                <a:lnTo>
                  <a:pt x="240950" y="43814"/>
                </a:lnTo>
                <a:lnTo>
                  <a:pt x="240736" y="43550"/>
                </a:lnTo>
                <a:lnTo>
                  <a:pt x="240020" y="43013"/>
                </a:lnTo>
                <a:close/>
              </a:path>
              <a:path w="506095" h="1515110">
                <a:moveTo>
                  <a:pt x="240736" y="43550"/>
                </a:moveTo>
                <a:lnTo>
                  <a:pt x="241045" y="43932"/>
                </a:lnTo>
                <a:lnTo>
                  <a:pt x="240736" y="43550"/>
                </a:lnTo>
                <a:close/>
              </a:path>
              <a:path w="506095" h="1515110">
                <a:moveTo>
                  <a:pt x="241031" y="43687"/>
                </a:moveTo>
                <a:lnTo>
                  <a:pt x="240880" y="43687"/>
                </a:lnTo>
                <a:lnTo>
                  <a:pt x="241045" y="43871"/>
                </a:lnTo>
                <a:lnTo>
                  <a:pt x="241031" y="43687"/>
                </a:lnTo>
                <a:close/>
              </a:path>
              <a:path w="506095" h="1515110">
                <a:moveTo>
                  <a:pt x="240801" y="43600"/>
                </a:moveTo>
                <a:close/>
              </a:path>
              <a:path w="506095" h="1515110">
                <a:moveTo>
                  <a:pt x="240919" y="43306"/>
                </a:moveTo>
                <a:lnTo>
                  <a:pt x="240538" y="43306"/>
                </a:lnTo>
                <a:lnTo>
                  <a:pt x="240811" y="43600"/>
                </a:lnTo>
                <a:lnTo>
                  <a:pt x="241031" y="43687"/>
                </a:lnTo>
                <a:lnTo>
                  <a:pt x="240919" y="43306"/>
                </a:lnTo>
                <a:close/>
              </a:path>
              <a:path w="506095" h="1515110">
                <a:moveTo>
                  <a:pt x="239522" y="42544"/>
                </a:moveTo>
                <a:lnTo>
                  <a:pt x="240020" y="43013"/>
                </a:lnTo>
                <a:lnTo>
                  <a:pt x="240736" y="43550"/>
                </a:lnTo>
                <a:lnTo>
                  <a:pt x="239522" y="42544"/>
                </a:lnTo>
                <a:close/>
              </a:path>
              <a:path w="506095" h="1515110">
                <a:moveTo>
                  <a:pt x="240904" y="42544"/>
                </a:moveTo>
                <a:lnTo>
                  <a:pt x="239522" y="42544"/>
                </a:lnTo>
                <a:lnTo>
                  <a:pt x="240705" y="43513"/>
                </a:lnTo>
                <a:lnTo>
                  <a:pt x="240538" y="43306"/>
                </a:lnTo>
                <a:lnTo>
                  <a:pt x="240989" y="43306"/>
                </a:lnTo>
                <a:lnTo>
                  <a:pt x="240904" y="42544"/>
                </a:lnTo>
                <a:close/>
              </a:path>
              <a:path w="506095" h="1515110">
                <a:moveTo>
                  <a:pt x="240989" y="43306"/>
                </a:moveTo>
                <a:lnTo>
                  <a:pt x="241004" y="43444"/>
                </a:lnTo>
                <a:lnTo>
                  <a:pt x="240989" y="43306"/>
                </a:lnTo>
                <a:close/>
              </a:path>
              <a:path w="506095" h="1515110">
                <a:moveTo>
                  <a:pt x="127" y="0"/>
                </a:moveTo>
                <a:lnTo>
                  <a:pt x="0" y="12191"/>
                </a:lnTo>
                <a:lnTo>
                  <a:pt x="25908" y="12318"/>
                </a:lnTo>
                <a:lnTo>
                  <a:pt x="50800" y="13080"/>
                </a:lnTo>
                <a:lnTo>
                  <a:pt x="97917" y="15493"/>
                </a:lnTo>
                <a:lnTo>
                  <a:pt x="140335" y="19430"/>
                </a:lnTo>
                <a:lnTo>
                  <a:pt x="193167" y="27304"/>
                </a:lnTo>
                <a:lnTo>
                  <a:pt x="236728" y="40766"/>
                </a:lnTo>
                <a:lnTo>
                  <a:pt x="240020" y="43013"/>
                </a:lnTo>
                <a:lnTo>
                  <a:pt x="239522" y="42544"/>
                </a:lnTo>
                <a:lnTo>
                  <a:pt x="240904" y="42544"/>
                </a:lnTo>
                <a:lnTo>
                  <a:pt x="240792" y="41528"/>
                </a:lnTo>
                <a:lnTo>
                  <a:pt x="253036" y="41528"/>
                </a:lnTo>
                <a:lnTo>
                  <a:pt x="209804" y="18668"/>
                </a:lnTo>
                <a:lnTo>
                  <a:pt x="161036" y="9651"/>
                </a:lnTo>
                <a:lnTo>
                  <a:pt x="120650" y="5079"/>
                </a:lnTo>
                <a:lnTo>
                  <a:pt x="75311" y="1904"/>
                </a:lnTo>
                <a:lnTo>
                  <a:pt x="26035" y="253"/>
                </a:lnTo>
                <a:lnTo>
                  <a:pt x="127" y="0"/>
                </a:lnTo>
                <a:close/>
              </a:path>
            </a:pathLst>
          </a:custGeom>
          <a:solidFill>
            <a:srgbClr val="FF0000"/>
          </a:solidFill>
        </p:spPr>
        <p:txBody>
          <a:bodyPr wrap="square" lIns="0" tIns="0" rIns="0" bIns="0" rtlCol="0"/>
          <a:lstStyle/>
          <a:p>
            <a:endParaRPr/>
          </a:p>
        </p:txBody>
      </p:sp>
      <p:sp>
        <p:nvSpPr>
          <p:cNvPr id="45" name="object 45"/>
          <p:cNvSpPr/>
          <p:nvPr/>
        </p:nvSpPr>
        <p:spPr>
          <a:xfrm>
            <a:off x="5899277" y="4415028"/>
            <a:ext cx="508000" cy="1515110"/>
          </a:xfrm>
          <a:custGeom>
            <a:avLst/>
            <a:gdLst/>
            <a:ahLst/>
            <a:cxnLst/>
            <a:rect l="l" t="t" r="r" b="b"/>
            <a:pathLst>
              <a:path w="508000" h="1515110">
                <a:moveTo>
                  <a:pt x="240988" y="1471639"/>
                </a:moveTo>
                <a:lnTo>
                  <a:pt x="193294" y="1487614"/>
                </a:lnTo>
                <a:lnTo>
                  <a:pt x="140588" y="1495513"/>
                </a:lnTo>
                <a:lnTo>
                  <a:pt x="97917" y="1499362"/>
                </a:lnTo>
                <a:lnTo>
                  <a:pt x="50800" y="1501813"/>
                </a:lnTo>
                <a:lnTo>
                  <a:pt x="0" y="1502664"/>
                </a:lnTo>
                <a:lnTo>
                  <a:pt x="126" y="1514856"/>
                </a:lnTo>
                <a:lnTo>
                  <a:pt x="51308" y="1513992"/>
                </a:lnTo>
                <a:lnTo>
                  <a:pt x="98933" y="1511515"/>
                </a:lnTo>
                <a:lnTo>
                  <a:pt x="141986" y="1507617"/>
                </a:lnTo>
                <a:lnTo>
                  <a:pt x="195961" y="1499514"/>
                </a:lnTo>
                <a:lnTo>
                  <a:pt x="233934" y="1489036"/>
                </a:lnTo>
                <a:lnTo>
                  <a:pt x="253802" y="1473174"/>
                </a:lnTo>
                <a:lnTo>
                  <a:pt x="241553" y="1473174"/>
                </a:lnTo>
                <a:lnTo>
                  <a:pt x="241681" y="1472323"/>
                </a:lnTo>
                <a:lnTo>
                  <a:pt x="240284" y="1472323"/>
                </a:lnTo>
                <a:lnTo>
                  <a:pt x="240988" y="1471639"/>
                </a:lnTo>
                <a:close/>
              </a:path>
              <a:path w="508000" h="1515110">
                <a:moveTo>
                  <a:pt x="242278" y="1470550"/>
                </a:moveTo>
                <a:lnTo>
                  <a:pt x="241681" y="1471488"/>
                </a:lnTo>
                <a:lnTo>
                  <a:pt x="241553" y="1473174"/>
                </a:lnTo>
                <a:lnTo>
                  <a:pt x="242278" y="1470550"/>
                </a:lnTo>
                <a:close/>
              </a:path>
              <a:path w="508000" h="1515110">
                <a:moveTo>
                  <a:pt x="253873" y="1469491"/>
                </a:moveTo>
                <a:lnTo>
                  <a:pt x="242950" y="1469491"/>
                </a:lnTo>
                <a:lnTo>
                  <a:pt x="242278" y="1470550"/>
                </a:lnTo>
                <a:lnTo>
                  <a:pt x="241553" y="1473174"/>
                </a:lnTo>
                <a:lnTo>
                  <a:pt x="253802" y="1473174"/>
                </a:lnTo>
                <a:lnTo>
                  <a:pt x="253873" y="1469491"/>
                </a:lnTo>
                <a:close/>
              </a:path>
              <a:path w="508000" h="1515110">
                <a:moveTo>
                  <a:pt x="241610" y="1471193"/>
                </a:moveTo>
                <a:lnTo>
                  <a:pt x="240938" y="1471688"/>
                </a:lnTo>
                <a:lnTo>
                  <a:pt x="240284" y="1472323"/>
                </a:lnTo>
                <a:lnTo>
                  <a:pt x="241610" y="1471193"/>
                </a:lnTo>
                <a:close/>
              </a:path>
              <a:path w="508000" h="1515110">
                <a:moveTo>
                  <a:pt x="241588" y="1471220"/>
                </a:moveTo>
                <a:lnTo>
                  <a:pt x="240284" y="1472323"/>
                </a:lnTo>
                <a:lnTo>
                  <a:pt x="241681" y="1472323"/>
                </a:lnTo>
                <a:lnTo>
                  <a:pt x="241681" y="1471688"/>
                </a:lnTo>
                <a:lnTo>
                  <a:pt x="241553" y="1471688"/>
                </a:lnTo>
                <a:lnTo>
                  <a:pt x="241300" y="1471587"/>
                </a:lnTo>
                <a:lnTo>
                  <a:pt x="241588" y="1471220"/>
                </a:lnTo>
                <a:close/>
              </a:path>
              <a:path w="508000" h="1515110">
                <a:moveTo>
                  <a:pt x="241681" y="1471413"/>
                </a:moveTo>
                <a:lnTo>
                  <a:pt x="241553" y="1471688"/>
                </a:lnTo>
                <a:lnTo>
                  <a:pt x="241681" y="1471413"/>
                </a:lnTo>
                <a:close/>
              </a:path>
              <a:path w="508000" h="1515110">
                <a:moveTo>
                  <a:pt x="241681" y="1471488"/>
                </a:moveTo>
                <a:lnTo>
                  <a:pt x="241553" y="1471688"/>
                </a:lnTo>
                <a:lnTo>
                  <a:pt x="241681" y="1471688"/>
                </a:lnTo>
                <a:lnTo>
                  <a:pt x="241681" y="1471488"/>
                </a:lnTo>
                <a:close/>
              </a:path>
              <a:path w="508000" h="1515110">
                <a:moveTo>
                  <a:pt x="241681" y="1470967"/>
                </a:moveTo>
                <a:lnTo>
                  <a:pt x="240988" y="1471639"/>
                </a:lnTo>
                <a:lnTo>
                  <a:pt x="241572" y="1471220"/>
                </a:lnTo>
                <a:lnTo>
                  <a:pt x="241681" y="1470967"/>
                </a:lnTo>
                <a:close/>
              </a:path>
              <a:path w="508000" h="1515110">
                <a:moveTo>
                  <a:pt x="241656" y="1471163"/>
                </a:moveTo>
                <a:lnTo>
                  <a:pt x="241300" y="1471587"/>
                </a:lnTo>
                <a:lnTo>
                  <a:pt x="241656" y="1471163"/>
                </a:lnTo>
                <a:close/>
              </a:path>
              <a:path w="508000" h="1515110">
                <a:moveTo>
                  <a:pt x="241681" y="1471142"/>
                </a:moveTo>
                <a:lnTo>
                  <a:pt x="241300" y="1471587"/>
                </a:lnTo>
                <a:lnTo>
                  <a:pt x="241600" y="1471587"/>
                </a:lnTo>
                <a:lnTo>
                  <a:pt x="241681" y="1471142"/>
                </a:lnTo>
                <a:close/>
              </a:path>
              <a:path w="508000" h="1515110">
                <a:moveTo>
                  <a:pt x="242329" y="1470363"/>
                </a:moveTo>
                <a:lnTo>
                  <a:pt x="241968" y="1470792"/>
                </a:lnTo>
                <a:lnTo>
                  <a:pt x="241806" y="1471142"/>
                </a:lnTo>
                <a:lnTo>
                  <a:pt x="241681" y="1471488"/>
                </a:lnTo>
                <a:lnTo>
                  <a:pt x="242243" y="1470604"/>
                </a:lnTo>
                <a:lnTo>
                  <a:pt x="242329" y="1470363"/>
                </a:lnTo>
                <a:close/>
              </a:path>
              <a:path w="508000" h="1515110">
                <a:moveTo>
                  <a:pt x="241968" y="1470792"/>
                </a:moveTo>
                <a:lnTo>
                  <a:pt x="241707" y="1471103"/>
                </a:lnTo>
                <a:lnTo>
                  <a:pt x="241681" y="1471413"/>
                </a:lnTo>
                <a:lnTo>
                  <a:pt x="241968" y="1470792"/>
                </a:lnTo>
                <a:close/>
              </a:path>
              <a:path w="508000" h="1515110">
                <a:moveTo>
                  <a:pt x="242028" y="1470662"/>
                </a:moveTo>
                <a:lnTo>
                  <a:pt x="241681" y="1471133"/>
                </a:lnTo>
                <a:lnTo>
                  <a:pt x="241968" y="1470792"/>
                </a:lnTo>
                <a:lnTo>
                  <a:pt x="242028" y="1470662"/>
                </a:lnTo>
                <a:close/>
              </a:path>
              <a:path w="508000" h="1515110">
                <a:moveTo>
                  <a:pt x="242055" y="1470604"/>
                </a:moveTo>
                <a:lnTo>
                  <a:pt x="241681" y="1470967"/>
                </a:lnTo>
                <a:lnTo>
                  <a:pt x="241681" y="1471103"/>
                </a:lnTo>
                <a:lnTo>
                  <a:pt x="242028" y="1470662"/>
                </a:lnTo>
                <a:close/>
              </a:path>
              <a:path w="508000" h="1515110">
                <a:moveTo>
                  <a:pt x="328659" y="757449"/>
                </a:moveTo>
                <a:lnTo>
                  <a:pt x="281305" y="767715"/>
                </a:lnTo>
                <a:lnTo>
                  <a:pt x="248665" y="784225"/>
                </a:lnTo>
                <a:lnTo>
                  <a:pt x="248031" y="784733"/>
                </a:lnTo>
                <a:lnTo>
                  <a:pt x="247014" y="786003"/>
                </a:lnTo>
                <a:lnTo>
                  <a:pt x="245363" y="788162"/>
                </a:lnTo>
                <a:lnTo>
                  <a:pt x="244983" y="788797"/>
                </a:lnTo>
                <a:lnTo>
                  <a:pt x="244601" y="789305"/>
                </a:lnTo>
                <a:lnTo>
                  <a:pt x="244348" y="789940"/>
                </a:lnTo>
                <a:lnTo>
                  <a:pt x="243205" y="792099"/>
                </a:lnTo>
                <a:lnTo>
                  <a:pt x="242697" y="793242"/>
                </a:lnTo>
                <a:lnTo>
                  <a:pt x="242188" y="794639"/>
                </a:lnTo>
                <a:lnTo>
                  <a:pt x="241808" y="798195"/>
                </a:lnTo>
                <a:lnTo>
                  <a:pt x="241681" y="1470967"/>
                </a:lnTo>
                <a:lnTo>
                  <a:pt x="241995" y="1470662"/>
                </a:lnTo>
                <a:lnTo>
                  <a:pt x="242091" y="1470526"/>
                </a:lnTo>
                <a:lnTo>
                  <a:pt x="242570" y="1469491"/>
                </a:lnTo>
                <a:lnTo>
                  <a:pt x="253873" y="1469491"/>
                </a:lnTo>
                <a:lnTo>
                  <a:pt x="253873" y="799719"/>
                </a:lnTo>
                <a:lnTo>
                  <a:pt x="254126" y="797560"/>
                </a:lnTo>
                <a:lnTo>
                  <a:pt x="297180" y="776097"/>
                </a:lnTo>
                <a:lnTo>
                  <a:pt x="346201" y="767080"/>
                </a:lnTo>
                <a:lnTo>
                  <a:pt x="376385" y="763565"/>
                </a:lnTo>
                <a:lnTo>
                  <a:pt x="364363" y="762254"/>
                </a:lnTo>
                <a:lnTo>
                  <a:pt x="344424" y="759841"/>
                </a:lnTo>
                <a:lnTo>
                  <a:pt x="328659" y="757449"/>
                </a:lnTo>
                <a:close/>
              </a:path>
              <a:path w="508000" h="1515110">
                <a:moveTo>
                  <a:pt x="242338" y="1470329"/>
                </a:moveTo>
                <a:lnTo>
                  <a:pt x="242074" y="1470604"/>
                </a:lnTo>
                <a:lnTo>
                  <a:pt x="241968" y="1470792"/>
                </a:lnTo>
                <a:lnTo>
                  <a:pt x="242329" y="1470363"/>
                </a:lnTo>
                <a:close/>
              </a:path>
              <a:path w="508000" h="1515110">
                <a:moveTo>
                  <a:pt x="242570" y="1469491"/>
                </a:moveTo>
                <a:lnTo>
                  <a:pt x="242055" y="1470604"/>
                </a:lnTo>
                <a:lnTo>
                  <a:pt x="242366" y="1470228"/>
                </a:lnTo>
                <a:lnTo>
                  <a:pt x="242570" y="1469491"/>
                </a:lnTo>
                <a:close/>
              </a:path>
              <a:path w="508000" h="1515110">
                <a:moveTo>
                  <a:pt x="242482" y="1470228"/>
                </a:moveTo>
                <a:lnTo>
                  <a:pt x="242278" y="1470550"/>
                </a:lnTo>
                <a:lnTo>
                  <a:pt x="242482" y="1470228"/>
                </a:lnTo>
                <a:close/>
              </a:path>
              <a:path w="508000" h="1515110">
                <a:moveTo>
                  <a:pt x="242364" y="1470235"/>
                </a:moveTo>
                <a:lnTo>
                  <a:pt x="242135" y="1470526"/>
                </a:lnTo>
                <a:lnTo>
                  <a:pt x="242304" y="1470363"/>
                </a:lnTo>
                <a:lnTo>
                  <a:pt x="242364" y="1470235"/>
                </a:lnTo>
                <a:close/>
              </a:path>
              <a:path w="508000" h="1515110">
                <a:moveTo>
                  <a:pt x="242443" y="1470228"/>
                </a:moveTo>
                <a:close/>
              </a:path>
              <a:path w="508000" h="1515110">
                <a:moveTo>
                  <a:pt x="242950" y="1469491"/>
                </a:moveTo>
                <a:lnTo>
                  <a:pt x="242570" y="1469491"/>
                </a:lnTo>
                <a:lnTo>
                  <a:pt x="242364" y="1470235"/>
                </a:lnTo>
                <a:lnTo>
                  <a:pt x="242950" y="1469491"/>
                </a:lnTo>
                <a:close/>
              </a:path>
              <a:path w="508000" h="1515110">
                <a:moveTo>
                  <a:pt x="242950" y="1469491"/>
                </a:moveTo>
                <a:lnTo>
                  <a:pt x="242370" y="1470228"/>
                </a:lnTo>
                <a:lnTo>
                  <a:pt x="242950" y="1469491"/>
                </a:lnTo>
                <a:close/>
              </a:path>
              <a:path w="508000" h="1515110">
                <a:moveTo>
                  <a:pt x="507492" y="757428"/>
                </a:moveTo>
                <a:lnTo>
                  <a:pt x="456438" y="758317"/>
                </a:lnTo>
                <a:lnTo>
                  <a:pt x="408813" y="760730"/>
                </a:lnTo>
                <a:lnTo>
                  <a:pt x="376385" y="763565"/>
                </a:lnTo>
                <a:lnTo>
                  <a:pt x="385318" y="764540"/>
                </a:lnTo>
                <a:lnTo>
                  <a:pt x="431419" y="767715"/>
                </a:lnTo>
                <a:lnTo>
                  <a:pt x="455930" y="768731"/>
                </a:lnTo>
                <a:lnTo>
                  <a:pt x="481330" y="769366"/>
                </a:lnTo>
                <a:lnTo>
                  <a:pt x="507492" y="769620"/>
                </a:lnTo>
                <a:lnTo>
                  <a:pt x="507492" y="757428"/>
                </a:lnTo>
                <a:close/>
              </a:path>
              <a:path w="508000" h="1515110">
                <a:moveTo>
                  <a:pt x="376636" y="751316"/>
                </a:moveTo>
                <a:lnTo>
                  <a:pt x="364617" y="752475"/>
                </a:lnTo>
                <a:lnTo>
                  <a:pt x="344805" y="754888"/>
                </a:lnTo>
                <a:lnTo>
                  <a:pt x="328659" y="757449"/>
                </a:lnTo>
                <a:lnTo>
                  <a:pt x="344424" y="759841"/>
                </a:lnTo>
                <a:lnTo>
                  <a:pt x="364363" y="762254"/>
                </a:lnTo>
                <a:lnTo>
                  <a:pt x="376385" y="763565"/>
                </a:lnTo>
                <a:lnTo>
                  <a:pt x="386588" y="762508"/>
                </a:lnTo>
                <a:lnTo>
                  <a:pt x="408813" y="760730"/>
                </a:lnTo>
                <a:lnTo>
                  <a:pt x="432181" y="759333"/>
                </a:lnTo>
                <a:lnTo>
                  <a:pt x="456438" y="758317"/>
                </a:lnTo>
                <a:lnTo>
                  <a:pt x="481711" y="757555"/>
                </a:lnTo>
                <a:lnTo>
                  <a:pt x="507492" y="757428"/>
                </a:lnTo>
                <a:lnTo>
                  <a:pt x="481584" y="757174"/>
                </a:lnTo>
                <a:lnTo>
                  <a:pt x="456438" y="756539"/>
                </a:lnTo>
                <a:lnTo>
                  <a:pt x="432181" y="755523"/>
                </a:lnTo>
                <a:lnTo>
                  <a:pt x="408813" y="754126"/>
                </a:lnTo>
                <a:lnTo>
                  <a:pt x="386588" y="752348"/>
                </a:lnTo>
                <a:lnTo>
                  <a:pt x="376636" y="751316"/>
                </a:lnTo>
                <a:close/>
              </a:path>
              <a:path w="508000" h="1515110">
                <a:moveTo>
                  <a:pt x="241807" y="43952"/>
                </a:moveTo>
                <a:lnTo>
                  <a:pt x="241681" y="715137"/>
                </a:lnTo>
                <a:lnTo>
                  <a:pt x="242188" y="720217"/>
                </a:lnTo>
                <a:lnTo>
                  <a:pt x="242570" y="721487"/>
                </a:lnTo>
                <a:lnTo>
                  <a:pt x="243205" y="722630"/>
                </a:lnTo>
                <a:lnTo>
                  <a:pt x="244221" y="724789"/>
                </a:lnTo>
                <a:lnTo>
                  <a:pt x="244983" y="726313"/>
                </a:lnTo>
                <a:lnTo>
                  <a:pt x="245618" y="726948"/>
                </a:lnTo>
                <a:lnTo>
                  <a:pt x="247142" y="729107"/>
                </a:lnTo>
                <a:lnTo>
                  <a:pt x="247523" y="729488"/>
                </a:lnTo>
                <a:lnTo>
                  <a:pt x="247903" y="729996"/>
                </a:lnTo>
                <a:lnTo>
                  <a:pt x="248412" y="730377"/>
                </a:lnTo>
                <a:lnTo>
                  <a:pt x="250571" y="732536"/>
                </a:lnTo>
                <a:lnTo>
                  <a:pt x="251078" y="732917"/>
                </a:lnTo>
                <a:lnTo>
                  <a:pt x="251460" y="733298"/>
                </a:lnTo>
                <a:lnTo>
                  <a:pt x="294005" y="750570"/>
                </a:lnTo>
                <a:lnTo>
                  <a:pt x="328659" y="757449"/>
                </a:lnTo>
                <a:lnTo>
                  <a:pt x="344805" y="754888"/>
                </a:lnTo>
                <a:lnTo>
                  <a:pt x="364617" y="752475"/>
                </a:lnTo>
                <a:lnTo>
                  <a:pt x="376636" y="751316"/>
                </a:lnTo>
                <a:lnTo>
                  <a:pt x="365760" y="750189"/>
                </a:lnTo>
                <a:lnTo>
                  <a:pt x="346201" y="747776"/>
                </a:lnTo>
                <a:lnTo>
                  <a:pt x="297180" y="738886"/>
                </a:lnTo>
                <a:lnTo>
                  <a:pt x="258952" y="723646"/>
                </a:lnTo>
                <a:lnTo>
                  <a:pt x="253873" y="715137"/>
                </a:lnTo>
                <a:lnTo>
                  <a:pt x="253873" y="45593"/>
                </a:lnTo>
                <a:lnTo>
                  <a:pt x="242697" y="45593"/>
                </a:lnTo>
                <a:lnTo>
                  <a:pt x="242191" y="44519"/>
                </a:lnTo>
                <a:lnTo>
                  <a:pt x="241807" y="43952"/>
                </a:lnTo>
                <a:close/>
              </a:path>
              <a:path w="508000" h="1515110">
                <a:moveTo>
                  <a:pt x="507492" y="745236"/>
                </a:moveTo>
                <a:lnTo>
                  <a:pt x="456184" y="746125"/>
                </a:lnTo>
                <a:lnTo>
                  <a:pt x="408050" y="748538"/>
                </a:lnTo>
                <a:lnTo>
                  <a:pt x="376636" y="751316"/>
                </a:lnTo>
                <a:lnTo>
                  <a:pt x="386588" y="752348"/>
                </a:lnTo>
                <a:lnTo>
                  <a:pt x="432181" y="755523"/>
                </a:lnTo>
                <a:lnTo>
                  <a:pt x="481584" y="757174"/>
                </a:lnTo>
                <a:lnTo>
                  <a:pt x="507492" y="757426"/>
                </a:lnTo>
                <a:lnTo>
                  <a:pt x="507492" y="745236"/>
                </a:lnTo>
                <a:close/>
              </a:path>
              <a:path w="508000" h="1515110">
                <a:moveTo>
                  <a:pt x="242159" y="44450"/>
                </a:moveTo>
                <a:lnTo>
                  <a:pt x="242697" y="45593"/>
                </a:lnTo>
                <a:lnTo>
                  <a:pt x="242509" y="44945"/>
                </a:lnTo>
                <a:lnTo>
                  <a:pt x="242159" y="44450"/>
                </a:lnTo>
                <a:close/>
              </a:path>
              <a:path w="508000" h="1515110">
                <a:moveTo>
                  <a:pt x="242385" y="44519"/>
                </a:moveTo>
                <a:lnTo>
                  <a:pt x="242472" y="44818"/>
                </a:lnTo>
                <a:lnTo>
                  <a:pt x="242697" y="45212"/>
                </a:lnTo>
                <a:lnTo>
                  <a:pt x="242697" y="45593"/>
                </a:lnTo>
                <a:lnTo>
                  <a:pt x="253873" y="45593"/>
                </a:lnTo>
                <a:lnTo>
                  <a:pt x="253873" y="44831"/>
                </a:lnTo>
                <a:lnTo>
                  <a:pt x="242684" y="44818"/>
                </a:lnTo>
                <a:lnTo>
                  <a:pt x="242385" y="44519"/>
                </a:lnTo>
                <a:close/>
              </a:path>
              <a:path w="508000" h="1515110">
                <a:moveTo>
                  <a:pt x="242509" y="44945"/>
                </a:moveTo>
                <a:lnTo>
                  <a:pt x="242586" y="45212"/>
                </a:lnTo>
                <a:lnTo>
                  <a:pt x="242509" y="44945"/>
                </a:lnTo>
                <a:close/>
              </a:path>
              <a:path w="508000" h="1515110">
                <a:moveTo>
                  <a:pt x="242472" y="44818"/>
                </a:moveTo>
                <a:lnTo>
                  <a:pt x="242509" y="44945"/>
                </a:lnTo>
                <a:lnTo>
                  <a:pt x="242697" y="45212"/>
                </a:lnTo>
                <a:lnTo>
                  <a:pt x="242472" y="44818"/>
                </a:lnTo>
                <a:close/>
              </a:path>
              <a:path w="508000" h="1515110">
                <a:moveTo>
                  <a:pt x="242019" y="44153"/>
                </a:moveTo>
                <a:lnTo>
                  <a:pt x="242208" y="44519"/>
                </a:lnTo>
                <a:lnTo>
                  <a:pt x="242509" y="44945"/>
                </a:lnTo>
                <a:lnTo>
                  <a:pt x="242472" y="44818"/>
                </a:lnTo>
                <a:lnTo>
                  <a:pt x="242189" y="44323"/>
                </a:lnTo>
                <a:lnTo>
                  <a:pt x="242019" y="44153"/>
                </a:lnTo>
                <a:close/>
              </a:path>
              <a:path w="508000" h="1515110">
                <a:moveTo>
                  <a:pt x="242362" y="44440"/>
                </a:moveTo>
                <a:lnTo>
                  <a:pt x="242697" y="44831"/>
                </a:lnTo>
                <a:lnTo>
                  <a:pt x="242362" y="44440"/>
                </a:lnTo>
                <a:close/>
              </a:path>
              <a:path w="508000" h="1515110">
                <a:moveTo>
                  <a:pt x="253798" y="41656"/>
                </a:moveTo>
                <a:lnTo>
                  <a:pt x="241553" y="41656"/>
                </a:lnTo>
                <a:lnTo>
                  <a:pt x="242328" y="44323"/>
                </a:lnTo>
                <a:lnTo>
                  <a:pt x="242429" y="44519"/>
                </a:lnTo>
                <a:lnTo>
                  <a:pt x="242697" y="44831"/>
                </a:lnTo>
                <a:lnTo>
                  <a:pt x="253873" y="44831"/>
                </a:lnTo>
                <a:lnTo>
                  <a:pt x="253798" y="41656"/>
                </a:lnTo>
                <a:close/>
              </a:path>
              <a:path w="508000" h="1515110">
                <a:moveTo>
                  <a:pt x="242189" y="44323"/>
                </a:moveTo>
                <a:lnTo>
                  <a:pt x="242472" y="44818"/>
                </a:lnTo>
                <a:lnTo>
                  <a:pt x="242385" y="44519"/>
                </a:lnTo>
                <a:lnTo>
                  <a:pt x="242189" y="44323"/>
                </a:lnTo>
                <a:close/>
              </a:path>
              <a:path w="508000" h="1515110">
                <a:moveTo>
                  <a:pt x="242043" y="44069"/>
                </a:moveTo>
                <a:lnTo>
                  <a:pt x="242189" y="44323"/>
                </a:lnTo>
                <a:lnTo>
                  <a:pt x="242385" y="44519"/>
                </a:lnTo>
                <a:lnTo>
                  <a:pt x="242261" y="44323"/>
                </a:lnTo>
                <a:lnTo>
                  <a:pt x="242043" y="44069"/>
                </a:lnTo>
                <a:close/>
              </a:path>
              <a:path w="508000" h="1515110">
                <a:moveTo>
                  <a:pt x="241807" y="43941"/>
                </a:moveTo>
                <a:lnTo>
                  <a:pt x="242159" y="44450"/>
                </a:lnTo>
                <a:lnTo>
                  <a:pt x="242019" y="44153"/>
                </a:lnTo>
                <a:lnTo>
                  <a:pt x="241807" y="43941"/>
                </a:lnTo>
                <a:close/>
              </a:path>
              <a:path w="508000" h="1515110">
                <a:moveTo>
                  <a:pt x="241553" y="41656"/>
                </a:moveTo>
                <a:lnTo>
                  <a:pt x="241718" y="43053"/>
                </a:lnTo>
                <a:lnTo>
                  <a:pt x="241826" y="43688"/>
                </a:lnTo>
                <a:lnTo>
                  <a:pt x="242043" y="44069"/>
                </a:lnTo>
                <a:lnTo>
                  <a:pt x="242362" y="44440"/>
                </a:lnTo>
                <a:lnTo>
                  <a:pt x="241553" y="41656"/>
                </a:lnTo>
                <a:close/>
              </a:path>
              <a:path w="508000" h="1515110">
                <a:moveTo>
                  <a:pt x="241901" y="43903"/>
                </a:moveTo>
                <a:lnTo>
                  <a:pt x="242019" y="44153"/>
                </a:lnTo>
                <a:lnTo>
                  <a:pt x="242189" y="44323"/>
                </a:lnTo>
                <a:lnTo>
                  <a:pt x="242043" y="44069"/>
                </a:lnTo>
                <a:lnTo>
                  <a:pt x="241901" y="43903"/>
                </a:lnTo>
                <a:close/>
              </a:path>
              <a:path w="508000" h="1515110">
                <a:moveTo>
                  <a:pt x="241805" y="43790"/>
                </a:moveTo>
                <a:lnTo>
                  <a:pt x="241818" y="43952"/>
                </a:lnTo>
                <a:lnTo>
                  <a:pt x="242019" y="44153"/>
                </a:lnTo>
                <a:lnTo>
                  <a:pt x="241901" y="43903"/>
                </a:lnTo>
                <a:close/>
              </a:path>
              <a:path w="508000" h="1515110">
                <a:moveTo>
                  <a:pt x="241784" y="43615"/>
                </a:moveTo>
                <a:lnTo>
                  <a:pt x="241848" y="43790"/>
                </a:lnTo>
                <a:lnTo>
                  <a:pt x="241934" y="43941"/>
                </a:lnTo>
                <a:lnTo>
                  <a:pt x="242043" y="44069"/>
                </a:lnTo>
                <a:lnTo>
                  <a:pt x="241784" y="43615"/>
                </a:lnTo>
                <a:close/>
              </a:path>
              <a:path w="508000" h="1515110">
                <a:moveTo>
                  <a:pt x="241173" y="43053"/>
                </a:moveTo>
                <a:lnTo>
                  <a:pt x="241807" y="43941"/>
                </a:lnTo>
                <a:lnTo>
                  <a:pt x="241699" y="43666"/>
                </a:lnTo>
                <a:lnTo>
                  <a:pt x="241173" y="43053"/>
                </a:lnTo>
                <a:close/>
              </a:path>
              <a:path w="508000" h="1515110">
                <a:moveTo>
                  <a:pt x="126" y="0"/>
                </a:moveTo>
                <a:lnTo>
                  <a:pt x="0" y="12192"/>
                </a:lnTo>
                <a:lnTo>
                  <a:pt x="25908" y="12319"/>
                </a:lnTo>
                <a:lnTo>
                  <a:pt x="50926" y="13081"/>
                </a:lnTo>
                <a:lnTo>
                  <a:pt x="98171" y="15494"/>
                </a:lnTo>
                <a:lnTo>
                  <a:pt x="140843" y="19431"/>
                </a:lnTo>
                <a:lnTo>
                  <a:pt x="193675" y="27432"/>
                </a:lnTo>
                <a:lnTo>
                  <a:pt x="237362" y="40767"/>
                </a:lnTo>
                <a:lnTo>
                  <a:pt x="241782" y="43916"/>
                </a:lnTo>
                <a:lnTo>
                  <a:pt x="241173" y="43053"/>
                </a:lnTo>
                <a:lnTo>
                  <a:pt x="241718" y="43053"/>
                </a:lnTo>
                <a:lnTo>
                  <a:pt x="241553" y="41656"/>
                </a:lnTo>
                <a:lnTo>
                  <a:pt x="253798" y="41656"/>
                </a:lnTo>
                <a:lnTo>
                  <a:pt x="210565" y="18669"/>
                </a:lnTo>
                <a:lnTo>
                  <a:pt x="161544" y="9652"/>
                </a:lnTo>
                <a:lnTo>
                  <a:pt x="121031" y="5080"/>
                </a:lnTo>
                <a:lnTo>
                  <a:pt x="75564" y="1905"/>
                </a:lnTo>
                <a:lnTo>
                  <a:pt x="26035" y="127"/>
                </a:lnTo>
                <a:lnTo>
                  <a:pt x="126" y="0"/>
                </a:lnTo>
                <a:close/>
              </a:path>
              <a:path w="508000" h="1515110">
                <a:moveTo>
                  <a:pt x="241718" y="43053"/>
                </a:moveTo>
                <a:lnTo>
                  <a:pt x="241173" y="43053"/>
                </a:lnTo>
                <a:lnTo>
                  <a:pt x="241805" y="43790"/>
                </a:lnTo>
                <a:lnTo>
                  <a:pt x="241718" y="43053"/>
                </a:lnTo>
                <a:close/>
              </a:path>
              <a:path w="508000" h="1515110">
                <a:moveTo>
                  <a:pt x="241763" y="43434"/>
                </a:moveTo>
                <a:lnTo>
                  <a:pt x="241784" y="43615"/>
                </a:lnTo>
                <a:lnTo>
                  <a:pt x="241763" y="43434"/>
                </a:lnTo>
                <a:close/>
              </a:path>
            </a:pathLst>
          </a:custGeom>
          <a:solidFill>
            <a:srgbClr val="FF0000"/>
          </a:solidFill>
        </p:spPr>
        <p:txBody>
          <a:bodyPr wrap="square" lIns="0" tIns="0" rIns="0" bIns="0" rtlCol="0"/>
          <a:lstStyle/>
          <a:p>
            <a:endParaRPr/>
          </a:p>
        </p:txBody>
      </p:sp>
      <p:sp>
        <p:nvSpPr>
          <p:cNvPr id="46" name="object 46"/>
          <p:cNvSpPr txBox="1"/>
          <p:nvPr/>
        </p:nvSpPr>
        <p:spPr>
          <a:xfrm>
            <a:off x="5795009" y="2179066"/>
            <a:ext cx="509905" cy="330835"/>
          </a:xfrm>
          <a:prstGeom prst="rect">
            <a:avLst/>
          </a:prstGeom>
        </p:spPr>
        <p:txBody>
          <a:bodyPr vert="horz" wrap="square" lIns="0" tIns="13335" rIns="0" bIns="0" rtlCol="0">
            <a:spAutoFit/>
          </a:bodyPr>
          <a:lstStyle/>
          <a:p>
            <a:pPr marL="12700">
              <a:lnSpc>
                <a:spcPct val="100000"/>
              </a:lnSpc>
              <a:spcBef>
                <a:spcPts val="105"/>
              </a:spcBef>
            </a:pPr>
            <a:r>
              <a:rPr sz="2000" dirty="0">
                <a:solidFill>
                  <a:srgbClr val="FF0000"/>
                </a:solidFill>
                <a:latin typeface="Corbel"/>
                <a:cs typeface="Corbel"/>
              </a:rPr>
              <a:t>path</a:t>
            </a:r>
            <a:endParaRPr sz="2000">
              <a:latin typeface="Corbel"/>
              <a:cs typeface="Corbel"/>
            </a:endParaRPr>
          </a:p>
        </p:txBody>
      </p:sp>
      <p:sp>
        <p:nvSpPr>
          <p:cNvPr id="47" name="object 47"/>
          <p:cNvSpPr txBox="1"/>
          <p:nvPr/>
        </p:nvSpPr>
        <p:spPr>
          <a:xfrm>
            <a:off x="5807455" y="4031107"/>
            <a:ext cx="452120" cy="330835"/>
          </a:xfrm>
          <a:prstGeom prst="rect">
            <a:avLst/>
          </a:prstGeom>
        </p:spPr>
        <p:txBody>
          <a:bodyPr vert="horz" wrap="square" lIns="0" tIns="12700" rIns="0" bIns="0" rtlCol="0">
            <a:spAutoFit/>
          </a:bodyPr>
          <a:lstStyle/>
          <a:p>
            <a:pPr marL="12700">
              <a:lnSpc>
                <a:spcPct val="100000"/>
              </a:lnSpc>
              <a:spcBef>
                <a:spcPts val="100"/>
              </a:spcBef>
            </a:pPr>
            <a:r>
              <a:rPr sz="2000" spc="-5" dirty="0">
                <a:solidFill>
                  <a:srgbClr val="FF0000"/>
                </a:solidFill>
                <a:latin typeface="Corbel"/>
                <a:cs typeface="Corbel"/>
              </a:rPr>
              <a:t>tree</a:t>
            </a:r>
            <a:endParaRPr sz="2000">
              <a:latin typeface="Corbel"/>
              <a:cs typeface="Corbe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4990"/>
            <a:ext cx="7040880" cy="574040"/>
          </a:xfrm>
          <a:prstGeom prst="rect">
            <a:avLst/>
          </a:prstGeom>
        </p:spPr>
        <p:txBody>
          <a:bodyPr vert="horz" wrap="square" lIns="0" tIns="12700" rIns="0" bIns="0" rtlCol="0">
            <a:spAutoFit/>
          </a:bodyPr>
          <a:lstStyle/>
          <a:p>
            <a:pPr marL="12700">
              <a:lnSpc>
                <a:spcPct val="100000"/>
              </a:lnSpc>
              <a:spcBef>
                <a:spcPts val="100"/>
              </a:spcBef>
            </a:pPr>
            <a:r>
              <a:rPr spc="-5" dirty="0">
                <a:latin typeface="Calibri"/>
                <a:cs typeface="Calibri"/>
              </a:rPr>
              <a:t>Multi-fidelity </a:t>
            </a:r>
            <a:r>
              <a:rPr dirty="0">
                <a:latin typeface="Calibri"/>
                <a:cs typeface="Calibri"/>
              </a:rPr>
              <a:t>Bias </a:t>
            </a:r>
            <a:r>
              <a:rPr spc="-5" dirty="0">
                <a:latin typeface="Calibri"/>
                <a:cs typeface="Calibri"/>
              </a:rPr>
              <a:t>Function </a:t>
            </a:r>
            <a:r>
              <a:rPr dirty="0">
                <a:latin typeface="Calibri"/>
                <a:cs typeface="Calibri"/>
              </a:rPr>
              <a:t>-</a:t>
            </a:r>
            <a:r>
              <a:rPr spc="-95" dirty="0">
                <a:latin typeface="Calibri"/>
                <a:cs typeface="Calibri"/>
              </a:rPr>
              <a:t> </a:t>
            </a:r>
            <a:r>
              <a:rPr spc="-10" dirty="0">
                <a:latin typeface="Calibri"/>
                <a:cs typeface="Calibri"/>
              </a:rPr>
              <a:t>Theorem</a:t>
            </a:r>
          </a:p>
        </p:txBody>
      </p:sp>
      <p:sp>
        <p:nvSpPr>
          <p:cNvPr id="3" name="object 3"/>
          <p:cNvSpPr txBox="1"/>
          <p:nvPr/>
        </p:nvSpPr>
        <p:spPr>
          <a:xfrm>
            <a:off x="11917806" y="5684011"/>
            <a:ext cx="196215"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19</a:t>
            </a:r>
            <a:endParaRPr sz="1200">
              <a:latin typeface="Arial"/>
              <a:cs typeface="Arial"/>
            </a:endParaRPr>
          </a:p>
        </p:txBody>
      </p:sp>
      <p:sp>
        <p:nvSpPr>
          <p:cNvPr id="4" name="object 4"/>
          <p:cNvSpPr/>
          <p:nvPr/>
        </p:nvSpPr>
        <p:spPr>
          <a:xfrm>
            <a:off x="218693" y="840486"/>
            <a:ext cx="11565890" cy="1559560"/>
          </a:xfrm>
          <a:custGeom>
            <a:avLst/>
            <a:gdLst/>
            <a:ahLst/>
            <a:cxnLst/>
            <a:rect l="l" t="t" r="r" b="b"/>
            <a:pathLst>
              <a:path w="11565890" h="1559560">
                <a:moveTo>
                  <a:pt x="11305794" y="0"/>
                </a:moveTo>
                <a:lnTo>
                  <a:pt x="259842" y="0"/>
                </a:lnTo>
                <a:lnTo>
                  <a:pt x="213134" y="4186"/>
                </a:lnTo>
                <a:lnTo>
                  <a:pt x="169173" y="16255"/>
                </a:lnTo>
                <a:lnTo>
                  <a:pt x="128693" y="35475"/>
                </a:lnTo>
                <a:lnTo>
                  <a:pt x="92427" y="61110"/>
                </a:lnTo>
                <a:lnTo>
                  <a:pt x="61110" y="92427"/>
                </a:lnTo>
                <a:lnTo>
                  <a:pt x="35475" y="128693"/>
                </a:lnTo>
                <a:lnTo>
                  <a:pt x="16256" y="169173"/>
                </a:lnTo>
                <a:lnTo>
                  <a:pt x="4186" y="213134"/>
                </a:lnTo>
                <a:lnTo>
                  <a:pt x="0" y="259841"/>
                </a:lnTo>
                <a:lnTo>
                  <a:pt x="0" y="1299210"/>
                </a:lnTo>
                <a:lnTo>
                  <a:pt x="4186" y="1345917"/>
                </a:lnTo>
                <a:lnTo>
                  <a:pt x="16256" y="1389878"/>
                </a:lnTo>
                <a:lnTo>
                  <a:pt x="35475" y="1430358"/>
                </a:lnTo>
                <a:lnTo>
                  <a:pt x="61110" y="1466624"/>
                </a:lnTo>
                <a:lnTo>
                  <a:pt x="92427" y="1497941"/>
                </a:lnTo>
                <a:lnTo>
                  <a:pt x="128693" y="1523576"/>
                </a:lnTo>
                <a:lnTo>
                  <a:pt x="169173" y="1542796"/>
                </a:lnTo>
                <a:lnTo>
                  <a:pt x="213134" y="1554865"/>
                </a:lnTo>
                <a:lnTo>
                  <a:pt x="259842" y="1559052"/>
                </a:lnTo>
                <a:lnTo>
                  <a:pt x="11305794" y="1559052"/>
                </a:lnTo>
                <a:lnTo>
                  <a:pt x="11352501" y="1554865"/>
                </a:lnTo>
                <a:lnTo>
                  <a:pt x="11396462" y="1542796"/>
                </a:lnTo>
                <a:lnTo>
                  <a:pt x="11436942" y="1523576"/>
                </a:lnTo>
                <a:lnTo>
                  <a:pt x="11473208" y="1497941"/>
                </a:lnTo>
                <a:lnTo>
                  <a:pt x="11504525" y="1466624"/>
                </a:lnTo>
                <a:lnTo>
                  <a:pt x="11530160" y="1430358"/>
                </a:lnTo>
                <a:lnTo>
                  <a:pt x="11549380" y="1389878"/>
                </a:lnTo>
                <a:lnTo>
                  <a:pt x="11561449" y="1345917"/>
                </a:lnTo>
                <a:lnTo>
                  <a:pt x="11565636" y="1299210"/>
                </a:lnTo>
                <a:lnTo>
                  <a:pt x="11565636" y="259841"/>
                </a:lnTo>
                <a:lnTo>
                  <a:pt x="11561449" y="213134"/>
                </a:lnTo>
                <a:lnTo>
                  <a:pt x="11549379" y="169173"/>
                </a:lnTo>
                <a:lnTo>
                  <a:pt x="11530160" y="128693"/>
                </a:lnTo>
                <a:lnTo>
                  <a:pt x="11504525" y="92427"/>
                </a:lnTo>
                <a:lnTo>
                  <a:pt x="11473208" y="61110"/>
                </a:lnTo>
                <a:lnTo>
                  <a:pt x="11436942" y="35475"/>
                </a:lnTo>
                <a:lnTo>
                  <a:pt x="11396462" y="16255"/>
                </a:lnTo>
                <a:lnTo>
                  <a:pt x="11352501" y="4186"/>
                </a:lnTo>
                <a:lnTo>
                  <a:pt x="11305794" y="0"/>
                </a:lnTo>
                <a:close/>
              </a:path>
            </a:pathLst>
          </a:custGeom>
          <a:solidFill>
            <a:srgbClr val="E9F6DA"/>
          </a:solidFill>
        </p:spPr>
        <p:txBody>
          <a:bodyPr wrap="square" lIns="0" tIns="0" rIns="0" bIns="0" rtlCol="0"/>
          <a:lstStyle/>
          <a:p>
            <a:endParaRPr/>
          </a:p>
        </p:txBody>
      </p:sp>
      <p:sp>
        <p:nvSpPr>
          <p:cNvPr id="5" name="object 5"/>
          <p:cNvSpPr/>
          <p:nvPr/>
        </p:nvSpPr>
        <p:spPr>
          <a:xfrm>
            <a:off x="218693" y="840486"/>
            <a:ext cx="11565890" cy="1559560"/>
          </a:xfrm>
          <a:custGeom>
            <a:avLst/>
            <a:gdLst/>
            <a:ahLst/>
            <a:cxnLst/>
            <a:rect l="l" t="t" r="r" b="b"/>
            <a:pathLst>
              <a:path w="11565890" h="1559560">
                <a:moveTo>
                  <a:pt x="11305794" y="0"/>
                </a:moveTo>
                <a:lnTo>
                  <a:pt x="259930" y="0"/>
                </a:lnTo>
                <a:lnTo>
                  <a:pt x="246507" y="253"/>
                </a:lnTo>
                <a:lnTo>
                  <a:pt x="207543" y="5206"/>
                </a:lnTo>
                <a:lnTo>
                  <a:pt x="170586" y="15748"/>
                </a:lnTo>
                <a:lnTo>
                  <a:pt x="114579" y="44323"/>
                </a:lnTo>
                <a:lnTo>
                  <a:pt x="76098" y="76073"/>
                </a:lnTo>
                <a:lnTo>
                  <a:pt x="44386" y="114553"/>
                </a:lnTo>
                <a:lnTo>
                  <a:pt x="20383" y="158750"/>
                </a:lnTo>
                <a:lnTo>
                  <a:pt x="8191" y="194944"/>
                </a:lnTo>
                <a:lnTo>
                  <a:pt x="1333" y="233299"/>
                </a:lnTo>
                <a:lnTo>
                  <a:pt x="0" y="259968"/>
                </a:lnTo>
                <a:lnTo>
                  <a:pt x="0" y="1299210"/>
                </a:lnTo>
                <a:lnTo>
                  <a:pt x="2969" y="1338834"/>
                </a:lnTo>
                <a:lnTo>
                  <a:pt x="11709" y="1376426"/>
                </a:lnTo>
                <a:lnTo>
                  <a:pt x="31330" y="1423035"/>
                </a:lnTo>
                <a:lnTo>
                  <a:pt x="59334" y="1464437"/>
                </a:lnTo>
                <a:lnTo>
                  <a:pt x="94576" y="1499742"/>
                </a:lnTo>
                <a:lnTo>
                  <a:pt x="136017" y="1527683"/>
                </a:lnTo>
                <a:lnTo>
                  <a:pt x="182689" y="1547367"/>
                </a:lnTo>
                <a:lnTo>
                  <a:pt x="220306" y="1556130"/>
                </a:lnTo>
                <a:lnTo>
                  <a:pt x="259930" y="1559052"/>
                </a:lnTo>
                <a:lnTo>
                  <a:pt x="11305794" y="1559052"/>
                </a:lnTo>
                <a:lnTo>
                  <a:pt x="11345291" y="1556003"/>
                </a:lnTo>
                <a:lnTo>
                  <a:pt x="11383010" y="1547367"/>
                </a:lnTo>
                <a:lnTo>
                  <a:pt x="11418252" y="1533143"/>
                </a:lnTo>
                <a:lnTo>
                  <a:pt x="259930" y="1533143"/>
                </a:lnTo>
                <a:lnTo>
                  <a:pt x="247345" y="1532763"/>
                </a:lnTo>
                <a:lnTo>
                  <a:pt x="200901" y="1525651"/>
                </a:lnTo>
                <a:lnTo>
                  <a:pt x="147256" y="1504314"/>
                </a:lnTo>
                <a:lnTo>
                  <a:pt x="110096" y="1478914"/>
                </a:lnTo>
                <a:lnTo>
                  <a:pt x="78524" y="1447038"/>
                </a:lnTo>
                <a:lnTo>
                  <a:pt x="53467" y="1409573"/>
                </a:lnTo>
                <a:lnTo>
                  <a:pt x="36309" y="1368298"/>
                </a:lnTo>
                <a:lnTo>
                  <a:pt x="27038" y="1322577"/>
                </a:lnTo>
                <a:lnTo>
                  <a:pt x="25908" y="259968"/>
                </a:lnTo>
                <a:lnTo>
                  <a:pt x="26246" y="248412"/>
                </a:lnTo>
                <a:lnTo>
                  <a:pt x="33413" y="200913"/>
                </a:lnTo>
                <a:lnTo>
                  <a:pt x="54686" y="147192"/>
                </a:lnTo>
                <a:lnTo>
                  <a:pt x="80086" y="110109"/>
                </a:lnTo>
                <a:lnTo>
                  <a:pt x="111988" y="78486"/>
                </a:lnTo>
                <a:lnTo>
                  <a:pt x="149491" y="53466"/>
                </a:lnTo>
                <a:lnTo>
                  <a:pt x="190792" y="36322"/>
                </a:lnTo>
                <a:lnTo>
                  <a:pt x="236550" y="27050"/>
                </a:lnTo>
                <a:lnTo>
                  <a:pt x="260489" y="25908"/>
                </a:lnTo>
                <a:lnTo>
                  <a:pt x="11418383" y="25908"/>
                </a:lnTo>
                <a:lnTo>
                  <a:pt x="11406886" y="20319"/>
                </a:lnTo>
                <a:lnTo>
                  <a:pt x="11370691" y="8254"/>
                </a:lnTo>
                <a:lnTo>
                  <a:pt x="11332337" y="1269"/>
                </a:lnTo>
                <a:lnTo>
                  <a:pt x="11319129" y="380"/>
                </a:lnTo>
                <a:lnTo>
                  <a:pt x="11305794" y="0"/>
                </a:lnTo>
                <a:close/>
              </a:path>
              <a:path w="11565890" h="1559560">
                <a:moveTo>
                  <a:pt x="11418383" y="25908"/>
                </a:moveTo>
                <a:lnTo>
                  <a:pt x="11305794" y="25908"/>
                </a:lnTo>
                <a:lnTo>
                  <a:pt x="11318366" y="26288"/>
                </a:lnTo>
                <a:lnTo>
                  <a:pt x="11330559" y="27177"/>
                </a:lnTo>
                <a:lnTo>
                  <a:pt x="11375898" y="36575"/>
                </a:lnTo>
                <a:lnTo>
                  <a:pt x="11418316" y="54610"/>
                </a:lnTo>
                <a:lnTo>
                  <a:pt x="11455527" y="80137"/>
                </a:lnTo>
                <a:lnTo>
                  <a:pt x="11487150" y="112013"/>
                </a:lnTo>
                <a:lnTo>
                  <a:pt x="11512169" y="149478"/>
                </a:lnTo>
                <a:lnTo>
                  <a:pt x="11529441" y="191008"/>
                </a:lnTo>
                <a:lnTo>
                  <a:pt x="11538585" y="236727"/>
                </a:lnTo>
                <a:lnTo>
                  <a:pt x="11539728" y="1299210"/>
                </a:lnTo>
                <a:lnTo>
                  <a:pt x="11539385" y="1310513"/>
                </a:lnTo>
                <a:lnTo>
                  <a:pt x="11532235" y="1358264"/>
                </a:lnTo>
                <a:lnTo>
                  <a:pt x="11511026" y="1411731"/>
                </a:lnTo>
                <a:lnTo>
                  <a:pt x="11485499" y="1448942"/>
                </a:lnTo>
                <a:lnTo>
                  <a:pt x="11453622" y="1480565"/>
                </a:lnTo>
                <a:lnTo>
                  <a:pt x="11416157" y="1505585"/>
                </a:lnTo>
                <a:lnTo>
                  <a:pt x="11374755" y="1522856"/>
                </a:lnTo>
                <a:lnTo>
                  <a:pt x="11328908" y="1532001"/>
                </a:lnTo>
                <a:lnTo>
                  <a:pt x="11305032" y="1533143"/>
                </a:lnTo>
                <a:lnTo>
                  <a:pt x="11418252" y="1533143"/>
                </a:lnTo>
                <a:lnTo>
                  <a:pt x="11471021" y="1499742"/>
                </a:lnTo>
                <a:lnTo>
                  <a:pt x="11506327" y="1464437"/>
                </a:lnTo>
                <a:lnTo>
                  <a:pt x="11534266" y="1423035"/>
                </a:lnTo>
                <a:lnTo>
                  <a:pt x="11553952" y="1376426"/>
                </a:lnTo>
                <a:lnTo>
                  <a:pt x="11562729" y="1338706"/>
                </a:lnTo>
                <a:lnTo>
                  <a:pt x="11565636" y="1299210"/>
                </a:lnTo>
                <a:lnTo>
                  <a:pt x="11565636" y="259968"/>
                </a:lnTo>
                <a:lnTo>
                  <a:pt x="11562588" y="220344"/>
                </a:lnTo>
                <a:lnTo>
                  <a:pt x="11553952" y="182625"/>
                </a:lnTo>
                <a:lnTo>
                  <a:pt x="11534266" y="136016"/>
                </a:lnTo>
                <a:lnTo>
                  <a:pt x="11506327" y="94614"/>
                </a:lnTo>
                <a:lnTo>
                  <a:pt x="11471021" y="59309"/>
                </a:lnTo>
                <a:lnTo>
                  <a:pt x="11429619" y="31368"/>
                </a:lnTo>
                <a:lnTo>
                  <a:pt x="11418383" y="25908"/>
                </a:lnTo>
                <a:close/>
              </a:path>
            </a:pathLst>
          </a:custGeom>
          <a:solidFill>
            <a:srgbClr val="001F5F"/>
          </a:solidFill>
        </p:spPr>
        <p:txBody>
          <a:bodyPr wrap="square" lIns="0" tIns="0" rIns="0" bIns="0" rtlCol="0"/>
          <a:lstStyle/>
          <a:p>
            <a:endParaRPr/>
          </a:p>
        </p:txBody>
      </p:sp>
      <p:sp>
        <p:nvSpPr>
          <p:cNvPr id="6" name="object 6"/>
          <p:cNvSpPr txBox="1"/>
          <p:nvPr/>
        </p:nvSpPr>
        <p:spPr>
          <a:xfrm>
            <a:off x="373176" y="992504"/>
            <a:ext cx="1769745" cy="391160"/>
          </a:xfrm>
          <a:prstGeom prst="rect">
            <a:avLst/>
          </a:prstGeom>
        </p:spPr>
        <p:txBody>
          <a:bodyPr vert="horz" wrap="square" lIns="0" tIns="12700" rIns="0" bIns="0" rtlCol="0">
            <a:spAutoFit/>
          </a:bodyPr>
          <a:lstStyle/>
          <a:p>
            <a:pPr marL="12700">
              <a:lnSpc>
                <a:spcPct val="100000"/>
              </a:lnSpc>
              <a:spcBef>
                <a:spcPts val="100"/>
              </a:spcBef>
            </a:pPr>
            <a:r>
              <a:rPr sz="2400" b="1" dirty="0">
                <a:latin typeface="Corbel"/>
                <a:cs typeface="Corbel"/>
              </a:rPr>
              <a:t>Proposition</a:t>
            </a:r>
            <a:r>
              <a:rPr sz="2400" b="1" spc="-90" dirty="0">
                <a:latin typeface="Corbel"/>
                <a:cs typeface="Corbel"/>
              </a:rPr>
              <a:t> </a:t>
            </a:r>
            <a:r>
              <a:rPr sz="2400" b="1" dirty="0">
                <a:latin typeface="Corbel"/>
                <a:cs typeface="Corbel"/>
              </a:rPr>
              <a:t>1</a:t>
            </a:r>
            <a:endParaRPr sz="2400" dirty="0">
              <a:latin typeface="Corbel"/>
              <a:cs typeface="Corbel"/>
            </a:endParaRPr>
          </a:p>
        </p:txBody>
      </p:sp>
      <p:sp>
        <p:nvSpPr>
          <p:cNvPr id="7" name="object 7"/>
          <p:cNvSpPr txBox="1"/>
          <p:nvPr/>
        </p:nvSpPr>
        <p:spPr>
          <a:xfrm>
            <a:off x="1673098" y="1539621"/>
            <a:ext cx="427355" cy="292735"/>
          </a:xfrm>
          <a:prstGeom prst="rect">
            <a:avLst/>
          </a:prstGeom>
        </p:spPr>
        <p:txBody>
          <a:bodyPr vert="horz" wrap="square" lIns="0" tIns="12700" rIns="0" bIns="0" rtlCol="0">
            <a:spAutoFit/>
          </a:bodyPr>
          <a:lstStyle/>
          <a:p>
            <a:pPr marL="12700">
              <a:lnSpc>
                <a:spcPct val="100000"/>
              </a:lnSpc>
              <a:spcBef>
                <a:spcPts val="100"/>
              </a:spcBef>
            </a:pPr>
            <a:r>
              <a:rPr sz="1750" spc="585" dirty="0">
                <a:latin typeface="Cambria Math"/>
                <a:cs typeface="Cambria Math"/>
              </a:rPr>
              <a:t>𝑗</a:t>
            </a:r>
            <a:r>
              <a:rPr sz="1750" spc="-40" dirty="0">
                <a:latin typeface="Cambria Math"/>
                <a:cs typeface="Cambria Math"/>
              </a:rPr>
              <a:t>=</a:t>
            </a:r>
            <a:r>
              <a:rPr sz="1750" spc="40" dirty="0">
                <a:latin typeface="Cambria Math"/>
                <a:cs typeface="Cambria Math"/>
              </a:rPr>
              <a:t>0</a:t>
            </a:r>
            <a:endParaRPr sz="1750">
              <a:latin typeface="Cambria Math"/>
              <a:cs typeface="Cambria Math"/>
            </a:endParaRPr>
          </a:p>
        </p:txBody>
      </p:sp>
      <p:sp>
        <p:nvSpPr>
          <p:cNvPr id="8" name="object 8"/>
          <p:cNvSpPr txBox="1"/>
          <p:nvPr/>
        </p:nvSpPr>
        <p:spPr>
          <a:xfrm>
            <a:off x="335076" y="1382648"/>
            <a:ext cx="2509520" cy="391160"/>
          </a:xfrm>
          <a:prstGeom prst="rect">
            <a:avLst/>
          </a:prstGeom>
        </p:spPr>
        <p:txBody>
          <a:bodyPr vert="horz" wrap="square" lIns="0" tIns="12700" rIns="0" bIns="0" rtlCol="0">
            <a:spAutoFit/>
          </a:bodyPr>
          <a:lstStyle/>
          <a:p>
            <a:pPr marL="50800">
              <a:lnSpc>
                <a:spcPct val="100000"/>
              </a:lnSpc>
              <a:spcBef>
                <a:spcPts val="100"/>
              </a:spcBef>
              <a:tabLst>
                <a:tab pos="1802764" algn="l"/>
              </a:tabLst>
            </a:pPr>
            <a:r>
              <a:rPr sz="2400" i="1" dirty="0">
                <a:latin typeface="Corbel"/>
                <a:cs typeface="Corbel"/>
              </a:rPr>
              <a:t>Let </a:t>
            </a:r>
            <a:r>
              <a:rPr sz="2400" dirty="0">
                <a:latin typeface="Cambria Math"/>
                <a:cs typeface="Cambria Math"/>
              </a:rPr>
              <a:t>𝑁</a:t>
            </a:r>
            <a:r>
              <a:rPr sz="2400" spc="195" dirty="0">
                <a:latin typeface="Cambria Math"/>
                <a:cs typeface="Cambria Math"/>
              </a:rPr>
              <a:t> </a:t>
            </a:r>
            <a:r>
              <a:rPr sz="2400" dirty="0">
                <a:latin typeface="Cambria Math"/>
                <a:cs typeface="Cambria Math"/>
              </a:rPr>
              <a:t>=</a:t>
            </a:r>
            <a:r>
              <a:rPr sz="2400" spc="135" dirty="0">
                <a:latin typeface="Cambria Math"/>
                <a:cs typeface="Cambria Math"/>
              </a:rPr>
              <a:t> </a:t>
            </a:r>
            <a:r>
              <a:rPr sz="3600" spc="337" baseline="2314" dirty="0">
                <a:latin typeface="Cambria Math"/>
                <a:cs typeface="Cambria Math"/>
              </a:rPr>
              <a:t>σ</a:t>
            </a:r>
            <a:r>
              <a:rPr sz="2625" spc="337" baseline="30158" dirty="0">
                <a:latin typeface="Cambria Math"/>
                <a:cs typeface="Cambria Math"/>
              </a:rPr>
              <a:t>∞	</a:t>
            </a:r>
            <a:r>
              <a:rPr sz="2400" spc="135" dirty="0">
                <a:latin typeface="Cambria Math"/>
                <a:cs typeface="Cambria Math"/>
              </a:rPr>
              <a:t>𝑄</a:t>
            </a:r>
            <a:r>
              <a:rPr sz="2625" spc="202" baseline="28571" dirty="0">
                <a:latin typeface="Cambria Math"/>
                <a:cs typeface="Cambria Math"/>
              </a:rPr>
              <a:t>𝑗</a:t>
            </a:r>
            <a:r>
              <a:rPr sz="2625" spc="577" baseline="28571" dirty="0">
                <a:latin typeface="Cambria Math"/>
                <a:cs typeface="Cambria Math"/>
              </a:rPr>
              <a:t> </a:t>
            </a:r>
            <a:r>
              <a:rPr sz="2400" dirty="0">
                <a:latin typeface="Cambria Math"/>
                <a:cs typeface="Cambria Math"/>
              </a:rPr>
              <a:t>=</a:t>
            </a:r>
            <a:endParaRPr sz="2400">
              <a:latin typeface="Cambria Math"/>
              <a:cs typeface="Cambria Math"/>
            </a:endParaRPr>
          </a:p>
        </p:txBody>
      </p:sp>
      <p:sp>
        <p:nvSpPr>
          <p:cNvPr id="9" name="object 9"/>
          <p:cNvSpPr/>
          <p:nvPr/>
        </p:nvSpPr>
        <p:spPr>
          <a:xfrm>
            <a:off x="2902711" y="1472691"/>
            <a:ext cx="903605" cy="282575"/>
          </a:xfrm>
          <a:custGeom>
            <a:avLst/>
            <a:gdLst/>
            <a:ahLst/>
            <a:cxnLst/>
            <a:rect l="l" t="t" r="r" b="b"/>
            <a:pathLst>
              <a:path w="903604" h="282575">
                <a:moveTo>
                  <a:pt x="813435" y="0"/>
                </a:moveTo>
                <a:lnTo>
                  <a:pt x="809498" y="11430"/>
                </a:lnTo>
                <a:lnTo>
                  <a:pt x="825805" y="18522"/>
                </a:lnTo>
                <a:lnTo>
                  <a:pt x="839851" y="28352"/>
                </a:lnTo>
                <a:lnTo>
                  <a:pt x="868394" y="73852"/>
                </a:lnTo>
                <a:lnTo>
                  <a:pt x="876776" y="115623"/>
                </a:lnTo>
                <a:lnTo>
                  <a:pt x="877824" y="139700"/>
                </a:lnTo>
                <a:lnTo>
                  <a:pt x="876776" y="164633"/>
                </a:lnTo>
                <a:lnTo>
                  <a:pt x="868394" y="207547"/>
                </a:lnTo>
                <a:lnTo>
                  <a:pt x="839898" y="253841"/>
                </a:lnTo>
                <a:lnTo>
                  <a:pt x="809878" y="270891"/>
                </a:lnTo>
                <a:lnTo>
                  <a:pt x="813435" y="282321"/>
                </a:lnTo>
                <a:lnTo>
                  <a:pt x="851995" y="264239"/>
                </a:lnTo>
                <a:lnTo>
                  <a:pt x="880363" y="232918"/>
                </a:lnTo>
                <a:lnTo>
                  <a:pt x="897683" y="191119"/>
                </a:lnTo>
                <a:lnTo>
                  <a:pt x="903477" y="141224"/>
                </a:lnTo>
                <a:lnTo>
                  <a:pt x="902025" y="115341"/>
                </a:lnTo>
                <a:lnTo>
                  <a:pt x="890404" y="69482"/>
                </a:lnTo>
                <a:lnTo>
                  <a:pt x="867352" y="32146"/>
                </a:lnTo>
                <a:lnTo>
                  <a:pt x="833963" y="7381"/>
                </a:lnTo>
                <a:lnTo>
                  <a:pt x="813435" y="0"/>
                </a:lnTo>
                <a:close/>
              </a:path>
              <a:path w="903604" h="282575">
                <a:moveTo>
                  <a:pt x="90043" y="0"/>
                </a:moveTo>
                <a:lnTo>
                  <a:pt x="51657" y="18097"/>
                </a:lnTo>
                <a:lnTo>
                  <a:pt x="23368" y="49530"/>
                </a:lnTo>
                <a:lnTo>
                  <a:pt x="5826" y="91424"/>
                </a:lnTo>
                <a:lnTo>
                  <a:pt x="0" y="141224"/>
                </a:lnTo>
                <a:lnTo>
                  <a:pt x="1452" y="167177"/>
                </a:lnTo>
                <a:lnTo>
                  <a:pt x="13073" y="213036"/>
                </a:lnTo>
                <a:lnTo>
                  <a:pt x="36125" y="250227"/>
                </a:lnTo>
                <a:lnTo>
                  <a:pt x="69514" y="274941"/>
                </a:lnTo>
                <a:lnTo>
                  <a:pt x="90043" y="282321"/>
                </a:lnTo>
                <a:lnTo>
                  <a:pt x="93599" y="270891"/>
                </a:lnTo>
                <a:lnTo>
                  <a:pt x="77549" y="263771"/>
                </a:lnTo>
                <a:lnTo>
                  <a:pt x="63690" y="253841"/>
                </a:lnTo>
                <a:lnTo>
                  <a:pt x="35210" y="207547"/>
                </a:lnTo>
                <a:lnTo>
                  <a:pt x="26828" y="164633"/>
                </a:lnTo>
                <a:lnTo>
                  <a:pt x="25781" y="139700"/>
                </a:lnTo>
                <a:lnTo>
                  <a:pt x="26828" y="115623"/>
                </a:lnTo>
                <a:lnTo>
                  <a:pt x="35210" y="73852"/>
                </a:lnTo>
                <a:lnTo>
                  <a:pt x="63801" y="28352"/>
                </a:lnTo>
                <a:lnTo>
                  <a:pt x="94106" y="11430"/>
                </a:lnTo>
                <a:lnTo>
                  <a:pt x="90043" y="0"/>
                </a:lnTo>
                <a:close/>
              </a:path>
            </a:pathLst>
          </a:custGeom>
          <a:solidFill>
            <a:srgbClr val="000000"/>
          </a:solidFill>
        </p:spPr>
        <p:txBody>
          <a:bodyPr wrap="square" lIns="0" tIns="0" rIns="0" bIns="0" rtlCol="0"/>
          <a:lstStyle/>
          <a:p>
            <a:endParaRPr/>
          </a:p>
        </p:txBody>
      </p:sp>
      <p:sp>
        <p:nvSpPr>
          <p:cNvPr id="10" name="object 10"/>
          <p:cNvSpPr txBox="1"/>
          <p:nvPr/>
        </p:nvSpPr>
        <p:spPr>
          <a:xfrm>
            <a:off x="2964814" y="1382648"/>
            <a:ext cx="8431530" cy="391160"/>
          </a:xfrm>
          <a:prstGeom prst="rect">
            <a:avLst/>
          </a:prstGeom>
        </p:spPr>
        <p:txBody>
          <a:bodyPr vert="horz" wrap="square" lIns="0" tIns="12700" rIns="0" bIns="0" rtlCol="0">
            <a:spAutoFit/>
          </a:bodyPr>
          <a:lstStyle/>
          <a:p>
            <a:pPr marL="38100">
              <a:lnSpc>
                <a:spcPct val="100000"/>
              </a:lnSpc>
              <a:spcBef>
                <a:spcPts val="100"/>
              </a:spcBef>
              <a:tabLst>
                <a:tab pos="868044" algn="l"/>
              </a:tabLst>
            </a:pPr>
            <a:r>
              <a:rPr sz="2400" dirty="0">
                <a:latin typeface="Cambria Math"/>
                <a:cs typeface="Cambria Math"/>
              </a:rPr>
              <a:t>𝐼</a:t>
            </a:r>
            <a:r>
              <a:rPr sz="2400" spc="85" dirty="0">
                <a:latin typeface="Cambria Math"/>
                <a:cs typeface="Cambria Math"/>
              </a:rPr>
              <a:t> </a:t>
            </a:r>
            <a:r>
              <a:rPr sz="2400" dirty="0">
                <a:latin typeface="Cambria Math"/>
                <a:cs typeface="Cambria Math"/>
              </a:rPr>
              <a:t>−</a:t>
            </a:r>
            <a:r>
              <a:rPr sz="2400" spc="5" dirty="0">
                <a:latin typeface="Cambria Math"/>
                <a:cs typeface="Cambria Math"/>
              </a:rPr>
              <a:t> </a:t>
            </a:r>
            <a:r>
              <a:rPr sz="2400" dirty="0">
                <a:latin typeface="Cambria Math"/>
                <a:cs typeface="Cambria Math"/>
              </a:rPr>
              <a:t>𝑄	</a:t>
            </a:r>
            <a:r>
              <a:rPr sz="2625" spc="52" baseline="28571" dirty="0">
                <a:latin typeface="Cambria Math"/>
                <a:cs typeface="Cambria Math"/>
              </a:rPr>
              <a:t>−1</a:t>
            </a:r>
            <a:r>
              <a:rPr sz="2400" i="1" spc="35" dirty="0">
                <a:latin typeface="Corbel"/>
                <a:cs typeface="Corbel"/>
              </a:rPr>
              <a:t>. </a:t>
            </a:r>
            <a:r>
              <a:rPr sz="2400" i="1" dirty="0">
                <a:latin typeface="Corbel"/>
                <a:cs typeface="Corbel"/>
              </a:rPr>
              <a:t>Suppose </a:t>
            </a:r>
            <a:r>
              <a:rPr sz="2400" dirty="0">
                <a:latin typeface="Cambria Math"/>
                <a:cs typeface="Cambria Math"/>
              </a:rPr>
              <a:t>𝐵 = </a:t>
            </a:r>
            <a:r>
              <a:rPr sz="2400" spc="25" dirty="0">
                <a:latin typeface="Cambria Math"/>
                <a:cs typeface="Cambria Math"/>
              </a:rPr>
              <a:t>𝑁𝑅</a:t>
            </a:r>
            <a:r>
              <a:rPr sz="2400" i="1" spc="25" dirty="0">
                <a:latin typeface="Corbel"/>
                <a:cs typeface="Corbel"/>
              </a:rPr>
              <a:t>. </a:t>
            </a:r>
            <a:r>
              <a:rPr sz="2400" i="1" spc="-5" dirty="0">
                <a:latin typeface="Corbel"/>
                <a:cs typeface="Corbel"/>
              </a:rPr>
              <a:t>Then </a:t>
            </a:r>
            <a:r>
              <a:rPr sz="2400" spc="40" dirty="0">
                <a:latin typeface="Cambria Math"/>
                <a:cs typeface="Cambria Math"/>
              </a:rPr>
              <a:t>𝐵</a:t>
            </a:r>
            <a:r>
              <a:rPr sz="2625" spc="60" baseline="-15873" dirty="0">
                <a:latin typeface="Cambria Math"/>
                <a:cs typeface="Cambria Math"/>
              </a:rPr>
              <a:t>𝑖𝑗 </a:t>
            </a:r>
            <a:r>
              <a:rPr sz="2400" i="1" spc="-5" dirty="0">
                <a:latin typeface="Corbel"/>
                <a:cs typeface="Corbel"/>
              </a:rPr>
              <a:t>is the probability that</a:t>
            </a:r>
            <a:r>
              <a:rPr sz="2400" i="1" spc="130" dirty="0">
                <a:latin typeface="Corbel"/>
                <a:cs typeface="Corbel"/>
              </a:rPr>
              <a:t> </a:t>
            </a:r>
            <a:r>
              <a:rPr sz="2400" i="1" spc="-5" dirty="0">
                <a:latin typeface="Corbel"/>
                <a:cs typeface="Corbel"/>
              </a:rPr>
              <a:t>starting</a:t>
            </a:r>
            <a:endParaRPr sz="2400">
              <a:latin typeface="Corbel"/>
              <a:cs typeface="Corbel"/>
            </a:endParaRPr>
          </a:p>
        </p:txBody>
      </p:sp>
      <p:sp>
        <p:nvSpPr>
          <p:cNvPr id="11" name="object 11"/>
          <p:cNvSpPr/>
          <p:nvPr/>
        </p:nvSpPr>
        <p:spPr>
          <a:xfrm>
            <a:off x="218693" y="2884170"/>
            <a:ext cx="11565890" cy="3267710"/>
          </a:xfrm>
          <a:custGeom>
            <a:avLst/>
            <a:gdLst/>
            <a:ahLst/>
            <a:cxnLst/>
            <a:rect l="l" t="t" r="r" b="b"/>
            <a:pathLst>
              <a:path w="11565890" h="3267710">
                <a:moveTo>
                  <a:pt x="11021060" y="0"/>
                </a:moveTo>
                <a:lnTo>
                  <a:pt x="544588" y="0"/>
                </a:lnTo>
                <a:lnTo>
                  <a:pt x="497598" y="1999"/>
                </a:lnTo>
                <a:lnTo>
                  <a:pt x="451718" y="7887"/>
                </a:lnTo>
                <a:lnTo>
                  <a:pt x="407112" y="17501"/>
                </a:lnTo>
                <a:lnTo>
                  <a:pt x="363943" y="30677"/>
                </a:lnTo>
                <a:lnTo>
                  <a:pt x="322374" y="47252"/>
                </a:lnTo>
                <a:lnTo>
                  <a:pt x="282569" y="67062"/>
                </a:lnTo>
                <a:lnTo>
                  <a:pt x="244692" y="89943"/>
                </a:lnTo>
                <a:lnTo>
                  <a:pt x="208905" y="115733"/>
                </a:lnTo>
                <a:lnTo>
                  <a:pt x="175373" y="144266"/>
                </a:lnTo>
                <a:lnTo>
                  <a:pt x="144259" y="175381"/>
                </a:lnTo>
                <a:lnTo>
                  <a:pt x="115726" y="208914"/>
                </a:lnTo>
                <a:lnTo>
                  <a:pt x="89937" y="244700"/>
                </a:lnTo>
                <a:lnTo>
                  <a:pt x="67057" y="282576"/>
                </a:lnTo>
                <a:lnTo>
                  <a:pt x="47248" y="322380"/>
                </a:lnTo>
                <a:lnTo>
                  <a:pt x="30675" y="363946"/>
                </a:lnTo>
                <a:lnTo>
                  <a:pt x="17499" y="407113"/>
                </a:lnTo>
                <a:lnTo>
                  <a:pt x="7886" y="451716"/>
                </a:lnTo>
                <a:lnTo>
                  <a:pt x="1998" y="497591"/>
                </a:lnTo>
                <a:lnTo>
                  <a:pt x="0" y="544576"/>
                </a:lnTo>
                <a:lnTo>
                  <a:pt x="0" y="2722867"/>
                </a:lnTo>
                <a:lnTo>
                  <a:pt x="1998" y="2769857"/>
                </a:lnTo>
                <a:lnTo>
                  <a:pt x="7886" y="2815737"/>
                </a:lnTo>
                <a:lnTo>
                  <a:pt x="17499" y="2860343"/>
                </a:lnTo>
                <a:lnTo>
                  <a:pt x="30675" y="2903512"/>
                </a:lnTo>
                <a:lnTo>
                  <a:pt x="47248" y="2945081"/>
                </a:lnTo>
                <a:lnTo>
                  <a:pt x="67057" y="2984886"/>
                </a:lnTo>
                <a:lnTo>
                  <a:pt x="89937" y="3022763"/>
                </a:lnTo>
                <a:lnTo>
                  <a:pt x="115726" y="3058550"/>
                </a:lnTo>
                <a:lnTo>
                  <a:pt x="144259" y="3092082"/>
                </a:lnTo>
                <a:lnTo>
                  <a:pt x="175373" y="3123196"/>
                </a:lnTo>
                <a:lnTo>
                  <a:pt x="208905" y="3151729"/>
                </a:lnTo>
                <a:lnTo>
                  <a:pt x="244692" y="3177518"/>
                </a:lnTo>
                <a:lnTo>
                  <a:pt x="282569" y="3200398"/>
                </a:lnTo>
                <a:lnTo>
                  <a:pt x="322374" y="3220207"/>
                </a:lnTo>
                <a:lnTo>
                  <a:pt x="363943" y="3236780"/>
                </a:lnTo>
                <a:lnTo>
                  <a:pt x="407112" y="3249956"/>
                </a:lnTo>
                <a:lnTo>
                  <a:pt x="451718" y="3259569"/>
                </a:lnTo>
                <a:lnTo>
                  <a:pt x="497598" y="3265457"/>
                </a:lnTo>
                <a:lnTo>
                  <a:pt x="544588" y="3267455"/>
                </a:lnTo>
                <a:lnTo>
                  <a:pt x="11021060" y="3267455"/>
                </a:lnTo>
                <a:lnTo>
                  <a:pt x="11068044" y="3265457"/>
                </a:lnTo>
                <a:lnTo>
                  <a:pt x="11113919" y="3259569"/>
                </a:lnTo>
                <a:lnTo>
                  <a:pt x="11158522" y="3249956"/>
                </a:lnTo>
                <a:lnTo>
                  <a:pt x="11201689" y="3236780"/>
                </a:lnTo>
                <a:lnTo>
                  <a:pt x="11243255" y="3220207"/>
                </a:lnTo>
                <a:lnTo>
                  <a:pt x="11283059" y="3200398"/>
                </a:lnTo>
                <a:lnTo>
                  <a:pt x="11320935" y="3177518"/>
                </a:lnTo>
                <a:lnTo>
                  <a:pt x="11356721" y="3151729"/>
                </a:lnTo>
                <a:lnTo>
                  <a:pt x="11390254" y="3123196"/>
                </a:lnTo>
                <a:lnTo>
                  <a:pt x="11421369" y="3092082"/>
                </a:lnTo>
                <a:lnTo>
                  <a:pt x="11449902" y="3058550"/>
                </a:lnTo>
                <a:lnTo>
                  <a:pt x="11475692" y="3022763"/>
                </a:lnTo>
                <a:lnTo>
                  <a:pt x="11498573" y="2984886"/>
                </a:lnTo>
                <a:lnTo>
                  <a:pt x="11518383" y="2945081"/>
                </a:lnTo>
                <a:lnTo>
                  <a:pt x="11534958" y="2903512"/>
                </a:lnTo>
                <a:lnTo>
                  <a:pt x="11548134" y="2860343"/>
                </a:lnTo>
                <a:lnTo>
                  <a:pt x="11557748" y="2815737"/>
                </a:lnTo>
                <a:lnTo>
                  <a:pt x="11563636" y="2769857"/>
                </a:lnTo>
                <a:lnTo>
                  <a:pt x="11565636" y="2722867"/>
                </a:lnTo>
                <a:lnTo>
                  <a:pt x="11565636" y="544576"/>
                </a:lnTo>
                <a:lnTo>
                  <a:pt x="11563636" y="497591"/>
                </a:lnTo>
                <a:lnTo>
                  <a:pt x="11557748" y="451716"/>
                </a:lnTo>
                <a:lnTo>
                  <a:pt x="11548134" y="407113"/>
                </a:lnTo>
                <a:lnTo>
                  <a:pt x="11534958" y="363946"/>
                </a:lnTo>
                <a:lnTo>
                  <a:pt x="11518383" y="322380"/>
                </a:lnTo>
                <a:lnTo>
                  <a:pt x="11498573" y="282576"/>
                </a:lnTo>
                <a:lnTo>
                  <a:pt x="11475692" y="244700"/>
                </a:lnTo>
                <a:lnTo>
                  <a:pt x="11449902" y="208914"/>
                </a:lnTo>
                <a:lnTo>
                  <a:pt x="11421369" y="175381"/>
                </a:lnTo>
                <a:lnTo>
                  <a:pt x="11390254" y="144266"/>
                </a:lnTo>
                <a:lnTo>
                  <a:pt x="11356721" y="115733"/>
                </a:lnTo>
                <a:lnTo>
                  <a:pt x="11320935" y="89943"/>
                </a:lnTo>
                <a:lnTo>
                  <a:pt x="11283059" y="67062"/>
                </a:lnTo>
                <a:lnTo>
                  <a:pt x="11243255" y="47252"/>
                </a:lnTo>
                <a:lnTo>
                  <a:pt x="11201689" y="30677"/>
                </a:lnTo>
                <a:lnTo>
                  <a:pt x="11158522" y="17501"/>
                </a:lnTo>
                <a:lnTo>
                  <a:pt x="11113919" y="7887"/>
                </a:lnTo>
                <a:lnTo>
                  <a:pt x="11068044" y="1999"/>
                </a:lnTo>
                <a:lnTo>
                  <a:pt x="11021060" y="0"/>
                </a:lnTo>
                <a:close/>
              </a:path>
            </a:pathLst>
          </a:custGeom>
          <a:solidFill>
            <a:srgbClr val="E9F6DA"/>
          </a:solidFill>
        </p:spPr>
        <p:txBody>
          <a:bodyPr wrap="square" lIns="0" tIns="0" rIns="0" bIns="0" rtlCol="0"/>
          <a:lstStyle/>
          <a:p>
            <a:endParaRPr/>
          </a:p>
        </p:txBody>
      </p:sp>
      <p:sp>
        <p:nvSpPr>
          <p:cNvPr id="12" name="object 12"/>
          <p:cNvSpPr/>
          <p:nvPr/>
        </p:nvSpPr>
        <p:spPr>
          <a:xfrm>
            <a:off x="218693" y="2887726"/>
            <a:ext cx="11565890" cy="3263900"/>
          </a:xfrm>
          <a:custGeom>
            <a:avLst/>
            <a:gdLst/>
            <a:ahLst/>
            <a:cxnLst/>
            <a:rect l="l" t="t" r="r" b="b"/>
            <a:pathLst>
              <a:path w="11565890" h="3263900">
                <a:moveTo>
                  <a:pt x="11157204" y="3251200"/>
                </a:moveTo>
                <a:lnTo>
                  <a:pt x="408520" y="3251200"/>
                </a:lnTo>
                <a:lnTo>
                  <a:pt x="434911" y="3263900"/>
                </a:lnTo>
                <a:lnTo>
                  <a:pt x="11130788" y="3263900"/>
                </a:lnTo>
                <a:lnTo>
                  <a:pt x="11157204" y="3251200"/>
                </a:lnTo>
                <a:close/>
              </a:path>
              <a:path w="11565890" h="3263900">
                <a:moveTo>
                  <a:pt x="391020" y="50800"/>
                </a:moveTo>
                <a:lnTo>
                  <a:pt x="308508" y="50800"/>
                </a:lnTo>
                <a:lnTo>
                  <a:pt x="284988" y="63500"/>
                </a:lnTo>
                <a:lnTo>
                  <a:pt x="262216" y="76200"/>
                </a:lnTo>
                <a:lnTo>
                  <a:pt x="240118" y="101600"/>
                </a:lnTo>
                <a:lnTo>
                  <a:pt x="218782" y="114300"/>
                </a:lnTo>
                <a:lnTo>
                  <a:pt x="198208" y="127000"/>
                </a:lnTo>
                <a:lnTo>
                  <a:pt x="178396" y="139700"/>
                </a:lnTo>
                <a:lnTo>
                  <a:pt x="159537" y="165100"/>
                </a:lnTo>
                <a:lnTo>
                  <a:pt x="141439" y="177800"/>
                </a:lnTo>
                <a:lnTo>
                  <a:pt x="124396" y="203200"/>
                </a:lnTo>
                <a:lnTo>
                  <a:pt x="108204" y="215900"/>
                </a:lnTo>
                <a:lnTo>
                  <a:pt x="93052" y="241300"/>
                </a:lnTo>
                <a:lnTo>
                  <a:pt x="78867" y="266700"/>
                </a:lnTo>
                <a:lnTo>
                  <a:pt x="65722" y="292100"/>
                </a:lnTo>
                <a:lnTo>
                  <a:pt x="53721" y="317500"/>
                </a:lnTo>
                <a:lnTo>
                  <a:pt x="42760" y="330200"/>
                </a:lnTo>
                <a:lnTo>
                  <a:pt x="24472" y="381000"/>
                </a:lnTo>
                <a:lnTo>
                  <a:pt x="11049" y="431800"/>
                </a:lnTo>
                <a:lnTo>
                  <a:pt x="6286" y="469900"/>
                </a:lnTo>
                <a:lnTo>
                  <a:pt x="2857" y="495300"/>
                </a:lnTo>
                <a:lnTo>
                  <a:pt x="660" y="520700"/>
                </a:lnTo>
                <a:lnTo>
                  <a:pt x="0" y="546100"/>
                </a:lnTo>
                <a:lnTo>
                  <a:pt x="0" y="2730500"/>
                </a:lnTo>
                <a:lnTo>
                  <a:pt x="2857" y="2781300"/>
                </a:lnTo>
                <a:lnTo>
                  <a:pt x="11049" y="2832100"/>
                </a:lnTo>
                <a:lnTo>
                  <a:pt x="24472" y="2882900"/>
                </a:lnTo>
                <a:lnTo>
                  <a:pt x="42760" y="2933700"/>
                </a:lnTo>
                <a:lnTo>
                  <a:pt x="65722" y="2984500"/>
                </a:lnTo>
                <a:lnTo>
                  <a:pt x="93052" y="3035300"/>
                </a:lnTo>
                <a:lnTo>
                  <a:pt x="108204" y="3048000"/>
                </a:lnTo>
                <a:lnTo>
                  <a:pt x="124396" y="3073400"/>
                </a:lnTo>
                <a:lnTo>
                  <a:pt x="141439" y="3086100"/>
                </a:lnTo>
                <a:lnTo>
                  <a:pt x="159537" y="3111500"/>
                </a:lnTo>
                <a:lnTo>
                  <a:pt x="178396" y="3124200"/>
                </a:lnTo>
                <a:lnTo>
                  <a:pt x="218782" y="3162300"/>
                </a:lnTo>
                <a:lnTo>
                  <a:pt x="262216" y="3187700"/>
                </a:lnTo>
                <a:lnTo>
                  <a:pt x="308508" y="3213100"/>
                </a:lnTo>
                <a:lnTo>
                  <a:pt x="357378" y="3238500"/>
                </a:lnTo>
                <a:lnTo>
                  <a:pt x="382714" y="3251200"/>
                </a:lnTo>
                <a:lnTo>
                  <a:pt x="11182985" y="3251200"/>
                </a:lnTo>
                <a:lnTo>
                  <a:pt x="11208385" y="3238500"/>
                </a:lnTo>
                <a:lnTo>
                  <a:pt x="439445" y="3238500"/>
                </a:lnTo>
                <a:lnTo>
                  <a:pt x="414362" y="3225800"/>
                </a:lnTo>
                <a:lnTo>
                  <a:pt x="389801" y="3225800"/>
                </a:lnTo>
                <a:lnTo>
                  <a:pt x="365683" y="3213100"/>
                </a:lnTo>
                <a:lnTo>
                  <a:pt x="342074" y="3200400"/>
                </a:lnTo>
                <a:lnTo>
                  <a:pt x="319239" y="3187700"/>
                </a:lnTo>
                <a:lnTo>
                  <a:pt x="296760" y="3187700"/>
                </a:lnTo>
                <a:lnTo>
                  <a:pt x="275183" y="3175000"/>
                </a:lnTo>
                <a:lnTo>
                  <a:pt x="254063" y="3149600"/>
                </a:lnTo>
                <a:lnTo>
                  <a:pt x="233845" y="3136900"/>
                </a:lnTo>
                <a:lnTo>
                  <a:pt x="214185" y="3124200"/>
                </a:lnTo>
                <a:lnTo>
                  <a:pt x="195351" y="3111500"/>
                </a:lnTo>
                <a:lnTo>
                  <a:pt x="177431" y="3086100"/>
                </a:lnTo>
                <a:lnTo>
                  <a:pt x="160185" y="3073400"/>
                </a:lnTo>
                <a:lnTo>
                  <a:pt x="143992" y="3060700"/>
                </a:lnTo>
                <a:lnTo>
                  <a:pt x="128562" y="3035300"/>
                </a:lnTo>
                <a:lnTo>
                  <a:pt x="114185" y="3009900"/>
                </a:lnTo>
                <a:lnTo>
                  <a:pt x="100660" y="2997200"/>
                </a:lnTo>
                <a:lnTo>
                  <a:pt x="88176" y="2971800"/>
                </a:lnTo>
                <a:lnTo>
                  <a:pt x="76784" y="2946400"/>
                </a:lnTo>
                <a:lnTo>
                  <a:pt x="66357" y="2921000"/>
                </a:lnTo>
                <a:lnTo>
                  <a:pt x="57175" y="2908300"/>
                </a:lnTo>
                <a:lnTo>
                  <a:pt x="42062" y="2857500"/>
                </a:lnTo>
                <a:lnTo>
                  <a:pt x="31788" y="2806700"/>
                </a:lnTo>
                <a:lnTo>
                  <a:pt x="26492" y="2755900"/>
                </a:lnTo>
                <a:lnTo>
                  <a:pt x="25895" y="2730500"/>
                </a:lnTo>
                <a:lnTo>
                  <a:pt x="25908" y="546100"/>
                </a:lnTo>
                <a:lnTo>
                  <a:pt x="28689" y="495300"/>
                </a:lnTo>
                <a:lnTo>
                  <a:pt x="36550" y="444500"/>
                </a:lnTo>
                <a:lnTo>
                  <a:pt x="49403" y="393700"/>
                </a:lnTo>
                <a:lnTo>
                  <a:pt x="66890" y="342900"/>
                </a:lnTo>
                <a:lnTo>
                  <a:pt x="88798" y="304800"/>
                </a:lnTo>
                <a:lnTo>
                  <a:pt x="101307" y="279400"/>
                </a:lnTo>
                <a:lnTo>
                  <a:pt x="114858" y="254000"/>
                </a:lnTo>
                <a:lnTo>
                  <a:pt x="129336" y="241300"/>
                </a:lnTo>
                <a:lnTo>
                  <a:pt x="144754" y="215900"/>
                </a:lnTo>
                <a:lnTo>
                  <a:pt x="161086" y="203200"/>
                </a:lnTo>
                <a:lnTo>
                  <a:pt x="178231" y="177800"/>
                </a:lnTo>
                <a:lnTo>
                  <a:pt x="196342" y="165100"/>
                </a:lnTo>
                <a:lnTo>
                  <a:pt x="215112" y="152400"/>
                </a:lnTo>
                <a:lnTo>
                  <a:pt x="234810" y="127000"/>
                </a:lnTo>
                <a:lnTo>
                  <a:pt x="255117" y="114300"/>
                </a:lnTo>
                <a:lnTo>
                  <a:pt x="276225" y="101600"/>
                </a:lnTo>
                <a:lnTo>
                  <a:pt x="297942" y="88900"/>
                </a:lnTo>
                <a:lnTo>
                  <a:pt x="320281" y="76200"/>
                </a:lnTo>
                <a:lnTo>
                  <a:pt x="343331" y="63500"/>
                </a:lnTo>
                <a:lnTo>
                  <a:pt x="366839" y="63500"/>
                </a:lnTo>
                <a:lnTo>
                  <a:pt x="391020" y="50800"/>
                </a:lnTo>
                <a:close/>
              </a:path>
              <a:path w="11565890" h="3263900">
                <a:moveTo>
                  <a:pt x="11257153" y="50800"/>
                </a:moveTo>
                <a:lnTo>
                  <a:pt x="11175873" y="50800"/>
                </a:lnTo>
                <a:lnTo>
                  <a:pt x="11200003" y="63500"/>
                </a:lnTo>
                <a:lnTo>
                  <a:pt x="11223625" y="63500"/>
                </a:lnTo>
                <a:lnTo>
                  <a:pt x="11246485" y="76200"/>
                </a:lnTo>
                <a:lnTo>
                  <a:pt x="11290554" y="101600"/>
                </a:lnTo>
                <a:lnTo>
                  <a:pt x="11331956" y="127000"/>
                </a:lnTo>
                <a:lnTo>
                  <a:pt x="11351514" y="152400"/>
                </a:lnTo>
                <a:lnTo>
                  <a:pt x="11370310" y="165100"/>
                </a:lnTo>
                <a:lnTo>
                  <a:pt x="11388344" y="177800"/>
                </a:lnTo>
                <a:lnTo>
                  <a:pt x="11405489" y="203200"/>
                </a:lnTo>
                <a:lnTo>
                  <a:pt x="11421745" y="215900"/>
                </a:lnTo>
                <a:lnTo>
                  <a:pt x="11436985" y="241300"/>
                </a:lnTo>
                <a:lnTo>
                  <a:pt x="11451590" y="254000"/>
                </a:lnTo>
                <a:lnTo>
                  <a:pt x="11464925" y="279400"/>
                </a:lnTo>
                <a:lnTo>
                  <a:pt x="11477498" y="304800"/>
                </a:lnTo>
                <a:lnTo>
                  <a:pt x="11488801" y="317500"/>
                </a:lnTo>
                <a:lnTo>
                  <a:pt x="11499341" y="342900"/>
                </a:lnTo>
                <a:lnTo>
                  <a:pt x="11516614" y="393700"/>
                </a:lnTo>
                <a:lnTo>
                  <a:pt x="11529314" y="444500"/>
                </a:lnTo>
                <a:lnTo>
                  <a:pt x="11537061" y="495300"/>
                </a:lnTo>
                <a:lnTo>
                  <a:pt x="11539728" y="546100"/>
                </a:lnTo>
                <a:lnTo>
                  <a:pt x="11539728" y="2730500"/>
                </a:lnTo>
                <a:lnTo>
                  <a:pt x="11536934" y="2781300"/>
                </a:lnTo>
                <a:lnTo>
                  <a:pt x="11529060" y="2832100"/>
                </a:lnTo>
                <a:lnTo>
                  <a:pt x="11516233" y="2882900"/>
                </a:lnTo>
                <a:lnTo>
                  <a:pt x="11498707" y="2933700"/>
                </a:lnTo>
                <a:lnTo>
                  <a:pt x="11488292" y="2946400"/>
                </a:lnTo>
                <a:lnTo>
                  <a:pt x="11476863" y="2971800"/>
                </a:lnTo>
                <a:lnTo>
                  <a:pt x="11464290" y="2997200"/>
                </a:lnTo>
                <a:lnTo>
                  <a:pt x="11450828" y="3022600"/>
                </a:lnTo>
                <a:lnTo>
                  <a:pt x="11436350" y="3035300"/>
                </a:lnTo>
                <a:lnTo>
                  <a:pt x="11420983" y="3060700"/>
                </a:lnTo>
                <a:lnTo>
                  <a:pt x="11404600" y="3073400"/>
                </a:lnTo>
                <a:lnTo>
                  <a:pt x="11387455" y="3098800"/>
                </a:lnTo>
                <a:lnTo>
                  <a:pt x="11369421" y="3111500"/>
                </a:lnTo>
                <a:lnTo>
                  <a:pt x="11350498" y="3124200"/>
                </a:lnTo>
                <a:lnTo>
                  <a:pt x="11330940" y="3136900"/>
                </a:lnTo>
                <a:lnTo>
                  <a:pt x="11310492" y="3162300"/>
                </a:lnTo>
                <a:lnTo>
                  <a:pt x="11289538" y="3175000"/>
                </a:lnTo>
                <a:lnTo>
                  <a:pt x="11267694" y="3187700"/>
                </a:lnTo>
                <a:lnTo>
                  <a:pt x="11245341" y="3187700"/>
                </a:lnTo>
                <a:lnTo>
                  <a:pt x="11222355" y="3200400"/>
                </a:lnTo>
                <a:lnTo>
                  <a:pt x="11198860" y="3213100"/>
                </a:lnTo>
                <a:lnTo>
                  <a:pt x="11174730" y="3225800"/>
                </a:lnTo>
                <a:lnTo>
                  <a:pt x="11150091" y="3225800"/>
                </a:lnTo>
                <a:lnTo>
                  <a:pt x="11124946" y="3238500"/>
                </a:lnTo>
                <a:lnTo>
                  <a:pt x="11208385" y="3238500"/>
                </a:lnTo>
                <a:lnTo>
                  <a:pt x="11233150" y="3225800"/>
                </a:lnTo>
                <a:lnTo>
                  <a:pt x="11280648" y="3200400"/>
                </a:lnTo>
                <a:lnTo>
                  <a:pt x="11325606" y="3175000"/>
                </a:lnTo>
                <a:lnTo>
                  <a:pt x="11367516" y="3149600"/>
                </a:lnTo>
                <a:lnTo>
                  <a:pt x="11387201" y="3124200"/>
                </a:lnTo>
                <a:lnTo>
                  <a:pt x="11406124" y="3111500"/>
                </a:lnTo>
                <a:lnTo>
                  <a:pt x="11424158" y="3086100"/>
                </a:lnTo>
                <a:lnTo>
                  <a:pt x="11441303" y="3073400"/>
                </a:lnTo>
                <a:lnTo>
                  <a:pt x="11457432" y="3048000"/>
                </a:lnTo>
                <a:lnTo>
                  <a:pt x="11486769" y="3009900"/>
                </a:lnTo>
                <a:lnTo>
                  <a:pt x="11511915" y="2959100"/>
                </a:lnTo>
                <a:lnTo>
                  <a:pt x="11532616" y="2908300"/>
                </a:lnTo>
                <a:lnTo>
                  <a:pt x="11548491" y="2857500"/>
                </a:lnTo>
                <a:lnTo>
                  <a:pt x="11559286" y="2806700"/>
                </a:lnTo>
                <a:lnTo>
                  <a:pt x="11565001" y="2755900"/>
                </a:lnTo>
                <a:lnTo>
                  <a:pt x="11565636" y="2730500"/>
                </a:lnTo>
                <a:lnTo>
                  <a:pt x="11565636" y="546100"/>
                </a:lnTo>
                <a:lnTo>
                  <a:pt x="11565001" y="520700"/>
                </a:lnTo>
                <a:lnTo>
                  <a:pt x="11562715" y="495300"/>
                </a:lnTo>
                <a:lnTo>
                  <a:pt x="11559286" y="469900"/>
                </a:lnTo>
                <a:lnTo>
                  <a:pt x="11554587" y="431800"/>
                </a:lnTo>
                <a:lnTo>
                  <a:pt x="11541125" y="381000"/>
                </a:lnTo>
                <a:lnTo>
                  <a:pt x="11522837" y="330200"/>
                </a:lnTo>
                <a:lnTo>
                  <a:pt x="11511915" y="317500"/>
                </a:lnTo>
                <a:lnTo>
                  <a:pt x="11499850" y="292100"/>
                </a:lnTo>
                <a:lnTo>
                  <a:pt x="11486769" y="266700"/>
                </a:lnTo>
                <a:lnTo>
                  <a:pt x="11472672" y="241300"/>
                </a:lnTo>
                <a:lnTo>
                  <a:pt x="11457432" y="215900"/>
                </a:lnTo>
                <a:lnTo>
                  <a:pt x="11441303" y="203200"/>
                </a:lnTo>
                <a:lnTo>
                  <a:pt x="11424158" y="177800"/>
                </a:lnTo>
                <a:lnTo>
                  <a:pt x="11406124" y="165100"/>
                </a:lnTo>
                <a:lnTo>
                  <a:pt x="11387201" y="139700"/>
                </a:lnTo>
                <a:lnTo>
                  <a:pt x="11367516" y="127000"/>
                </a:lnTo>
                <a:lnTo>
                  <a:pt x="11346941" y="114300"/>
                </a:lnTo>
                <a:lnTo>
                  <a:pt x="11325606" y="101600"/>
                </a:lnTo>
                <a:lnTo>
                  <a:pt x="11303508" y="76200"/>
                </a:lnTo>
                <a:lnTo>
                  <a:pt x="11280648" y="63500"/>
                </a:lnTo>
                <a:lnTo>
                  <a:pt x="11257153" y="50800"/>
                </a:lnTo>
                <a:close/>
              </a:path>
              <a:path w="11565890" h="3263900">
                <a:moveTo>
                  <a:pt x="492150" y="25400"/>
                </a:moveTo>
                <a:lnTo>
                  <a:pt x="382714" y="25400"/>
                </a:lnTo>
                <a:lnTo>
                  <a:pt x="357378" y="38100"/>
                </a:lnTo>
                <a:lnTo>
                  <a:pt x="332613" y="50800"/>
                </a:lnTo>
                <a:lnTo>
                  <a:pt x="415607" y="50800"/>
                </a:lnTo>
                <a:lnTo>
                  <a:pt x="440740" y="38100"/>
                </a:lnTo>
                <a:lnTo>
                  <a:pt x="466217" y="38100"/>
                </a:lnTo>
                <a:lnTo>
                  <a:pt x="492150" y="25400"/>
                </a:lnTo>
                <a:close/>
              </a:path>
              <a:path w="11565890" h="3263900">
                <a:moveTo>
                  <a:pt x="11182985" y="25400"/>
                </a:moveTo>
                <a:lnTo>
                  <a:pt x="11074781" y="25400"/>
                </a:lnTo>
                <a:lnTo>
                  <a:pt x="11100816" y="38100"/>
                </a:lnTo>
                <a:lnTo>
                  <a:pt x="11126216" y="38100"/>
                </a:lnTo>
                <a:lnTo>
                  <a:pt x="11151362" y="50800"/>
                </a:lnTo>
                <a:lnTo>
                  <a:pt x="11233150" y="50800"/>
                </a:lnTo>
                <a:lnTo>
                  <a:pt x="11208385" y="38100"/>
                </a:lnTo>
                <a:lnTo>
                  <a:pt x="11182985" y="25400"/>
                </a:lnTo>
                <a:close/>
              </a:path>
              <a:path w="11565890" h="3263900">
                <a:moveTo>
                  <a:pt x="11130788" y="12700"/>
                </a:moveTo>
                <a:lnTo>
                  <a:pt x="434911" y="12700"/>
                </a:lnTo>
                <a:lnTo>
                  <a:pt x="408520" y="25400"/>
                </a:lnTo>
                <a:lnTo>
                  <a:pt x="11157204" y="25400"/>
                </a:lnTo>
                <a:lnTo>
                  <a:pt x="11130788" y="12700"/>
                </a:lnTo>
                <a:close/>
              </a:path>
              <a:path w="11565890" h="3263900">
                <a:moveTo>
                  <a:pt x="11076813" y="0"/>
                </a:moveTo>
                <a:lnTo>
                  <a:pt x="488911" y="0"/>
                </a:lnTo>
                <a:lnTo>
                  <a:pt x="461670" y="12700"/>
                </a:lnTo>
                <a:lnTo>
                  <a:pt x="11103991" y="12700"/>
                </a:lnTo>
                <a:lnTo>
                  <a:pt x="11076813" y="0"/>
                </a:lnTo>
                <a:close/>
              </a:path>
            </a:pathLst>
          </a:custGeom>
          <a:solidFill>
            <a:srgbClr val="001F5F"/>
          </a:solidFill>
        </p:spPr>
        <p:txBody>
          <a:bodyPr wrap="square" lIns="0" tIns="0" rIns="0" bIns="0" rtlCol="0"/>
          <a:lstStyle/>
          <a:p>
            <a:endParaRPr/>
          </a:p>
        </p:txBody>
      </p:sp>
      <p:sp>
        <p:nvSpPr>
          <p:cNvPr id="13" name="object 13"/>
          <p:cNvSpPr txBox="1"/>
          <p:nvPr/>
        </p:nvSpPr>
        <p:spPr>
          <a:xfrm>
            <a:off x="196697" y="1791461"/>
            <a:ext cx="8316595" cy="1939289"/>
          </a:xfrm>
          <a:prstGeom prst="rect">
            <a:avLst/>
          </a:prstGeom>
        </p:spPr>
        <p:txBody>
          <a:bodyPr vert="horz" wrap="square" lIns="0" tIns="12700" rIns="0" bIns="0" rtlCol="0">
            <a:spAutoFit/>
          </a:bodyPr>
          <a:lstStyle/>
          <a:p>
            <a:pPr marL="188595">
              <a:lnSpc>
                <a:spcPct val="100000"/>
              </a:lnSpc>
              <a:spcBef>
                <a:spcPts val="100"/>
              </a:spcBef>
            </a:pPr>
            <a:r>
              <a:rPr sz="2400" i="1" spc="-5" dirty="0">
                <a:latin typeface="Corbel"/>
                <a:cs typeface="Corbel"/>
              </a:rPr>
              <a:t>from </a:t>
            </a:r>
            <a:r>
              <a:rPr sz="2400" i="1" dirty="0">
                <a:latin typeface="Corbel"/>
                <a:cs typeface="Corbel"/>
              </a:rPr>
              <a:t>a </a:t>
            </a:r>
            <a:r>
              <a:rPr sz="2400" i="1" spc="-5" dirty="0">
                <a:latin typeface="Corbel"/>
                <a:cs typeface="Corbel"/>
              </a:rPr>
              <a:t>transient state </a:t>
            </a:r>
            <a:r>
              <a:rPr sz="2400" spc="-5" dirty="0">
                <a:latin typeface="Cambria Math"/>
                <a:cs typeface="Cambria Math"/>
              </a:rPr>
              <a:t>𝑠</a:t>
            </a:r>
            <a:r>
              <a:rPr sz="2625" spc="-7" baseline="-15873" dirty="0">
                <a:latin typeface="Cambria Math"/>
                <a:cs typeface="Cambria Math"/>
              </a:rPr>
              <a:t>𝑖 </a:t>
            </a:r>
            <a:r>
              <a:rPr sz="2400" i="1" spc="-5" dirty="0">
                <a:latin typeface="Corbel"/>
                <a:cs typeface="Corbel"/>
              </a:rPr>
              <a:t>the chain will </a:t>
            </a:r>
            <a:r>
              <a:rPr sz="2400" i="1" dirty="0">
                <a:latin typeface="Corbel"/>
                <a:cs typeface="Corbel"/>
              </a:rPr>
              <a:t>be </a:t>
            </a:r>
            <a:r>
              <a:rPr sz="2400" i="1" spc="-5" dirty="0">
                <a:latin typeface="Corbel"/>
                <a:cs typeface="Corbel"/>
              </a:rPr>
              <a:t>absorbed in state </a:t>
            </a:r>
            <a:r>
              <a:rPr sz="2400" spc="-50" dirty="0">
                <a:latin typeface="Cambria Math"/>
                <a:cs typeface="Cambria Math"/>
              </a:rPr>
              <a:t>𝑠</a:t>
            </a:r>
            <a:r>
              <a:rPr sz="2625" spc="-75" baseline="-15873" dirty="0">
                <a:latin typeface="Cambria Math"/>
                <a:cs typeface="Cambria Math"/>
              </a:rPr>
              <a:t>𝑗 </a:t>
            </a:r>
            <a:r>
              <a:rPr sz="2400" dirty="0">
                <a:latin typeface="Cambria Math"/>
                <a:cs typeface="Cambria Math"/>
              </a:rPr>
              <a:t>∈</a:t>
            </a:r>
            <a:r>
              <a:rPr sz="2400" spc="-130" dirty="0">
                <a:latin typeface="Cambria Math"/>
                <a:cs typeface="Cambria Math"/>
              </a:rPr>
              <a:t> </a:t>
            </a:r>
            <a:r>
              <a:rPr sz="2400" spc="25" dirty="0">
                <a:latin typeface="Cambria Math"/>
                <a:cs typeface="Cambria Math"/>
              </a:rPr>
              <a:t>𝒰</a:t>
            </a:r>
            <a:r>
              <a:rPr sz="2400" i="1" spc="25" dirty="0">
                <a:latin typeface="Corbel"/>
                <a:cs typeface="Corbel"/>
              </a:rPr>
              <a:t>.</a:t>
            </a:r>
            <a:endParaRPr sz="2400">
              <a:latin typeface="Corbel"/>
              <a:cs typeface="Corbel"/>
            </a:endParaRPr>
          </a:p>
          <a:p>
            <a:pPr marL="50800">
              <a:lnSpc>
                <a:spcPct val="100000"/>
              </a:lnSpc>
              <a:spcBef>
                <a:spcPts val="1780"/>
              </a:spcBef>
            </a:pPr>
            <a:r>
              <a:rPr sz="2400" spc="-45" dirty="0">
                <a:latin typeface="Corbel"/>
                <a:cs typeface="Corbel"/>
              </a:rPr>
              <a:t>We </a:t>
            </a:r>
            <a:r>
              <a:rPr sz="2400" spc="-5" dirty="0">
                <a:latin typeface="Corbel"/>
                <a:cs typeface="Corbel"/>
              </a:rPr>
              <a:t>now state the following</a:t>
            </a:r>
            <a:r>
              <a:rPr sz="2400" spc="70" dirty="0">
                <a:latin typeface="Corbel"/>
                <a:cs typeface="Corbel"/>
              </a:rPr>
              <a:t> </a:t>
            </a:r>
            <a:r>
              <a:rPr sz="2400" spc="-5" dirty="0">
                <a:latin typeface="Corbel"/>
                <a:cs typeface="Corbel"/>
              </a:rPr>
              <a:t>theorem.</a:t>
            </a:r>
            <a:endParaRPr sz="2400">
              <a:latin typeface="Corbel"/>
              <a:cs typeface="Corbel"/>
            </a:endParaRPr>
          </a:p>
          <a:p>
            <a:pPr marL="250190">
              <a:lnSpc>
                <a:spcPct val="100000"/>
              </a:lnSpc>
              <a:spcBef>
                <a:spcPts val="1755"/>
              </a:spcBef>
            </a:pPr>
            <a:r>
              <a:rPr sz="2400" b="1" spc="-5" dirty="0">
                <a:latin typeface="Corbel"/>
                <a:cs typeface="Corbel"/>
              </a:rPr>
              <a:t>Theorem</a:t>
            </a:r>
            <a:r>
              <a:rPr sz="2400" b="1" spc="-20" dirty="0">
                <a:latin typeface="Corbel"/>
                <a:cs typeface="Corbel"/>
              </a:rPr>
              <a:t> </a:t>
            </a:r>
            <a:r>
              <a:rPr sz="2400" b="1" dirty="0">
                <a:latin typeface="Corbel"/>
                <a:cs typeface="Corbel"/>
              </a:rPr>
              <a:t>2</a:t>
            </a:r>
            <a:endParaRPr sz="2400">
              <a:latin typeface="Corbel"/>
              <a:cs typeface="Corbel"/>
            </a:endParaRPr>
          </a:p>
          <a:p>
            <a:pPr marL="311150">
              <a:lnSpc>
                <a:spcPct val="100000"/>
              </a:lnSpc>
              <a:spcBef>
                <a:spcPts val="10"/>
              </a:spcBef>
            </a:pPr>
            <a:r>
              <a:rPr sz="2400" i="1" spc="-5" dirty="0">
                <a:latin typeface="Corbel"/>
                <a:cs typeface="Corbel"/>
              </a:rPr>
              <a:t>For any </a:t>
            </a:r>
            <a:r>
              <a:rPr sz="2400" spc="5" dirty="0">
                <a:latin typeface="Cambria Math"/>
                <a:cs typeface="Cambria Math"/>
              </a:rPr>
              <a:t>𝑥</a:t>
            </a:r>
            <a:r>
              <a:rPr sz="2625" spc="7" baseline="-15873" dirty="0">
                <a:latin typeface="Cambria Math"/>
                <a:cs typeface="Cambria Math"/>
              </a:rPr>
              <a:t>0 </a:t>
            </a:r>
            <a:r>
              <a:rPr sz="2400" dirty="0">
                <a:latin typeface="Cambria Math"/>
                <a:cs typeface="Cambria Math"/>
              </a:rPr>
              <a:t>∈ Θ </a:t>
            </a:r>
            <a:r>
              <a:rPr sz="2400" i="1" spc="-5" dirty="0">
                <a:latin typeface="Corbel"/>
                <a:cs typeface="Corbel"/>
              </a:rPr>
              <a:t>and any time horizon </a:t>
            </a:r>
            <a:r>
              <a:rPr sz="2400" dirty="0">
                <a:latin typeface="Cambria Math"/>
                <a:cs typeface="Cambria Math"/>
              </a:rPr>
              <a:t>𝑘 &lt;</a:t>
            </a:r>
            <a:r>
              <a:rPr sz="2400" spc="-165" dirty="0">
                <a:latin typeface="Cambria Math"/>
                <a:cs typeface="Cambria Math"/>
              </a:rPr>
              <a:t> </a:t>
            </a:r>
            <a:r>
              <a:rPr sz="2400" spc="105" dirty="0">
                <a:latin typeface="Cambria Math"/>
                <a:cs typeface="Cambria Math"/>
              </a:rPr>
              <a:t>𝑘</a:t>
            </a:r>
            <a:r>
              <a:rPr sz="2625" spc="157" baseline="-15873" dirty="0">
                <a:latin typeface="Cambria Math"/>
                <a:cs typeface="Cambria Math"/>
              </a:rPr>
              <a:t>𝑚𝑎𝑥</a:t>
            </a:r>
            <a:r>
              <a:rPr sz="2400" i="1" spc="105" dirty="0">
                <a:latin typeface="Corbel"/>
                <a:cs typeface="Corbel"/>
              </a:rPr>
              <a:t>,</a:t>
            </a:r>
            <a:endParaRPr sz="2400">
              <a:latin typeface="Corbel"/>
              <a:cs typeface="Corbel"/>
            </a:endParaRPr>
          </a:p>
        </p:txBody>
      </p:sp>
      <p:sp>
        <p:nvSpPr>
          <p:cNvPr id="14" name="object 14"/>
          <p:cNvSpPr txBox="1"/>
          <p:nvPr/>
        </p:nvSpPr>
        <p:spPr>
          <a:xfrm>
            <a:off x="1321688" y="4275201"/>
            <a:ext cx="293370" cy="391160"/>
          </a:xfrm>
          <a:prstGeom prst="rect">
            <a:avLst/>
          </a:prstGeom>
        </p:spPr>
        <p:txBody>
          <a:bodyPr vert="horz" wrap="square" lIns="0" tIns="12700" rIns="0" bIns="0" rtlCol="0">
            <a:spAutoFit/>
          </a:bodyPr>
          <a:lstStyle/>
          <a:p>
            <a:pPr marL="12700">
              <a:lnSpc>
                <a:spcPct val="100000"/>
              </a:lnSpc>
              <a:spcBef>
                <a:spcPts val="100"/>
              </a:spcBef>
            </a:pPr>
            <a:r>
              <a:rPr sz="2400" spc="5" dirty="0">
                <a:latin typeface="Cambria Math"/>
                <a:cs typeface="Cambria Math"/>
              </a:rPr>
              <a:t>|</a:t>
            </a:r>
            <a:r>
              <a:rPr sz="2400" dirty="0">
                <a:latin typeface="Cambria Math"/>
                <a:cs typeface="Cambria Math"/>
              </a:rPr>
              <a:t>𝑝</a:t>
            </a:r>
            <a:endParaRPr sz="2400">
              <a:latin typeface="Cambria Math"/>
              <a:cs typeface="Cambria Math"/>
            </a:endParaRPr>
          </a:p>
        </p:txBody>
      </p:sp>
      <p:sp>
        <p:nvSpPr>
          <p:cNvPr id="15" name="object 15"/>
          <p:cNvSpPr/>
          <p:nvPr/>
        </p:nvSpPr>
        <p:spPr>
          <a:xfrm>
            <a:off x="2421763" y="4364482"/>
            <a:ext cx="499745" cy="282575"/>
          </a:xfrm>
          <a:custGeom>
            <a:avLst/>
            <a:gdLst/>
            <a:ahLst/>
            <a:cxnLst/>
            <a:rect l="l" t="t" r="r" b="b"/>
            <a:pathLst>
              <a:path w="499744" h="282575">
                <a:moveTo>
                  <a:pt x="409575" y="0"/>
                </a:moveTo>
                <a:lnTo>
                  <a:pt x="405638" y="11430"/>
                </a:lnTo>
                <a:lnTo>
                  <a:pt x="421945" y="18577"/>
                </a:lnTo>
                <a:lnTo>
                  <a:pt x="435990" y="28416"/>
                </a:lnTo>
                <a:lnTo>
                  <a:pt x="464534" y="73925"/>
                </a:lnTo>
                <a:lnTo>
                  <a:pt x="472916" y="115732"/>
                </a:lnTo>
                <a:lnTo>
                  <a:pt x="473963" y="139827"/>
                </a:lnTo>
                <a:lnTo>
                  <a:pt x="472916" y="164689"/>
                </a:lnTo>
                <a:lnTo>
                  <a:pt x="464534" y="207603"/>
                </a:lnTo>
                <a:lnTo>
                  <a:pt x="436038" y="253857"/>
                </a:lnTo>
                <a:lnTo>
                  <a:pt x="406019" y="270891"/>
                </a:lnTo>
                <a:lnTo>
                  <a:pt x="409575" y="282321"/>
                </a:lnTo>
                <a:lnTo>
                  <a:pt x="448119" y="264302"/>
                </a:lnTo>
                <a:lnTo>
                  <a:pt x="476376" y="233045"/>
                </a:lnTo>
                <a:lnTo>
                  <a:pt x="493807" y="191135"/>
                </a:lnTo>
                <a:lnTo>
                  <a:pt x="499618" y="141224"/>
                </a:lnTo>
                <a:lnTo>
                  <a:pt x="498165" y="115341"/>
                </a:lnTo>
                <a:lnTo>
                  <a:pt x="486544" y="69482"/>
                </a:lnTo>
                <a:lnTo>
                  <a:pt x="463474" y="32146"/>
                </a:lnTo>
                <a:lnTo>
                  <a:pt x="430049" y="7381"/>
                </a:lnTo>
                <a:lnTo>
                  <a:pt x="409575" y="0"/>
                </a:lnTo>
                <a:close/>
              </a:path>
              <a:path w="499744" h="282575">
                <a:moveTo>
                  <a:pt x="90043" y="0"/>
                </a:moveTo>
                <a:lnTo>
                  <a:pt x="51641" y="18097"/>
                </a:lnTo>
                <a:lnTo>
                  <a:pt x="23241" y="49530"/>
                </a:lnTo>
                <a:lnTo>
                  <a:pt x="5810" y="91424"/>
                </a:lnTo>
                <a:lnTo>
                  <a:pt x="0" y="141224"/>
                </a:lnTo>
                <a:lnTo>
                  <a:pt x="1452" y="167179"/>
                </a:lnTo>
                <a:lnTo>
                  <a:pt x="13073" y="213090"/>
                </a:lnTo>
                <a:lnTo>
                  <a:pt x="36125" y="250334"/>
                </a:lnTo>
                <a:lnTo>
                  <a:pt x="69514" y="274960"/>
                </a:lnTo>
                <a:lnTo>
                  <a:pt x="90043" y="282321"/>
                </a:lnTo>
                <a:lnTo>
                  <a:pt x="93599" y="270891"/>
                </a:lnTo>
                <a:lnTo>
                  <a:pt x="77549" y="263773"/>
                </a:lnTo>
                <a:lnTo>
                  <a:pt x="63690" y="253857"/>
                </a:lnTo>
                <a:lnTo>
                  <a:pt x="35210" y="207603"/>
                </a:lnTo>
                <a:lnTo>
                  <a:pt x="26828" y="164689"/>
                </a:lnTo>
                <a:lnTo>
                  <a:pt x="25781" y="139827"/>
                </a:lnTo>
                <a:lnTo>
                  <a:pt x="26828" y="115732"/>
                </a:lnTo>
                <a:lnTo>
                  <a:pt x="35210" y="73925"/>
                </a:lnTo>
                <a:lnTo>
                  <a:pt x="63801" y="28416"/>
                </a:lnTo>
                <a:lnTo>
                  <a:pt x="94106" y="11430"/>
                </a:lnTo>
                <a:lnTo>
                  <a:pt x="90043" y="0"/>
                </a:lnTo>
                <a:close/>
              </a:path>
            </a:pathLst>
          </a:custGeom>
          <a:solidFill>
            <a:srgbClr val="000000"/>
          </a:solidFill>
        </p:spPr>
        <p:txBody>
          <a:bodyPr wrap="square" lIns="0" tIns="0" rIns="0" bIns="0" rtlCol="0"/>
          <a:lstStyle/>
          <a:p>
            <a:endParaRPr/>
          </a:p>
        </p:txBody>
      </p:sp>
      <p:sp>
        <p:nvSpPr>
          <p:cNvPr id="16" name="object 16"/>
          <p:cNvSpPr txBox="1"/>
          <p:nvPr/>
        </p:nvSpPr>
        <p:spPr>
          <a:xfrm>
            <a:off x="1555369" y="4419980"/>
            <a:ext cx="1292225" cy="292735"/>
          </a:xfrm>
          <a:prstGeom prst="rect">
            <a:avLst/>
          </a:prstGeom>
        </p:spPr>
        <p:txBody>
          <a:bodyPr vert="horz" wrap="square" lIns="0" tIns="12700" rIns="0" bIns="0" rtlCol="0">
            <a:spAutoFit/>
          </a:bodyPr>
          <a:lstStyle/>
          <a:p>
            <a:pPr marL="38100">
              <a:lnSpc>
                <a:spcPct val="100000"/>
              </a:lnSpc>
              <a:spcBef>
                <a:spcPts val="100"/>
              </a:spcBef>
              <a:tabLst>
                <a:tab pos="1124585" algn="l"/>
              </a:tabLst>
            </a:pPr>
            <a:r>
              <a:rPr sz="1750" spc="114" dirty="0">
                <a:latin typeface="Cambria Math"/>
                <a:cs typeface="Cambria Math"/>
              </a:rPr>
              <a:t>𝑘</a:t>
            </a:r>
            <a:r>
              <a:rPr sz="2175" spc="172" baseline="-13409" dirty="0">
                <a:latin typeface="Cambria Math"/>
                <a:cs typeface="Cambria Math"/>
              </a:rPr>
              <a:t>𝑚𝑎𝑥</a:t>
            </a:r>
            <a:r>
              <a:rPr sz="1750" spc="114" dirty="0">
                <a:latin typeface="Cambria Math"/>
                <a:cs typeface="Cambria Math"/>
              </a:rPr>
              <a:t>,𝒰	</a:t>
            </a:r>
            <a:r>
              <a:rPr sz="1750" spc="40" dirty="0">
                <a:latin typeface="Cambria Math"/>
                <a:cs typeface="Cambria Math"/>
              </a:rPr>
              <a:t>0</a:t>
            </a:r>
            <a:endParaRPr sz="1750">
              <a:latin typeface="Cambria Math"/>
              <a:cs typeface="Cambria Math"/>
            </a:endParaRPr>
          </a:p>
        </p:txBody>
      </p:sp>
      <p:sp>
        <p:nvSpPr>
          <p:cNvPr id="17" name="object 17"/>
          <p:cNvSpPr txBox="1"/>
          <p:nvPr/>
        </p:nvSpPr>
        <p:spPr>
          <a:xfrm>
            <a:off x="3460241" y="4419980"/>
            <a:ext cx="814069" cy="292735"/>
          </a:xfrm>
          <a:prstGeom prst="rect">
            <a:avLst/>
          </a:prstGeom>
        </p:spPr>
        <p:txBody>
          <a:bodyPr vert="horz" wrap="square" lIns="0" tIns="12700" rIns="0" bIns="0" rtlCol="0">
            <a:spAutoFit/>
          </a:bodyPr>
          <a:lstStyle/>
          <a:p>
            <a:pPr marL="12700">
              <a:lnSpc>
                <a:spcPct val="100000"/>
              </a:lnSpc>
              <a:spcBef>
                <a:spcPts val="100"/>
              </a:spcBef>
              <a:tabLst>
                <a:tab pos="672465" algn="l"/>
              </a:tabLst>
            </a:pPr>
            <a:r>
              <a:rPr sz="1750" spc="210" dirty="0">
                <a:latin typeface="Cambria Math"/>
                <a:cs typeface="Cambria Math"/>
              </a:rPr>
              <a:t>𝑘</a:t>
            </a:r>
            <a:r>
              <a:rPr sz="1750" dirty="0">
                <a:latin typeface="Cambria Math"/>
                <a:cs typeface="Cambria Math"/>
              </a:rPr>
              <a:t>,𝒰	</a:t>
            </a:r>
            <a:r>
              <a:rPr sz="1750" spc="40" dirty="0">
                <a:latin typeface="Cambria Math"/>
                <a:cs typeface="Cambria Math"/>
              </a:rPr>
              <a:t>0</a:t>
            </a:r>
            <a:endParaRPr sz="1750">
              <a:latin typeface="Cambria Math"/>
              <a:cs typeface="Cambria Math"/>
            </a:endParaRPr>
          </a:p>
        </p:txBody>
      </p:sp>
      <p:sp>
        <p:nvSpPr>
          <p:cNvPr id="18" name="object 18"/>
          <p:cNvSpPr txBox="1"/>
          <p:nvPr/>
        </p:nvSpPr>
        <p:spPr>
          <a:xfrm>
            <a:off x="2509266" y="4275201"/>
            <a:ext cx="2316480" cy="391160"/>
          </a:xfrm>
          <a:prstGeom prst="rect">
            <a:avLst/>
          </a:prstGeom>
        </p:spPr>
        <p:txBody>
          <a:bodyPr vert="horz" wrap="square" lIns="0" tIns="12700" rIns="0" bIns="0" rtlCol="0">
            <a:spAutoFit/>
          </a:bodyPr>
          <a:lstStyle/>
          <a:p>
            <a:pPr marL="12700">
              <a:lnSpc>
                <a:spcPct val="100000"/>
              </a:lnSpc>
              <a:spcBef>
                <a:spcPts val="100"/>
              </a:spcBef>
              <a:tabLst>
                <a:tab pos="506095" algn="l"/>
                <a:tab pos="1337945" algn="l"/>
                <a:tab pos="1764664" algn="l"/>
              </a:tabLst>
            </a:pPr>
            <a:r>
              <a:rPr sz="2400" dirty="0">
                <a:latin typeface="Cambria Math"/>
                <a:cs typeface="Cambria Math"/>
              </a:rPr>
              <a:t>𝑥	−</a:t>
            </a:r>
            <a:r>
              <a:rPr sz="2400" spc="5" dirty="0">
                <a:latin typeface="Cambria Math"/>
                <a:cs typeface="Cambria Math"/>
              </a:rPr>
              <a:t> </a:t>
            </a:r>
            <a:r>
              <a:rPr sz="2400" dirty="0">
                <a:latin typeface="Cambria Math"/>
                <a:cs typeface="Cambria Math"/>
              </a:rPr>
              <a:t>𝑝	</a:t>
            </a:r>
            <a:r>
              <a:rPr sz="2400" spc="-5" dirty="0">
                <a:latin typeface="Cambria Math"/>
                <a:cs typeface="Cambria Math"/>
              </a:rPr>
              <a:t>(𝑥	)|</a:t>
            </a:r>
            <a:r>
              <a:rPr sz="2400" spc="65" dirty="0">
                <a:latin typeface="Cambria Math"/>
                <a:cs typeface="Cambria Math"/>
              </a:rPr>
              <a:t> </a:t>
            </a:r>
            <a:r>
              <a:rPr sz="2400" dirty="0">
                <a:latin typeface="Cambria Math"/>
                <a:cs typeface="Cambria Math"/>
              </a:rPr>
              <a:t>≤</a:t>
            </a:r>
            <a:endParaRPr sz="2400">
              <a:latin typeface="Cambria Math"/>
              <a:cs typeface="Cambria Math"/>
            </a:endParaRPr>
          </a:p>
        </p:txBody>
      </p:sp>
      <p:sp>
        <p:nvSpPr>
          <p:cNvPr id="19" name="object 19"/>
          <p:cNvSpPr/>
          <p:nvPr/>
        </p:nvSpPr>
        <p:spPr>
          <a:xfrm>
            <a:off x="4895850" y="4495800"/>
            <a:ext cx="5800725" cy="20320"/>
          </a:xfrm>
          <a:custGeom>
            <a:avLst/>
            <a:gdLst/>
            <a:ahLst/>
            <a:cxnLst/>
            <a:rect l="l" t="t" r="r" b="b"/>
            <a:pathLst>
              <a:path w="5800725" h="20320">
                <a:moveTo>
                  <a:pt x="5800344" y="0"/>
                </a:moveTo>
                <a:lnTo>
                  <a:pt x="0" y="0"/>
                </a:lnTo>
                <a:lnTo>
                  <a:pt x="0" y="19812"/>
                </a:lnTo>
                <a:lnTo>
                  <a:pt x="5800344" y="19812"/>
                </a:lnTo>
                <a:lnTo>
                  <a:pt x="5800344" y="0"/>
                </a:lnTo>
                <a:close/>
              </a:path>
            </a:pathLst>
          </a:custGeom>
          <a:solidFill>
            <a:srgbClr val="000000"/>
          </a:solidFill>
        </p:spPr>
        <p:txBody>
          <a:bodyPr wrap="square" lIns="0" tIns="0" rIns="0" bIns="0" rtlCol="0"/>
          <a:lstStyle/>
          <a:p>
            <a:endParaRPr/>
          </a:p>
        </p:txBody>
      </p:sp>
      <p:sp>
        <p:nvSpPr>
          <p:cNvPr id="20" name="object 20"/>
          <p:cNvSpPr txBox="1"/>
          <p:nvPr/>
        </p:nvSpPr>
        <p:spPr>
          <a:xfrm>
            <a:off x="6609588" y="4045077"/>
            <a:ext cx="2374900" cy="391160"/>
          </a:xfrm>
          <a:prstGeom prst="rect">
            <a:avLst/>
          </a:prstGeom>
        </p:spPr>
        <p:txBody>
          <a:bodyPr vert="horz" wrap="square" lIns="0" tIns="12700" rIns="0" bIns="0" rtlCol="0">
            <a:spAutoFit/>
          </a:bodyPr>
          <a:lstStyle/>
          <a:p>
            <a:pPr marL="38100">
              <a:lnSpc>
                <a:spcPct val="100000"/>
              </a:lnSpc>
              <a:spcBef>
                <a:spcPts val="100"/>
              </a:spcBef>
            </a:pPr>
            <a:r>
              <a:rPr sz="2400" spc="70" dirty="0">
                <a:latin typeface="Cambria Math"/>
                <a:cs typeface="Cambria Math"/>
              </a:rPr>
              <a:t>𝜅</a:t>
            </a:r>
            <a:r>
              <a:rPr sz="2625" spc="104" baseline="-15873" dirty="0">
                <a:latin typeface="Cambria Math"/>
                <a:cs typeface="Cambria Math"/>
              </a:rPr>
              <a:t>∞</a:t>
            </a:r>
            <a:r>
              <a:rPr sz="2400" spc="70" dirty="0">
                <a:latin typeface="Cambria Math"/>
                <a:cs typeface="Cambria Math"/>
              </a:rPr>
              <a:t>(𝐸)(𝑘</a:t>
            </a:r>
            <a:r>
              <a:rPr sz="2625" spc="104" baseline="-15873" dirty="0">
                <a:latin typeface="Cambria Math"/>
                <a:cs typeface="Cambria Math"/>
              </a:rPr>
              <a:t>𝑚𝑎𝑥 </a:t>
            </a:r>
            <a:r>
              <a:rPr sz="2400" dirty="0">
                <a:latin typeface="Cambria Math"/>
                <a:cs typeface="Cambria Math"/>
              </a:rPr>
              <a:t>−</a:t>
            </a:r>
            <a:r>
              <a:rPr sz="2400" spc="-305" dirty="0">
                <a:latin typeface="Cambria Math"/>
                <a:cs typeface="Cambria Math"/>
              </a:rPr>
              <a:t> </a:t>
            </a:r>
            <a:r>
              <a:rPr sz="2400" spc="30" dirty="0">
                <a:latin typeface="Cambria Math"/>
                <a:cs typeface="Cambria Math"/>
              </a:rPr>
              <a:t>𝑘)</a:t>
            </a:r>
            <a:endParaRPr sz="2400">
              <a:latin typeface="Cambria Math"/>
              <a:cs typeface="Cambria Math"/>
            </a:endParaRPr>
          </a:p>
        </p:txBody>
      </p:sp>
      <p:sp>
        <p:nvSpPr>
          <p:cNvPr id="21" name="object 21"/>
          <p:cNvSpPr txBox="1"/>
          <p:nvPr/>
        </p:nvSpPr>
        <p:spPr>
          <a:xfrm>
            <a:off x="4858511" y="4479417"/>
            <a:ext cx="5877560" cy="391160"/>
          </a:xfrm>
          <a:prstGeom prst="rect">
            <a:avLst/>
          </a:prstGeom>
        </p:spPr>
        <p:txBody>
          <a:bodyPr vert="horz" wrap="square" lIns="0" tIns="12700" rIns="0" bIns="0" rtlCol="0">
            <a:spAutoFit/>
          </a:bodyPr>
          <a:lstStyle/>
          <a:p>
            <a:pPr marL="38100">
              <a:lnSpc>
                <a:spcPct val="100000"/>
              </a:lnSpc>
              <a:spcBef>
                <a:spcPts val="100"/>
              </a:spcBef>
            </a:pPr>
            <a:r>
              <a:rPr sz="2400" spc="75" dirty="0">
                <a:latin typeface="Cambria Math"/>
                <a:cs typeface="Cambria Math"/>
              </a:rPr>
              <a:t>(𝑘</a:t>
            </a:r>
            <a:r>
              <a:rPr sz="2625" spc="112" baseline="-15873" dirty="0">
                <a:latin typeface="Cambria Math"/>
                <a:cs typeface="Cambria Math"/>
              </a:rPr>
              <a:t>𝑚𝑎𝑥 </a:t>
            </a:r>
            <a:r>
              <a:rPr sz="2400" dirty="0">
                <a:latin typeface="Cambria Math"/>
                <a:cs typeface="Cambria Math"/>
              </a:rPr>
              <a:t>− </a:t>
            </a:r>
            <a:r>
              <a:rPr sz="2400" spc="75" dirty="0">
                <a:latin typeface="Cambria Math"/>
                <a:cs typeface="Cambria Math"/>
              </a:rPr>
              <a:t>(𝑘</a:t>
            </a:r>
            <a:r>
              <a:rPr sz="2625" spc="112" baseline="-15873" dirty="0">
                <a:latin typeface="Cambria Math"/>
                <a:cs typeface="Cambria Math"/>
              </a:rPr>
              <a:t>𝑚𝑎𝑥 </a:t>
            </a:r>
            <a:r>
              <a:rPr sz="2400" dirty="0">
                <a:latin typeface="Cambria Math"/>
                <a:cs typeface="Cambria Math"/>
              </a:rPr>
              <a:t>− </a:t>
            </a:r>
            <a:r>
              <a:rPr sz="2400" spc="55" dirty="0">
                <a:latin typeface="Cambria Math"/>
                <a:cs typeface="Cambria Math"/>
              </a:rPr>
              <a:t>1)𝜆</a:t>
            </a:r>
            <a:r>
              <a:rPr sz="2625" spc="82" baseline="-15873" dirty="0">
                <a:latin typeface="Cambria Math"/>
                <a:cs typeface="Cambria Math"/>
              </a:rPr>
              <a:t>𝑚𝑎𝑥</a:t>
            </a:r>
            <a:r>
              <a:rPr sz="2400" spc="55" dirty="0">
                <a:latin typeface="Cambria Math"/>
                <a:cs typeface="Cambria Math"/>
              </a:rPr>
              <a:t>)(𝑘 </a:t>
            </a:r>
            <a:r>
              <a:rPr sz="2400" dirty="0">
                <a:latin typeface="Cambria Math"/>
                <a:cs typeface="Cambria Math"/>
              </a:rPr>
              <a:t>− </a:t>
            </a:r>
            <a:r>
              <a:rPr sz="2400" spc="5" dirty="0">
                <a:latin typeface="Cambria Math"/>
                <a:cs typeface="Cambria Math"/>
              </a:rPr>
              <a:t>(𝑘 </a:t>
            </a:r>
            <a:r>
              <a:rPr sz="2400" dirty="0">
                <a:latin typeface="Cambria Math"/>
                <a:cs typeface="Cambria Math"/>
              </a:rPr>
              <a:t>−</a:t>
            </a:r>
            <a:r>
              <a:rPr sz="2400" spc="25" dirty="0">
                <a:latin typeface="Cambria Math"/>
                <a:cs typeface="Cambria Math"/>
              </a:rPr>
              <a:t> </a:t>
            </a:r>
            <a:r>
              <a:rPr sz="2400" spc="75" dirty="0">
                <a:latin typeface="Cambria Math"/>
                <a:cs typeface="Cambria Math"/>
              </a:rPr>
              <a:t>1)𝜆</a:t>
            </a:r>
            <a:r>
              <a:rPr sz="2625" spc="112" baseline="-15873" dirty="0">
                <a:latin typeface="Cambria Math"/>
                <a:cs typeface="Cambria Math"/>
              </a:rPr>
              <a:t>𝑚𝑎𝑥</a:t>
            </a:r>
            <a:r>
              <a:rPr sz="2400" spc="75" dirty="0">
                <a:latin typeface="Cambria Math"/>
                <a:cs typeface="Cambria Math"/>
              </a:rPr>
              <a:t>)</a:t>
            </a:r>
            <a:endParaRPr sz="2400">
              <a:latin typeface="Cambria Math"/>
              <a:cs typeface="Cambria Math"/>
            </a:endParaRPr>
          </a:p>
        </p:txBody>
      </p:sp>
      <p:sp>
        <p:nvSpPr>
          <p:cNvPr id="22" name="object 22"/>
          <p:cNvSpPr txBox="1"/>
          <p:nvPr/>
        </p:nvSpPr>
        <p:spPr>
          <a:xfrm>
            <a:off x="409346" y="5198440"/>
            <a:ext cx="10781030" cy="757555"/>
          </a:xfrm>
          <a:prstGeom prst="rect">
            <a:avLst/>
          </a:prstGeom>
        </p:spPr>
        <p:txBody>
          <a:bodyPr vert="horz" wrap="square" lIns="0" tIns="12700" rIns="0" bIns="0" rtlCol="0">
            <a:spAutoFit/>
          </a:bodyPr>
          <a:lstStyle/>
          <a:p>
            <a:pPr marL="38100">
              <a:lnSpc>
                <a:spcPct val="100000"/>
              </a:lnSpc>
              <a:spcBef>
                <a:spcPts val="100"/>
              </a:spcBef>
            </a:pPr>
            <a:r>
              <a:rPr sz="2400" i="1" spc="-5" dirty="0">
                <a:latin typeface="Corbel"/>
                <a:cs typeface="Corbel"/>
              </a:rPr>
              <a:t>where </a:t>
            </a:r>
            <a:r>
              <a:rPr sz="2400" spc="95" dirty="0">
                <a:latin typeface="Cambria Math"/>
                <a:cs typeface="Cambria Math"/>
              </a:rPr>
              <a:t>𝜆</a:t>
            </a:r>
            <a:r>
              <a:rPr sz="2625" spc="142" baseline="-15873" dirty="0">
                <a:latin typeface="Cambria Math"/>
                <a:cs typeface="Cambria Math"/>
              </a:rPr>
              <a:t>𝑚𝑎𝑥 </a:t>
            </a:r>
            <a:r>
              <a:rPr sz="2400" i="1" spc="-5" dirty="0">
                <a:latin typeface="Corbel"/>
                <a:cs typeface="Corbel"/>
              </a:rPr>
              <a:t>is the maximum eigenvalue, </a:t>
            </a:r>
            <a:r>
              <a:rPr sz="2400" dirty="0">
                <a:latin typeface="Cambria Math"/>
                <a:cs typeface="Cambria Math"/>
              </a:rPr>
              <a:t>𝐸 </a:t>
            </a:r>
            <a:r>
              <a:rPr sz="2400" i="1" spc="-5" dirty="0">
                <a:latin typeface="Corbel"/>
                <a:cs typeface="Corbel"/>
              </a:rPr>
              <a:t>is the matrix of eigenvectors of the matrix</a:t>
            </a:r>
            <a:r>
              <a:rPr sz="2400" i="1" spc="310" dirty="0">
                <a:latin typeface="Corbel"/>
                <a:cs typeface="Corbel"/>
              </a:rPr>
              <a:t> </a:t>
            </a:r>
            <a:r>
              <a:rPr sz="2400" spc="30" dirty="0">
                <a:latin typeface="Cambria Math"/>
                <a:cs typeface="Cambria Math"/>
              </a:rPr>
              <a:t>𝑄</a:t>
            </a:r>
            <a:r>
              <a:rPr sz="2400" i="1" spc="30" dirty="0">
                <a:latin typeface="Corbel"/>
                <a:cs typeface="Corbel"/>
              </a:rPr>
              <a:t>,</a:t>
            </a:r>
            <a:endParaRPr sz="2400">
              <a:latin typeface="Corbel"/>
              <a:cs typeface="Corbel"/>
            </a:endParaRPr>
          </a:p>
          <a:p>
            <a:pPr marL="38100">
              <a:lnSpc>
                <a:spcPct val="100000"/>
              </a:lnSpc>
              <a:spcBef>
                <a:spcPts val="5"/>
              </a:spcBef>
            </a:pPr>
            <a:r>
              <a:rPr sz="2400" i="1" spc="-5" dirty="0">
                <a:latin typeface="Corbel"/>
                <a:cs typeface="Corbel"/>
              </a:rPr>
              <a:t>and </a:t>
            </a:r>
            <a:r>
              <a:rPr sz="2400" spc="60" dirty="0">
                <a:latin typeface="Cambria Math"/>
                <a:cs typeface="Cambria Math"/>
              </a:rPr>
              <a:t>𝜅</a:t>
            </a:r>
            <a:r>
              <a:rPr sz="2625" spc="89" baseline="-15873" dirty="0">
                <a:latin typeface="Cambria Math"/>
                <a:cs typeface="Cambria Math"/>
              </a:rPr>
              <a:t>∞</a:t>
            </a:r>
            <a:r>
              <a:rPr sz="2400" spc="60" dirty="0">
                <a:latin typeface="Cambria Math"/>
                <a:cs typeface="Cambria Math"/>
              </a:rPr>
              <a:t>(𝐸) </a:t>
            </a:r>
            <a:r>
              <a:rPr sz="2400" i="1" spc="-5" dirty="0">
                <a:latin typeface="Corbel"/>
                <a:cs typeface="Corbel"/>
              </a:rPr>
              <a:t>is the </a:t>
            </a:r>
            <a:r>
              <a:rPr sz="2400" i="1" dirty="0">
                <a:latin typeface="Corbel"/>
                <a:cs typeface="Corbel"/>
              </a:rPr>
              <a:t>(</a:t>
            </a:r>
            <a:r>
              <a:rPr sz="2400" dirty="0">
                <a:latin typeface="Cambria Math"/>
                <a:cs typeface="Cambria Math"/>
              </a:rPr>
              <a:t>∞</a:t>
            </a:r>
            <a:r>
              <a:rPr sz="2400" i="1" dirty="0">
                <a:latin typeface="Corbel"/>
                <a:cs typeface="Corbel"/>
              </a:rPr>
              <a:t>-norm) </a:t>
            </a:r>
            <a:r>
              <a:rPr sz="2400" i="1" spc="-5" dirty="0">
                <a:latin typeface="Corbel"/>
                <a:cs typeface="Corbel"/>
              </a:rPr>
              <a:t>condition number of</a:t>
            </a:r>
            <a:r>
              <a:rPr sz="2400" i="1" spc="-200" dirty="0">
                <a:latin typeface="Corbel"/>
                <a:cs typeface="Corbel"/>
              </a:rPr>
              <a:t> </a:t>
            </a:r>
            <a:r>
              <a:rPr sz="2400" spc="45" dirty="0">
                <a:latin typeface="Cambria Math"/>
                <a:cs typeface="Cambria Math"/>
              </a:rPr>
              <a:t>𝐸</a:t>
            </a:r>
            <a:r>
              <a:rPr sz="2400" i="1" spc="45" dirty="0">
                <a:latin typeface="Corbel"/>
                <a:cs typeface="Corbel"/>
              </a:rPr>
              <a:t>.</a:t>
            </a:r>
            <a:endParaRPr sz="2400">
              <a:latin typeface="Corbel"/>
              <a:cs typeface="Corbe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9700" y="56515"/>
            <a:ext cx="11882755" cy="566822"/>
          </a:xfrm>
          <a:prstGeom prst="rect">
            <a:avLst/>
          </a:prstGeom>
        </p:spPr>
        <p:txBody>
          <a:bodyPr vert="horz" wrap="square" lIns="0" tIns="12700" rIns="0" bIns="0" rtlCol="0">
            <a:spAutoFit/>
          </a:bodyPr>
          <a:lstStyle/>
          <a:p>
            <a:pPr marL="12700">
              <a:spcBef>
                <a:spcPts val="100"/>
              </a:spcBef>
            </a:pPr>
            <a:r>
              <a:rPr lang="en-US" dirty="0" err="1">
                <a:latin typeface="Calibri"/>
                <a:cs typeface="Calibri"/>
              </a:rPr>
              <a:t>HooVer</a:t>
            </a:r>
            <a:r>
              <a:rPr lang="en-US" dirty="0">
                <a:latin typeface="Calibri"/>
                <a:cs typeface="Calibri"/>
              </a:rPr>
              <a:t>: </a:t>
            </a:r>
            <a:r>
              <a:rPr lang="en-US" altLang="zh-CN" dirty="0">
                <a:latin typeface="Times New Roman" panose="02020603050405020304" pitchFamily="18" charset="0"/>
                <a:cs typeface="Times New Roman" panose="02020603050405020304" pitchFamily="18" charset="0"/>
              </a:rPr>
              <a:t>A Statistical model checking tool for </a:t>
            </a:r>
            <a:r>
              <a:rPr lang="en-US" altLang="zh-CN" dirty="0" err="1">
                <a:latin typeface="Times New Roman" panose="02020603050405020304" pitchFamily="18" charset="0"/>
                <a:cs typeface="Times New Roman" panose="02020603050405020304" pitchFamily="18" charset="0"/>
              </a:rPr>
              <a:t>NiMC</a:t>
            </a:r>
            <a:endParaRPr dirty="0">
              <a:latin typeface="Calibri"/>
              <a:cs typeface="Calibri"/>
            </a:endParaRPr>
          </a:p>
        </p:txBody>
      </p:sp>
      <p:sp>
        <p:nvSpPr>
          <p:cNvPr id="3" name="object 3"/>
          <p:cNvSpPr txBox="1"/>
          <p:nvPr/>
        </p:nvSpPr>
        <p:spPr>
          <a:xfrm>
            <a:off x="11917806" y="5684011"/>
            <a:ext cx="196215" cy="208279"/>
          </a:xfrm>
          <a:prstGeom prst="rect">
            <a:avLst/>
          </a:prstGeom>
        </p:spPr>
        <p:txBody>
          <a:bodyPr vert="horz" wrap="square" lIns="0" tIns="12700" rIns="0" bIns="0" rtlCol="0">
            <a:spAutoFit/>
          </a:bodyPr>
          <a:lstStyle/>
          <a:p>
            <a:pPr marL="12700">
              <a:lnSpc>
                <a:spcPct val="100000"/>
              </a:lnSpc>
              <a:spcBef>
                <a:spcPts val="100"/>
              </a:spcBef>
            </a:pPr>
            <a:r>
              <a:rPr sz="1200" i="1" dirty="0">
                <a:solidFill>
                  <a:srgbClr val="F8F8F8"/>
                </a:solidFill>
                <a:latin typeface="Arial"/>
                <a:cs typeface="Arial"/>
              </a:rPr>
              <a:t>30</a:t>
            </a:r>
            <a:endParaRPr sz="1200">
              <a:latin typeface="Arial"/>
              <a:cs typeface="Arial"/>
            </a:endParaRPr>
          </a:p>
        </p:txBody>
      </p:sp>
      <p:sp>
        <p:nvSpPr>
          <p:cNvPr id="87" name="矩形 86">
            <a:extLst>
              <a:ext uri="{FF2B5EF4-FFF2-40B4-BE49-F238E27FC236}">
                <a16:creationId xmlns:a16="http://schemas.microsoft.com/office/drawing/2014/main" id="{A0BE2AD9-CCF4-410B-B854-3D35E5A66DD2}"/>
              </a:ext>
            </a:extLst>
          </p:cNvPr>
          <p:cNvSpPr/>
          <p:nvPr/>
        </p:nvSpPr>
        <p:spPr>
          <a:xfrm>
            <a:off x="685800" y="1219200"/>
            <a:ext cx="8503995" cy="707886"/>
          </a:xfrm>
          <a:prstGeom prst="rect">
            <a:avLst/>
          </a:prstGeom>
        </p:spPr>
        <p:txBody>
          <a:bodyPr wrap="none">
            <a:spAutoFit/>
          </a:bodyPr>
          <a:lstStyle/>
          <a:p>
            <a:r>
              <a:rPr lang="en-US" altLang="zh-CN" sz="4000" dirty="0">
                <a:latin typeface="Times New Roman" panose="02020603050405020304" pitchFamily="18" charset="0"/>
                <a:cs typeface="Times New Roman" panose="02020603050405020304" pitchFamily="18" charset="0"/>
                <a:hlinkClick r:id="rId3"/>
              </a:rPr>
              <a:t>https://github.com/sundw2014/HooVer</a:t>
            </a:r>
            <a:endParaRPr lang="zh-CN" altLang="en-US" sz="40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5" name="矩形 4">
                <a:extLst>
                  <a:ext uri="{FF2B5EF4-FFF2-40B4-BE49-F238E27FC236}">
                    <a16:creationId xmlns:a16="http://schemas.microsoft.com/office/drawing/2014/main" id="{ABE923B8-4DED-4631-8C47-5CD8E4A15C0E}"/>
                  </a:ext>
                </a:extLst>
              </p:cNvPr>
              <p:cNvSpPr/>
              <p:nvPr/>
            </p:nvSpPr>
            <p:spPr>
              <a:xfrm>
                <a:off x="685800" y="2362200"/>
                <a:ext cx="10439400" cy="2715487"/>
              </a:xfrm>
              <a:prstGeom prst="rect">
                <a:avLst/>
              </a:prstGeom>
            </p:spPr>
            <p:txBody>
              <a:bodyPr wrap="square">
                <a:spAutoFit/>
              </a:bodyPr>
              <a:lstStyle/>
              <a:p>
                <a:r>
                  <a:rPr lang="en-US" altLang="zh-CN" sz="2800" dirty="0">
                    <a:latin typeface="Times New Roman" panose="02020603050405020304" pitchFamily="18" charset="0"/>
                    <a:cs typeface="Times New Roman" panose="02020603050405020304" pitchFamily="18" charset="0"/>
                  </a:rPr>
                  <a:t>It works in two stages: </a:t>
                </a:r>
              </a:p>
              <a:p>
                <a:pPr marL="342900" indent="-342900">
                  <a:buAutoNum type="arabicPeriod"/>
                </a:pPr>
                <a:r>
                  <a:rPr lang="en-US" altLang="zh-CN" sz="2800" dirty="0">
                    <a:latin typeface="Times New Roman" panose="02020603050405020304" pitchFamily="18" charset="0"/>
                    <a:cs typeface="Times New Roman" panose="02020603050405020304" pitchFamily="18" charset="0"/>
                  </a:rPr>
                  <a:t>using MFHOO to find the best partition </a:t>
                </a:r>
                <a14:m>
                  <m:oMath xmlns:m="http://schemas.openxmlformats.org/officeDocument/2006/math">
                    <m:sSub>
                      <m:sSubPr>
                        <m:ctrlPr>
                          <a:rPr lang="en-US" altLang="zh-CN" sz="2800" b="0" i="1" smtClean="0">
                            <a:latin typeface="Cambria Math" panose="02040503050406030204" pitchFamily="18" charset="0"/>
                            <a:cs typeface="Times New Roman" panose="02020603050405020304" pitchFamily="18" charset="0"/>
                          </a:rPr>
                        </m:ctrlPr>
                      </m:sSubPr>
                      <m:e>
                        <m:r>
                          <a:rPr lang="en-US" altLang="zh-CN" sz="2800" b="0" i="1" smtClean="0">
                            <a:latin typeface="Cambria Math" panose="02040503050406030204" pitchFamily="18" charset="0"/>
                            <a:cs typeface="Times New Roman" panose="02020603050405020304" pitchFamily="18" charset="0"/>
                          </a:rPr>
                          <m:t>𝑃</m:t>
                        </m:r>
                      </m:e>
                      <m:sub>
                        <m:r>
                          <a:rPr lang="en-US" altLang="zh-CN" sz="2800" b="0" i="1" smtClean="0">
                            <a:latin typeface="Cambria Math" panose="02040503050406030204" pitchFamily="18" charset="0"/>
                            <a:cs typeface="Times New Roman" panose="02020603050405020304" pitchFamily="18" charset="0"/>
                          </a:rPr>
                          <m:t>h</m:t>
                        </m:r>
                        <m:r>
                          <a:rPr lang="en-US" altLang="zh-CN" sz="2800" b="0" i="1" smtClean="0">
                            <a:latin typeface="Cambria Math" panose="02040503050406030204" pitchFamily="18" charset="0"/>
                            <a:cs typeface="Times New Roman" panose="02020603050405020304" pitchFamily="18" charset="0"/>
                          </a:rPr>
                          <m:t>,</m:t>
                        </m:r>
                        <m:r>
                          <a:rPr lang="en-US" altLang="zh-CN" sz="2800" b="0" i="1" smtClean="0">
                            <a:latin typeface="Cambria Math" panose="02040503050406030204" pitchFamily="18" charset="0"/>
                            <a:cs typeface="Times New Roman" panose="02020603050405020304" pitchFamily="18" charset="0"/>
                          </a:rPr>
                          <m:t>𝑖</m:t>
                        </m:r>
                      </m:sub>
                    </m:sSub>
                  </m:oMath>
                </a14:m>
                <a:r>
                  <a:rPr lang="en-US" altLang="zh-CN" sz="2800" dirty="0">
                    <a:latin typeface="Times New Roman" panose="02020603050405020304" pitchFamily="18" charset="0"/>
                    <a:cs typeface="Times New Roman" panose="02020603050405020304" pitchFamily="18" charset="0"/>
                  </a:rPr>
                  <a:t> and a putative “best” (most unsafe) initial point </a:t>
                </a:r>
                <a14:m>
                  <m:oMath xmlns:m="http://schemas.openxmlformats.org/officeDocument/2006/math">
                    <m:r>
                      <a:rPr lang="en-US" altLang="zh-CN" sz="2800" b="0" i="1" smtClean="0">
                        <a:latin typeface="Cambria Math" panose="02040503050406030204" pitchFamily="18" charset="0"/>
                        <a:cs typeface="Times New Roman" panose="02020603050405020304" pitchFamily="18" charset="0"/>
                      </a:rPr>
                      <m:t>𝑥</m:t>
                    </m:r>
                  </m:oMath>
                </a14:m>
                <a:r>
                  <a:rPr lang="en-US" altLang="zh-CN" sz="2800" dirty="0">
                    <a:latin typeface="Times New Roman" panose="02020603050405020304" pitchFamily="18" charset="0"/>
                    <a:cs typeface="Times New Roman" panose="02020603050405020304" pitchFamily="18" charset="0"/>
                  </a:rPr>
                  <a:t> ∈ </a:t>
                </a:r>
                <a14:m>
                  <m:oMath xmlns:m="http://schemas.openxmlformats.org/officeDocument/2006/math">
                    <m:sSub>
                      <m:sSubPr>
                        <m:ctrlPr>
                          <a:rPr lang="en-US" altLang="zh-CN" sz="2800" b="0" i="1" dirty="0" smtClean="0">
                            <a:latin typeface="Cambria Math" panose="02040503050406030204" pitchFamily="18" charset="0"/>
                            <a:cs typeface="Times New Roman" panose="02020603050405020304" pitchFamily="18" charset="0"/>
                          </a:rPr>
                        </m:ctrlPr>
                      </m:sSubPr>
                      <m:e>
                        <m:r>
                          <a:rPr lang="en-US" altLang="zh-CN" sz="2800" b="0" i="1" dirty="0" smtClean="0">
                            <a:latin typeface="Cambria Math" panose="02040503050406030204" pitchFamily="18" charset="0"/>
                            <a:cs typeface="Times New Roman" panose="02020603050405020304" pitchFamily="18" charset="0"/>
                          </a:rPr>
                          <m:t>𝑃</m:t>
                        </m:r>
                      </m:e>
                      <m:sub>
                        <m:r>
                          <a:rPr lang="en-US" altLang="zh-CN" sz="2800" b="0" i="1" dirty="0" smtClean="0">
                            <a:latin typeface="Cambria Math" panose="02040503050406030204" pitchFamily="18" charset="0"/>
                            <a:cs typeface="Times New Roman" panose="02020603050405020304" pitchFamily="18" charset="0"/>
                          </a:rPr>
                          <m:t>h</m:t>
                        </m:r>
                        <m:r>
                          <a:rPr lang="en-US" altLang="zh-CN" sz="2800" b="0" i="1" dirty="0" smtClean="0">
                            <a:latin typeface="Cambria Math" panose="02040503050406030204" pitchFamily="18" charset="0"/>
                            <a:cs typeface="Times New Roman" panose="02020603050405020304" pitchFamily="18" charset="0"/>
                          </a:rPr>
                          <m:t>,</m:t>
                        </m:r>
                        <m:r>
                          <a:rPr lang="en-US" altLang="zh-CN" sz="2800" b="0" i="1" dirty="0" smtClean="0">
                            <a:latin typeface="Cambria Math" panose="02040503050406030204" pitchFamily="18" charset="0"/>
                            <a:cs typeface="Times New Roman" panose="02020603050405020304" pitchFamily="18" charset="0"/>
                          </a:rPr>
                          <m:t>𝑖</m:t>
                        </m:r>
                      </m:sub>
                    </m:sSub>
                  </m:oMath>
                </a14:m>
                <a:r>
                  <a:rPr lang="en-US" altLang="zh-CN" sz="2800" dirty="0">
                    <a:latin typeface="Times New Roman" panose="02020603050405020304" pitchFamily="18" charset="0"/>
                    <a:cs typeface="Times New Roman" panose="02020603050405020304" pitchFamily="18" charset="0"/>
                  </a:rPr>
                  <a:t>with the maximum estimate for the probability of hitting the unsafe set U.</a:t>
                </a:r>
              </a:p>
              <a:p>
                <a:pPr marL="342900" indent="-342900">
                  <a:buAutoNum type="arabicPeriod"/>
                </a:pPr>
                <a:r>
                  <a:rPr lang="en-US" altLang="zh-CN" sz="2800" dirty="0">
                    <a:latin typeface="Times New Roman" panose="02020603050405020304" pitchFamily="18" charset="0"/>
                    <a:cs typeface="Times New Roman" panose="02020603050405020304" pitchFamily="18" charset="0"/>
                  </a:rPr>
                  <a:t>using additional simulations to do a Monte Carlo estimation of the probability </a:t>
                </a:r>
                <a14:m>
                  <m:oMath xmlns:m="http://schemas.openxmlformats.org/officeDocument/2006/math">
                    <m:sSub>
                      <m:sSubPr>
                        <m:ctrlPr>
                          <a:rPr lang="en-US" altLang="zh-CN" sz="2800" b="0" i="1" smtClean="0">
                            <a:latin typeface="Cambria Math" panose="02040503050406030204" pitchFamily="18" charset="0"/>
                            <a:cs typeface="Times New Roman" panose="02020603050405020304" pitchFamily="18" charset="0"/>
                          </a:rPr>
                        </m:ctrlPr>
                      </m:sSubPr>
                      <m:e>
                        <m:r>
                          <a:rPr lang="en-US" altLang="zh-CN" sz="2800" b="0" i="1" smtClean="0">
                            <a:latin typeface="Cambria Math" panose="02040503050406030204" pitchFamily="18" charset="0"/>
                            <a:cs typeface="Times New Roman" panose="02020603050405020304" pitchFamily="18" charset="0"/>
                          </a:rPr>
                          <m:t>𝑝</m:t>
                        </m:r>
                      </m:e>
                      <m:sub>
                        <m:r>
                          <a:rPr lang="en-US" altLang="zh-CN" sz="2800" b="0" i="1" smtClean="0">
                            <a:latin typeface="Cambria Math" panose="02040503050406030204" pitchFamily="18" charset="0"/>
                            <a:cs typeface="Times New Roman" panose="02020603050405020304" pitchFamily="18" charset="0"/>
                          </a:rPr>
                          <m:t>𝑘</m:t>
                        </m:r>
                        <m:r>
                          <a:rPr lang="en-US" altLang="zh-CN" sz="2800" b="0" i="1" smtClean="0">
                            <a:latin typeface="Cambria Math" panose="02040503050406030204" pitchFamily="18" charset="0"/>
                            <a:cs typeface="Times New Roman" panose="02020603050405020304" pitchFamily="18" charset="0"/>
                          </a:rPr>
                          <m:t>,</m:t>
                        </m:r>
                        <m:r>
                          <a:rPr lang="en-US" altLang="zh-CN" sz="2800" b="0" i="1" smtClean="0">
                            <a:latin typeface="Cambria Math" panose="02040503050406030204" pitchFamily="18" charset="0"/>
                            <a:cs typeface="Times New Roman" panose="02020603050405020304" pitchFamily="18" charset="0"/>
                          </a:rPr>
                          <m:t>𝑢</m:t>
                        </m:r>
                      </m:sub>
                    </m:sSub>
                    <m:r>
                      <a:rPr lang="en-US" altLang="zh-CN" sz="2800" b="0" i="1" smtClean="0">
                        <a:latin typeface="Cambria Math" panose="02040503050406030204" pitchFamily="18" charset="0"/>
                        <a:cs typeface="Times New Roman" panose="02020603050405020304" pitchFamily="18" charset="0"/>
                      </a:rPr>
                      <m:t>(</m:t>
                    </m:r>
                    <m:r>
                      <a:rPr lang="en-US" altLang="zh-CN" sz="2800" b="0" i="1" smtClean="0">
                        <a:latin typeface="Cambria Math" panose="02040503050406030204" pitchFamily="18" charset="0"/>
                        <a:cs typeface="Times New Roman" panose="02020603050405020304" pitchFamily="18" charset="0"/>
                      </a:rPr>
                      <m:t>𝑥</m:t>
                    </m:r>
                    <m:r>
                      <a:rPr lang="en-US" altLang="zh-CN" sz="2800" b="0" i="1" smtClean="0">
                        <a:latin typeface="Cambria Math" panose="02040503050406030204" pitchFamily="18" charset="0"/>
                        <a:cs typeface="Times New Roman" panose="02020603050405020304" pitchFamily="18" charset="0"/>
                      </a:rPr>
                      <m:t>)</m:t>
                    </m:r>
                  </m:oMath>
                </a14:m>
                <a:r>
                  <a:rPr lang="en-US" altLang="zh-CN" sz="2800" dirty="0">
                    <a:latin typeface="Times New Roman" panose="02020603050405020304" pitchFamily="18" charset="0"/>
                    <a:cs typeface="Times New Roman" panose="02020603050405020304" pitchFamily="18" charset="0"/>
                  </a:rPr>
                  <a:t>.</a:t>
                </a:r>
                <a:endParaRPr lang="zh-CN" altLang="en-US" sz="2800" dirty="0">
                  <a:latin typeface="Times New Roman" panose="02020603050405020304" pitchFamily="18" charset="0"/>
                  <a:cs typeface="Times New Roman" panose="02020603050405020304" pitchFamily="18" charset="0"/>
                </a:endParaRPr>
              </a:p>
            </p:txBody>
          </p:sp>
        </mc:Choice>
        <mc:Fallback>
          <p:sp>
            <p:nvSpPr>
              <p:cNvPr id="5" name="矩形 4">
                <a:extLst>
                  <a:ext uri="{FF2B5EF4-FFF2-40B4-BE49-F238E27FC236}">
                    <a16:creationId xmlns:a16="http://schemas.microsoft.com/office/drawing/2014/main" id="{ABE923B8-4DED-4631-8C47-5CD8E4A15C0E}"/>
                  </a:ext>
                </a:extLst>
              </p:cNvPr>
              <p:cNvSpPr>
                <a:spLocks noRot="1" noChangeAspect="1" noMove="1" noResize="1" noEditPoints="1" noAdjustHandles="1" noChangeArrowheads="1" noChangeShapeType="1" noTextEdit="1"/>
              </p:cNvSpPr>
              <p:nvPr/>
            </p:nvSpPr>
            <p:spPr>
              <a:xfrm>
                <a:off x="685800" y="2362200"/>
                <a:ext cx="10439400" cy="2715487"/>
              </a:xfrm>
              <a:prstGeom prst="rect">
                <a:avLst/>
              </a:prstGeom>
              <a:blipFill>
                <a:blip r:embed="rId4"/>
                <a:stretch>
                  <a:fillRect l="-1227" t="-2472" b="-516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617706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214</TotalTime>
  <Words>2921</Words>
  <Application>Microsoft Office PowerPoint</Application>
  <PresentationFormat>宽屏</PresentationFormat>
  <Paragraphs>269</Paragraphs>
  <Slides>17</Slides>
  <Notes>17</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17</vt:i4>
      </vt:variant>
    </vt:vector>
  </HeadingPairs>
  <TitlesOfParts>
    <vt:vector size="24" baseType="lpstr">
      <vt:lpstr>等线</vt:lpstr>
      <vt:lpstr>Corbel</vt:lpstr>
      <vt:lpstr>Cambria Math</vt:lpstr>
      <vt:lpstr>Calibri</vt:lpstr>
      <vt:lpstr>Times New Roman</vt:lpstr>
      <vt:lpstr>Arial</vt:lpstr>
      <vt:lpstr>Office Theme</vt:lpstr>
      <vt:lpstr>Optimistic Optimization  for Statistical Model Checking  with</vt:lpstr>
      <vt:lpstr>Platoon of 𝑚 Cars on a Single Lane (Brake and Cruise Modes)</vt:lpstr>
      <vt:lpstr>Nondeterministically Initialized Markov Chains (NiMC)</vt:lpstr>
      <vt:lpstr>Nondeterministically Initialized Markov Chains (NiMC)</vt:lpstr>
      <vt:lpstr>Nondeterministically Initialized Markov Chains (NiMC)</vt:lpstr>
      <vt:lpstr>Hierarchal Partitioning</vt:lpstr>
      <vt:lpstr>MFHOO Algorithm Illustrations</vt:lpstr>
      <vt:lpstr>Multi-fidelity Bias Function - Theorem</vt:lpstr>
      <vt:lpstr>HooVer: A Statistical model checking tool for NiMC</vt:lpstr>
      <vt:lpstr>Platoon of 𝑚 Cars on a Single Lane (Brake, Cruise and Speed-up)</vt:lpstr>
      <vt:lpstr>Platoon of 𝑚 Cars on Multi-Lane (Brake, Cruise and Speed-up)</vt:lpstr>
      <vt:lpstr>Workload for Each Benchmark</vt:lpstr>
      <vt:lpstr>Discretizing and Rescaling the Benchmarks</vt:lpstr>
      <vt:lpstr>Discretizing and Rescaling the Benchmarks</vt:lpstr>
      <vt:lpstr>Platoon of 𝑚 Cars on a Single Lane (Brake, Cruise and Speed-up)</vt:lpstr>
      <vt:lpstr>Platoon of 𝑚 Cars on Multi-Lane (Brake, Cruise and Speed-up)</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Negin</dc:creator>
  <cp:lastModifiedBy>Dawei Sun</cp:lastModifiedBy>
  <cp:revision>21</cp:revision>
  <dcterms:created xsi:type="dcterms:W3CDTF">2019-11-28T22:16:38Z</dcterms:created>
  <dcterms:modified xsi:type="dcterms:W3CDTF">2019-12-03T16:57:46Z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2019-11-01T00:00:00Z</vt:filetime>
  </property>
  <property fmtid="{D5CDD505-2E9C-101B-9397-08002B2CF9AE}" pid="3" name="Creator">
    <vt:lpwstr>Microsoft® PowerPoint® for Office 365</vt:lpwstr>
  </property>
  <property fmtid="{D5CDD505-2E9C-101B-9397-08002B2CF9AE}" pid="4" name="LastSaved">
    <vt:filetime>2019-11-28T00:00:00Z</vt:filetime>
  </property>
</Properties>
</file>